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handoutMasterIdLst>
    <p:handoutMasterId r:id="rId119"/>
  </p:handoutMasterIdLst>
  <p:sldIdLst>
    <p:sldId id="302" r:id="rId2"/>
    <p:sldId id="390" r:id="rId3"/>
    <p:sldId id="305" r:id="rId4"/>
    <p:sldId id="289" r:id="rId5"/>
    <p:sldId id="290" r:id="rId6"/>
    <p:sldId id="292" r:id="rId7"/>
    <p:sldId id="293" r:id="rId8"/>
    <p:sldId id="387" r:id="rId9"/>
    <p:sldId id="388" r:id="rId10"/>
    <p:sldId id="389" r:id="rId11"/>
    <p:sldId id="265" r:id="rId12"/>
    <p:sldId id="266" r:id="rId13"/>
    <p:sldId id="273" r:id="rId14"/>
    <p:sldId id="274" r:id="rId15"/>
    <p:sldId id="275" r:id="rId16"/>
    <p:sldId id="277" r:id="rId17"/>
    <p:sldId id="278" r:id="rId18"/>
    <p:sldId id="256" r:id="rId19"/>
    <p:sldId id="311" r:id="rId20"/>
    <p:sldId id="312" r:id="rId21"/>
    <p:sldId id="313" r:id="rId22"/>
    <p:sldId id="369" r:id="rId23"/>
    <p:sldId id="371" r:id="rId24"/>
    <p:sldId id="385" r:id="rId25"/>
    <p:sldId id="386" r:id="rId26"/>
    <p:sldId id="376" r:id="rId27"/>
    <p:sldId id="377" r:id="rId28"/>
    <p:sldId id="378" r:id="rId29"/>
    <p:sldId id="370" r:id="rId30"/>
    <p:sldId id="364" r:id="rId31"/>
    <p:sldId id="365" r:id="rId32"/>
    <p:sldId id="372" r:id="rId33"/>
    <p:sldId id="347" r:id="rId34"/>
    <p:sldId id="314" r:id="rId35"/>
    <p:sldId id="344" r:id="rId36"/>
    <p:sldId id="339" r:id="rId37"/>
    <p:sldId id="391" r:id="rId38"/>
    <p:sldId id="392" r:id="rId39"/>
    <p:sldId id="393" r:id="rId40"/>
    <p:sldId id="394" r:id="rId41"/>
    <p:sldId id="315" r:id="rId42"/>
    <p:sldId id="401" r:id="rId43"/>
    <p:sldId id="317" r:id="rId44"/>
    <p:sldId id="318" r:id="rId45"/>
    <p:sldId id="319" r:id="rId46"/>
    <p:sldId id="320" r:id="rId47"/>
    <p:sldId id="381" r:id="rId48"/>
    <p:sldId id="331" r:id="rId49"/>
    <p:sldId id="353" r:id="rId50"/>
    <p:sldId id="354" r:id="rId51"/>
    <p:sldId id="355" r:id="rId52"/>
    <p:sldId id="338" r:id="rId53"/>
    <p:sldId id="350" r:id="rId54"/>
    <p:sldId id="346" r:id="rId55"/>
    <p:sldId id="333" r:id="rId56"/>
    <p:sldId id="334" r:id="rId57"/>
    <p:sldId id="374" r:id="rId58"/>
    <p:sldId id="321" r:id="rId59"/>
    <p:sldId id="322" r:id="rId60"/>
    <p:sldId id="361" r:id="rId61"/>
    <p:sldId id="323" r:id="rId62"/>
    <p:sldId id="324" r:id="rId63"/>
    <p:sldId id="362" r:id="rId64"/>
    <p:sldId id="395" r:id="rId65"/>
    <p:sldId id="325" r:id="rId66"/>
    <p:sldId id="326" r:id="rId67"/>
    <p:sldId id="332" r:id="rId68"/>
    <p:sldId id="363" r:id="rId69"/>
    <p:sldId id="327" r:id="rId70"/>
    <p:sldId id="328" r:id="rId71"/>
    <p:sldId id="356" r:id="rId72"/>
    <p:sldId id="357" r:id="rId73"/>
    <p:sldId id="416" r:id="rId74"/>
    <p:sldId id="397" r:id="rId75"/>
    <p:sldId id="403" r:id="rId76"/>
    <p:sldId id="402" r:id="rId77"/>
    <p:sldId id="404" r:id="rId78"/>
    <p:sldId id="405" r:id="rId79"/>
    <p:sldId id="407" r:id="rId80"/>
    <p:sldId id="406" r:id="rId81"/>
    <p:sldId id="408" r:id="rId82"/>
    <p:sldId id="396" r:id="rId83"/>
    <p:sldId id="415" r:id="rId84"/>
    <p:sldId id="316" r:id="rId85"/>
    <p:sldId id="336" r:id="rId86"/>
    <p:sldId id="382" r:id="rId87"/>
    <p:sldId id="348" r:id="rId88"/>
    <p:sldId id="349" r:id="rId89"/>
    <p:sldId id="383" r:id="rId90"/>
    <p:sldId id="384" r:id="rId91"/>
    <p:sldId id="409" r:id="rId92"/>
    <p:sldId id="359" r:id="rId93"/>
    <p:sldId id="358" r:id="rId94"/>
    <p:sldId id="413" r:id="rId95"/>
    <p:sldId id="410" r:id="rId96"/>
    <p:sldId id="412" r:id="rId97"/>
    <p:sldId id="411" r:id="rId98"/>
    <p:sldId id="414" r:id="rId99"/>
    <p:sldId id="335" r:id="rId100"/>
    <p:sldId id="337" r:id="rId101"/>
    <p:sldId id="351" r:id="rId102"/>
    <p:sldId id="306" r:id="rId103"/>
    <p:sldId id="307" r:id="rId104"/>
    <p:sldId id="308" r:id="rId105"/>
    <p:sldId id="309" r:id="rId106"/>
    <p:sldId id="310" r:id="rId107"/>
    <p:sldId id="258" r:id="rId108"/>
    <p:sldId id="260" r:id="rId109"/>
    <p:sldId id="287" r:id="rId110"/>
    <p:sldId id="261" r:id="rId111"/>
    <p:sldId id="262" r:id="rId112"/>
    <p:sldId id="263" r:id="rId113"/>
    <p:sldId id="264" r:id="rId114"/>
    <p:sldId id="340" r:id="rId115"/>
    <p:sldId id="341" r:id="rId116"/>
    <p:sldId id="342" r:id="rId117"/>
  </p:sldIdLst>
  <p:sldSz cx="9144000" cy="6858000" type="screen4x3"/>
  <p:notesSz cx="6669088" cy="9926638"/>
  <p:defaultTextStyle>
    <a:defPPr>
      <a:defRPr lang="hu-HU"/>
    </a:defPPr>
    <a:lvl1pPr algn="l" rtl="0" fontAlgn="base">
      <a:spcBef>
        <a:spcPct val="0"/>
      </a:spcBef>
      <a:spcAft>
        <a:spcPct val="0"/>
      </a:spcAft>
      <a:defRPr sz="800" kern="1200">
        <a:solidFill>
          <a:schemeClr val="tx1"/>
        </a:solidFill>
        <a:latin typeface="Arial" charset="0"/>
        <a:ea typeface="+mn-ea"/>
        <a:cs typeface="+mn-cs"/>
      </a:defRPr>
    </a:lvl1pPr>
    <a:lvl2pPr marL="457200" algn="l" rtl="0" fontAlgn="base">
      <a:spcBef>
        <a:spcPct val="0"/>
      </a:spcBef>
      <a:spcAft>
        <a:spcPct val="0"/>
      </a:spcAft>
      <a:defRPr sz="800" kern="1200">
        <a:solidFill>
          <a:schemeClr val="tx1"/>
        </a:solidFill>
        <a:latin typeface="Arial" charset="0"/>
        <a:ea typeface="+mn-ea"/>
        <a:cs typeface="+mn-cs"/>
      </a:defRPr>
    </a:lvl2pPr>
    <a:lvl3pPr marL="914400" algn="l" rtl="0" fontAlgn="base">
      <a:spcBef>
        <a:spcPct val="0"/>
      </a:spcBef>
      <a:spcAft>
        <a:spcPct val="0"/>
      </a:spcAft>
      <a:defRPr sz="800" kern="1200">
        <a:solidFill>
          <a:schemeClr val="tx1"/>
        </a:solidFill>
        <a:latin typeface="Arial" charset="0"/>
        <a:ea typeface="+mn-ea"/>
        <a:cs typeface="+mn-cs"/>
      </a:defRPr>
    </a:lvl3pPr>
    <a:lvl4pPr marL="1371600" algn="l" rtl="0" fontAlgn="base">
      <a:spcBef>
        <a:spcPct val="0"/>
      </a:spcBef>
      <a:spcAft>
        <a:spcPct val="0"/>
      </a:spcAft>
      <a:defRPr sz="800" kern="1200">
        <a:solidFill>
          <a:schemeClr val="tx1"/>
        </a:solidFill>
        <a:latin typeface="Arial" charset="0"/>
        <a:ea typeface="+mn-ea"/>
        <a:cs typeface="+mn-cs"/>
      </a:defRPr>
    </a:lvl4pPr>
    <a:lvl5pPr marL="1828800" algn="l" rtl="0" fontAlgn="base">
      <a:spcBef>
        <a:spcPct val="0"/>
      </a:spcBef>
      <a:spcAft>
        <a:spcPct val="0"/>
      </a:spcAft>
      <a:defRPr sz="800" kern="1200">
        <a:solidFill>
          <a:schemeClr val="tx1"/>
        </a:solidFill>
        <a:latin typeface="Arial" charset="0"/>
        <a:ea typeface="+mn-ea"/>
        <a:cs typeface="+mn-cs"/>
      </a:defRPr>
    </a:lvl5pPr>
    <a:lvl6pPr marL="2286000" algn="l" defTabSz="914400" rtl="0" eaLnBrk="1" latinLnBrk="0" hangingPunct="1">
      <a:defRPr sz="800" kern="1200">
        <a:solidFill>
          <a:schemeClr val="tx1"/>
        </a:solidFill>
        <a:latin typeface="Arial" charset="0"/>
        <a:ea typeface="+mn-ea"/>
        <a:cs typeface="+mn-cs"/>
      </a:defRPr>
    </a:lvl6pPr>
    <a:lvl7pPr marL="2743200" algn="l" defTabSz="914400" rtl="0" eaLnBrk="1" latinLnBrk="0" hangingPunct="1">
      <a:defRPr sz="800" kern="1200">
        <a:solidFill>
          <a:schemeClr val="tx1"/>
        </a:solidFill>
        <a:latin typeface="Arial" charset="0"/>
        <a:ea typeface="+mn-ea"/>
        <a:cs typeface="+mn-cs"/>
      </a:defRPr>
    </a:lvl7pPr>
    <a:lvl8pPr marL="3200400" algn="l" defTabSz="914400" rtl="0" eaLnBrk="1" latinLnBrk="0" hangingPunct="1">
      <a:defRPr sz="800" kern="1200">
        <a:solidFill>
          <a:schemeClr val="tx1"/>
        </a:solidFill>
        <a:latin typeface="Arial" charset="0"/>
        <a:ea typeface="+mn-ea"/>
        <a:cs typeface="+mn-cs"/>
      </a:defRPr>
    </a:lvl8pPr>
    <a:lvl9pPr marL="3657600" algn="l" defTabSz="914400" rtl="0" eaLnBrk="1" latinLnBrk="0" hangingPunct="1">
      <a:defRPr sz="8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8000"/>
    <a:srgbClr val="0066FF"/>
    <a:srgbClr val="663300"/>
    <a:srgbClr val="FF33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81" autoAdjust="0"/>
  </p:normalViewPr>
  <p:slideViewPr>
    <p:cSldViewPr>
      <p:cViewPr varScale="1">
        <p:scale>
          <a:sx n="81" d="100"/>
          <a:sy n="81" d="100"/>
        </p:scale>
        <p:origin x="1426" y="5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028"/>
    </p:cViewPr>
  </p:sorterViewPr>
  <p:notesViewPr>
    <p:cSldViewPr>
      <p:cViewPr varScale="1">
        <p:scale>
          <a:sx n="68" d="100"/>
          <a:sy n="68" d="100"/>
        </p:scale>
        <p:origin x="-2286" y="-114"/>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5" Type="http://schemas.openxmlformats.org/officeDocument/2006/relationships/image" Target="../media/image6.wmf"/><Relationship Id="rId4"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24.wmf"/><Relationship Id="rId2" Type="http://schemas.openxmlformats.org/officeDocument/2006/relationships/image" Target="../media/image123.wmf"/><Relationship Id="rId1" Type="http://schemas.openxmlformats.org/officeDocument/2006/relationships/image" Target="../media/image122.wmf"/><Relationship Id="rId4" Type="http://schemas.openxmlformats.org/officeDocument/2006/relationships/image" Target="../media/image125.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26.wmf"/><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hu-HU"/>
          </a:p>
        </p:txBody>
      </p:sp>
      <p:sp>
        <p:nvSpPr>
          <p:cNvPr id="53251" name="Rectangle 3"/>
          <p:cNvSpPr>
            <a:spLocks noGrp="1" noChangeArrowheads="1"/>
          </p:cNvSpPr>
          <p:nvPr>
            <p:ph type="dt" sz="quarter"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hu-HU"/>
          </a:p>
        </p:txBody>
      </p:sp>
      <p:sp>
        <p:nvSpPr>
          <p:cNvPr id="53252" name="Rectangle 4"/>
          <p:cNvSpPr>
            <a:spLocks noGrp="1" noChangeArrowheads="1"/>
          </p:cNvSpPr>
          <p:nvPr>
            <p:ph type="ftr" sz="quarter" idx="2"/>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hu-HU"/>
          </a:p>
        </p:txBody>
      </p:sp>
      <p:sp>
        <p:nvSpPr>
          <p:cNvPr id="53253" name="Rectangle 5"/>
          <p:cNvSpPr>
            <a:spLocks noGrp="1" noChangeArrowheads="1"/>
          </p:cNvSpPr>
          <p:nvPr>
            <p:ph type="sldNum" sz="quarter" idx="3"/>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1E5D59B-C898-42B1-B064-D8F314B116CB}" type="slidenum">
              <a:rPr lang="hu-HU"/>
              <a:pPr>
                <a:defRPr/>
              </a:pPr>
              <a:t>‹#›</a:t>
            </a:fld>
            <a:endParaRPr lang="hu-HU"/>
          </a:p>
        </p:txBody>
      </p:sp>
    </p:spTree>
    <p:extLst>
      <p:ext uri="{BB962C8B-B14F-4D97-AF65-F5344CB8AC3E}">
        <p14:creationId xmlns:p14="http://schemas.microsoft.com/office/powerpoint/2010/main" val="37930887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hu-HU"/>
          </a:p>
        </p:txBody>
      </p:sp>
      <p:sp>
        <p:nvSpPr>
          <p:cNvPr id="28675" name="Rectangle 3"/>
          <p:cNvSpPr>
            <a:spLocks noGrp="1" noChangeArrowheads="1"/>
          </p:cNvSpPr>
          <p:nvPr>
            <p:ph type="dt" idx="1"/>
          </p:nvPr>
        </p:nvSpPr>
        <p:spPr bwMode="auto">
          <a:xfrm>
            <a:off x="3778250" y="0"/>
            <a:ext cx="288925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hu-HU"/>
          </a:p>
        </p:txBody>
      </p:sp>
      <p:sp>
        <p:nvSpPr>
          <p:cNvPr id="121860" name="Rectangle 4"/>
          <p:cNvSpPr>
            <a:spLocks noGrp="1" noRot="1" noChangeAspect="1" noChangeArrowheads="1" noTextEdit="1"/>
          </p:cNvSpPr>
          <p:nvPr>
            <p:ph type="sldImg" idx="2"/>
          </p:nvPr>
        </p:nvSpPr>
        <p:spPr bwMode="auto">
          <a:xfrm>
            <a:off x="852488" y="744538"/>
            <a:ext cx="4964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p:cNvSpPr>
            <a:spLocks noGrp="1" noChangeArrowheads="1"/>
          </p:cNvSpPr>
          <p:nvPr>
            <p:ph type="body" sz="quarter" idx="3"/>
          </p:nvPr>
        </p:nvSpPr>
        <p:spPr bwMode="auto">
          <a:xfrm>
            <a:off x="666750" y="4714875"/>
            <a:ext cx="5335588"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Mintaszöveg szerkesztése</a:t>
            </a:r>
          </a:p>
          <a:p>
            <a:pPr lvl="1"/>
            <a:r>
              <a:rPr lang="hu-HU" noProof="0" smtClean="0"/>
              <a:t>Második szint</a:t>
            </a:r>
          </a:p>
          <a:p>
            <a:pPr lvl="2"/>
            <a:r>
              <a:rPr lang="hu-HU" noProof="0" smtClean="0"/>
              <a:t>Harmadik szint</a:t>
            </a:r>
          </a:p>
          <a:p>
            <a:pPr lvl="3"/>
            <a:r>
              <a:rPr lang="hu-HU" noProof="0" smtClean="0"/>
              <a:t>Negyedik szint</a:t>
            </a:r>
          </a:p>
          <a:p>
            <a:pPr lvl="4"/>
            <a:r>
              <a:rPr lang="hu-HU" noProof="0" smtClean="0"/>
              <a:t>Ötödik szint</a:t>
            </a:r>
          </a:p>
        </p:txBody>
      </p:sp>
      <p:sp>
        <p:nvSpPr>
          <p:cNvPr id="28678" name="Rectangle 6"/>
          <p:cNvSpPr>
            <a:spLocks noGrp="1" noChangeArrowheads="1"/>
          </p:cNvSpPr>
          <p:nvPr>
            <p:ph type="ftr" sz="quarter" idx="4"/>
          </p:nvPr>
        </p:nvSpPr>
        <p:spPr bwMode="auto">
          <a:xfrm>
            <a:off x="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hu-HU"/>
          </a:p>
        </p:txBody>
      </p:sp>
      <p:sp>
        <p:nvSpPr>
          <p:cNvPr id="28679" name="Rectangle 7"/>
          <p:cNvSpPr>
            <a:spLocks noGrp="1" noChangeArrowheads="1"/>
          </p:cNvSpPr>
          <p:nvPr>
            <p:ph type="sldNum" sz="quarter" idx="5"/>
          </p:nvPr>
        </p:nvSpPr>
        <p:spPr bwMode="auto">
          <a:xfrm>
            <a:off x="3778250" y="9428163"/>
            <a:ext cx="288925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C17CD53-A43D-4112-AAB3-BC9E3CA184D4}" type="slidenum">
              <a:rPr lang="hu-HU"/>
              <a:pPr>
                <a:defRPr/>
              </a:pPr>
              <a:t>‹#›</a:t>
            </a:fld>
            <a:endParaRPr lang="hu-HU"/>
          </a:p>
        </p:txBody>
      </p:sp>
    </p:spTree>
    <p:extLst>
      <p:ext uri="{BB962C8B-B14F-4D97-AF65-F5344CB8AC3E}">
        <p14:creationId xmlns:p14="http://schemas.microsoft.com/office/powerpoint/2010/main" val="33905456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8AD072E-B9F6-4E5A-A9D3-BDECC0BEBD65}" type="slidenum">
              <a:rPr lang="hu-HU" altLang="hu-HU" smtClean="0"/>
              <a:pPr eaLnBrk="1" hangingPunct="1">
                <a:spcBef>
                  <a:spcPct val="0"/>
                </a:spcBef>
              </a:pPr>
              <a:t>1</a:t>
            </a:fld>
            <a:endParaRPr lang="hu-HU" altLang="hu-HU"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895407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a:t>
            </a:fld>
            <a:endParaRPr lang="hu-HU"/>
          </a:p>
        </p:txBody>
      </p:sp>
    </p:spTree>
    <p:extLst>
      <p:ext uri="{BB962C8B-B14F-4D97-AF65-F5344CB8AC3E}">
        <p14:creationId xmlns:p14="http://schemas.microsoft.com/office/powerpoint/2010/main" val="18167244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100</a:t>
            </a:fld>
            <a:endParaRPr lang="hu-HU"/>
          </a:p>
        </p:txBody>
      </p:sp>
    </p:spTree>
    <p:extLst>
      <p:ext uri="{BB962C8B-B14F-4D97-AF65-F5344CB8AC3E}">
        <p14:creationId xmlns:p14="http://schemas.microsoft.com/office/powerpoint/2010/main" val="5103317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101</a:t>
            </a:fld>
            <a:endParaRPr lang="hu-HU"/>
          </a:p>
        </p:txBody>
      </p:sp>
    </p:spTree>
    <p:extLst>
      <p:ext uri="{BB962C8B-B14F-4D97-AF65-F5344CB8AC3E}">
        <p14:creationId xmlns:p14="http://schemas.microsoft.com/office/powerpoint/2010/main" val="29123044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102</a:t>
            </a:fld>
            <a:endParaRPr lang="hu-HU"/>
          </a:p>
        </p:txBody>
      </p:sp>
    </p:spTree>
    <p:extLst>
      <p:ext uri="{BB962C8B-B14F-4D97-AF65-F5344CB8AC3E}">
        <p14:creationId xmlns:p14="http://schemas.microsoft.com/office/powerpoint/2010/main" val="205763057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103</a:t>
            </a:fld>
            <a:endParaRPr lang="hu-HU"/>
          </a:p>
        </p:txBody>
      </p:sp>
    </p:spTree>
    <p:extLst>
      <p:ext uri="{BB962C8B-B14F-4D97-AF65-F5344CB8AC3E}">
        <p14:creationId xmlns:p14="http://schemas.microsoft.com/office/powerpoint/2010/main" val="19900392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105</a:t>
            </a:fld>
            <a:endParaRPr lang="hu-HU"/>
          </a:p>
        </p:txBody>
      </p:sp>
    </p:spTree>
    <p:extLst>
      <p:ext uri="{BB962C8B-B14F-4D97-AF65-F5344CB8AC3E}">
        <p14:creationId xmlns:p14="http://schemas.microsoft.com/office/powerpoint/2010/main" val="408645319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106</a:t>
            </a:fld>
            <a:endParaRPr lang="hu-HU"/>
          </a:p>
        </p:txBody>
      </p:sp>
    </p:spTree>
    <p:extLst>
      <p:ext uri="{BB962C8B-B14F-4D97-AF65-F5344CB8AC3E}">
        <p14:creationId xmlns:p14="http://schemas.microsoft.com/office/powerpoint/2010/main" val="35642252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107</a:t>
            </a:fld>
            <a:endParaRPr lang="hu-HU"/>
          </a:p>
        </p:txBody>
      </p:sp>
    </p:spTree>
    <p:extLst>
      <p:ext uri="{BB962C8B-B14F-4D97-AF65-F5344CB8AC3E}">
        <p14:creationId xmlns:p14="http://schemas.microsoft.com/office/powerpoint/2010/main" val="113933579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108</a:t>
            </a:fld>
            <a:endParaRPr lang="hu-HU"/>
          </a:p>
        </p:txBody>
      </p:sp>
    </p:spTree>
    <p:extLst>
      <p:ext uri="{BB962C8B-B14F-4D97-AF65-F5344CB8AC3E}">
        <p14:creationId xmlns:p14="http://schemas.microsoft.com/office/powerpoint/2010/main" val="162793621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109</a:t>
            </a:fld>
            <a:endParaRPr lang="hu-HU"/>
          </a:p>
        </p:txBody>
      </p:sp>
    </p:spTree>
    <p:extLst>
      <p:ext uri="{BB962C8B-B14F-4D97-AF65-F5344CB8AC3E}">
        <p14:creationId xmlns:p14="http://schemas.microsoft.com/office/powerpoint/2010/main" val="11184091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110</a:t>
            </a:fld>
            <a:endParaRPr lang="hu-HU"/>
          </a:p>
        </p:txBody>
      </p:sp>
    </p:spTree>
    <p:extLst>
      <p:ext uri="{BB962C8B-B14F-4D97-AF65-F5344CB8AC3E}">
        <p14:creationId xmlns:p14="http://schemas.microsoft.com/office/powerpoint/2010/main" val="2315988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11</a:t>
            </a:fld>
            <a:endParaRPr lang="hu-HU"/>
          </a:p>
        </p:txBody>
      </p:sp>
    </p:spTree>
    <p:extLst>
      <p:ext uri="{BB962C8B-B14F-4D97-AF65-F5344CB8AC3E}">
        <p14:creationId xmlns:p14="http://schemas.microsoft.com/office/powerpoint/2010/main" val="376958043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111</a:t>
            </a:fld>
            <a:endParaRPr lang="hu-HU"/>
          </a:p>
        </p:txBody>
      </p:sp>
    </p:spTree>
    <p:extLst>
      <p:ext uri="{BB962C8B-B14F-4D97-AF65-F5344CB8AC3E}">
        <p14:creationId xmlns:p14="http://schemas.microsoft.com/office/powerpoint/2010/main" val="28690913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112</a:t>
            </a:fld>
            <a:endParaRPr lang="hu-HU"/>
          </a:p>
        </p:txBody>
      </p:sp>
    </p:spTree>
    <p:extLst>
      <p:ext uri="{BB962C8B-B14F-4D97-AF65-F5344CB8AC3E}">
        <p14:creationId xmlns:p14="http://schemas.microsoft.com/office/powerpoint/2010/main" val="154043302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113</a:t>
            </a:fld>
            <a:endParaRPr lang="hu-HU"/>
          </a:p>
        </p:txBody>
      </p:sp>
    </p:spTree>
    <p:extLst>
      <p:ext uri="{BB962C8B-B14F-4D97-AF65-F5344CB8AC3E}">
        <p14:creationId xmlns:p14="http://schemas.microsoft.com/office/powerpoint/2010/main" val="796090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115</a:t>
            </a:fld>
            <a:endParaRPr lang="hu-HU"/>
          </a:p>
        </p:txBody>
      </p:sp>
    </p:spTree>
    <p:extLst>
      <p:ext uri="{BB962C8B-B14F-4D97-AF65-F5344CB8AC3E}">
        <p14:creationId xmlns:p14="http://schemas.microsoft.com/office/powerpoint/2010/main" val="29039986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116</a:t>
            </a:fld>
            <a:endParaRPr lang="hu-HU"/>
          </a:p>
        </p:txBody>
      </p:sp>
    </p:spTree>
    <p:extLst>
      <p:ext uri="{BB962C8B-B14F-4D97-AF65-F5344CB8AC3E}">
        <p14:creationId xmlns:p14="http://schemas.microsoft.com/office/powerpoint/2010/main" val="289803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12</a:t>
            </a:fld>
            <a:endParaRPr lang="hu-HU"/>
          </a:p>
        </p:txBody>
      </p:sp>
    </p:spTree>
    <p:extLst>
      <p:ext uri="{BB962C8B-B14F-4D97-AF65-F5344CB8AC3E}">
        <p14:creationId xmlns:p14="http://schemas.microsoft.com/office/powerpoint/2010/main" val="41015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13</a:t>
            </a:fld>
            <a:endParaRPr lang="hu-HU"/>
          </a:p>
        </p:txBody>
      </p:sp>
    </p:spTree>
    <p:extLst>
      <p:ext uri="{BB962C8B-B14F-4D97-AF65-F5344CB8AC3E}">
        <p14:creationId xmlns:p14="http://schemas.microsoft.com/office/powerpoint/2010/main" val="4104974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14</a:t>
            </a:fld>
            <a:endParaRPr lang="hu-HU"/>
          </a:p>
        </p:txBody>
      </p:sp>
    </p:spTree>
    <p:extLst>
      <p:ext uri="{BB962C8B-B14F-4D97-AF65-F5344CB8AC3E}">
        <p14:creationId xmlns:p14="http://schemas.microsoft.com/office/powerpoint/2010/main" val="6771116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15</a:t>
            </a:fld>
            <a:endParaRPr lang="hu-HU"/>
          </a:p>
        </p:txBody>
      </p:sp>
    </p:spTree>
    <p:extLst>
      <p:ext uri="{BB962C8B-B14F-4D97-AF65-F5344CB8AC3E}">
        <p14:creationId xmlns:p14="http://schemas.microsoft.com/office/powerpoint/2010/main" val="2376029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16</a:t>
            </a:fld>
            <a:endParaRPr lang="hu-HU"/>
          </a:p>
        </p:txBody>
      </p:sp>
    </p:spTree>
    <p:extLst>
      <p:ext uri="{BB962C8B-B14F-4D97-AF65-F5344CB8AC3E}">
        <p14:creationId xmlns:p14="http://schemas.microsoft.com/office/powerpoint/2010/main" val="4183417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17</a:t>
            </a:fld>
            <a:endParaRPr lang="hu-HU"/>
          </a:p>
        </p:txBody>
      </p:sp>
    </p:spTree>
    <p:extLst>
      <p:ext uri="{BB962C8B-B14F-4D97-AF65-F5344CB8AC3E}">
        <p14:creationId xmlns:p14="http://schemas.microsoft.com/office/powerpoint/2010/main" val="4151181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B4E9FB7-F3D8-474D-9487-12437A0E42DC}" type="slidenum">
              <a:rPr lang="hu-HU" altLang="hu-HU" smtClean="0"/>
              <a:pPr eaLnBrk="1" hangingPunct="1">
                <a:spcBef>
                  <a:spcPct val="0"/>
                </a:spcBef>
              </a:pPr>
              <a:t>18</a:t>
            </a:fld>
            <a:endParaRPr lang="hu-HU" altLang="hu-HU"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2493830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19</a:t>
            </a:fld>
            <a:endParaRPr lang="hu-HU"/>
          </a:p>
        </p:txBody>
      </p:sp>
    </p:spTree>
    <p:extLst>
      <p:ext uri="{BB962C8B-B14F-4D97-AF65-F5344CB8AC3E}">
        <p14:creationId xmlns:p14="http://schemas.microsoft.com/office/powerpoint/2010/main" val="330698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a:t>
            </a:fld>
            <a:endParaRPr lang="hu-HU"/>
          </a:p>
        </p:txBody>
      </p:sp>
    </p:spTree>
    <p:extLst>
      <p:ext uri="{BB962C8B-B14F-4D97-AF65-F5344CB8AC3E}">
        <p14:creationId xmlns:p14="http://schemas.microsoft.com/office/powerpoint/2010/main" val="3627162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20</a:t>
            </a:fld>
            <a:endParaRPr lang="hu-HU"/>
          </a:p>
        </p:txBody>
      </p:sp>
    </p:spTree>
    <p:extLst>
      <p:ext uri="{BB962C8B-B14F-4D97-AF65-F5344CB8AC3E}">
        <p14:creationId xmlns:p14="http://schemas.microsoft.com/office/powerpoint/2010/main" val="804611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21</a:t>
            </a:fld>
            <a:endParaRPr lang="hu-HU"/>
          </a:p>
        </p:txBody>
      </p:sp>
    </p:spTree>
    <p:extLst>
      <p:ext uri="{BB962C8B-B14F-4D97-AF65-F5344CB8AC3E}">
        <p14:creationId xmlns:p14="http://schemas.microsoft.com/office/powerpoint/2010/main" val="2019063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22</a:t>
            </a:fld>
            <a:endParaRPr lang="hu-HU"/>
          </a:p>
        </p:txBody>
      </p:sp>
    </p:spTree>
    <p:extLst>
      <p:ext uri="{BB962C8B-B14F-4D97-AF65-F5344CB8AC3E}">
        <p14:creationId xmlns:p14="http://schemas.microsoft.com/office/powerpoint/2010/main" val="103069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23</a:t>
            </a:fld>
            <a:endParaRPr lang="hu-HU"/>
          </a:p>
        </p:txBody>
      </p:sp>
    </p:spTree>
    <p:extLst>
      <p:ext uri="{BB962C8B-B14F-4D97-AF65-F5344CB8AC3E}">
        <p14:creationId xmlns:p14="http://schemas.microsoft.com/office/powerpoint/2010/main" val="3386847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24</a:t>
            </a:fld>
            <a:endParaRPr lang="hu-HU"/>
          </a:p>
        </p:txBody>
      </p:sp>
    </p:spTree>
    <p:extLst>
      <p:ext uri="{BB962C8B-B14F-4D97-AF65-F5344CB8AC3E}">
        <p14:creationId xmlns:p14="http://schemas.microsoft.com/office/powerpoint/2010/main" val="3895714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25</a:t>
            </a:fld>
            <a:endParaRPr lang="hu-HU"/>
          </a:p>
        </p:txBody>
      </p:sp>
    </p:spTree>
    <p:extLst>
      <p:ext uri="{BB962C8B-B14F-4D97-AF65-F5344CB8AC3E}">
        <p14:creationId xmlns:p14="http://schemas.microsoft.com/office/powerpoint/2010/main" val="937283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26</a:t>
            </a:fld>
            <a:endParaRPr lang="hu-HU"/>
          </a:p>
        </p:txBody>
      </p:sp>
    </p:spTree>
    <p:extLst>
      <p:ext uri="{BB962C8B-B14F-4D97-AF65-F5344CB8AC3E}">
        <p14:creationId xmlns:p14="http://schemas.microsoft.com/office/powerpoint/2010/main" val="231352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27</a:t>
            </a:fld>
            <a:endParaRPr lang="hu-HU"/>
          </a:p>
        </p:txBody>
      </p:sp>
    </p:spTree>
    <p:extLst>
      <p:ext uri="{BB962C8B-B14F-4D97-AF65-F5344CB8AC3E}">
        <p14:creationId xmlns:p14="http://schemas.microsoft.com/office/powerpoint/2010/main" val="842540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28</a:t>
            </a:fld>
            <a:endParaRPr lang="hu-HU"/>
          </a:p>
        </p:txBody>
      </p:sp>
    </p:spTree>
    <p:extLst>
      <p:ext uri="{BB962C8B-B14F-4D97-AF65-F5344CB8AC3E}">
        <p14:creationId xmlns:p14="http://schemas.microsoft.com/office/powerpoint/2010/main" val="1407678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29</a:t>
            </a:fld>
            <a:endParaRPr lang="hu-HU"/>
          </a:p>
        </p:txBody>
      </p:sp>
    </p:spTree>
    <p:extLst>
      <p:ext uri="{BB962C8B-B14F-4D97-AF65-F5344CB8AC3E}">
        <p14:creationId xmlns:p14="http://schemas.microsoft.com/office/powerpoint/2010/main" val="1325529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E7EE60FB-1D06-42CC-9AEE-38D77D8C183A}" type="slidenum">
              <a:rPr lang="hu-HU" altLang="hu-HU" smtClean="0"/>
              <a:pPr eaLnBrk="1" hangingPunct="1">
                <a:spcBef>
                  <a:spcPct val="0"/>
                </a:spcBef>
              </a:pPr>
              <a:t>3</a:t>
            </a:fld>
            <a:endParaRPr lang="hu-HU" altLang="hu-HU"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hu-HU" altLang="hu-HU" smtClean="0"/>
              <a:t>mak</a:t>
            </a:r>
          </a:p>
        </p:txBody>
      </p:sp>
    </p:spTree>
    <p:extLst>
      <p:ext uri="{BB962C8B-B14F-4D97-AF65-F5344CB8AC3E}">
        <p14:creationId xmlns:p14="http://schemas.microsoft.com/office/powerpoint/2010/main" val="913268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30</a:t>
            </a:fld>
            <a:endParaRPr lang="hu-HU"/>
          </a:p>
        </p:txBody>
      </p:sp>
    </p:spTree>
    <p:extLst>
      <p:ext uri="{BB962C8B-B14F-4D97-AF65-F5344CB8AC3E}">
        <p14:creationId xmlns:p14="http://schemas.microsoft.com/office/powerpoint/2010/main" val="1583433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31</a:t>
            </a:fld>
            <a:endParaRPr lang="hu-HU"/>
          </a:p>
        </p:txBody>
      </p:sp>
    </p:spTree>
    <p:extLst>
      <p:ext uri="{BB962C8B-B14F-4D97-AF65-F5344CB8AC3E}">
        <p14:creationId xmlns:p14="http://schemas.microsoft.com/office/powerpoint/2010/main" val="26578059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32</a:t>
            </a:fld>
            <a:endParaRPr lang="hu-HU"/>
          </a:p>
        </p:txBody>
      </p:sp>
    </p:spTree>
    <p:extLst>
      <p:ext uri="{BB962C8B-B14F-4D97-AF65-F5344CB8AC3E}">
        <p14:creationId xmlns:p14="http://schemas.microsoft.com/office/powerpoint/2010/main" val="408805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33</a:t>
            </a:fld>
            <a:endParaRPr lang="hu-HU"/>
          </a:p>
        </p:txBody>
      </p:sp>
    </p:spTree>
    <p:extLst>
      <p:ext uri="{BB962C8B-B14F-4D97-AF65-F5344CB8AC3E}">
        <p14:creationId xmlns:p14="http://schemas.microsoft.com/office/powerpoint/2010/main" val="18961371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34</a:t>
            </a:fld>
            <a:endParaRPr lang="hu-HU"/>
          </a:p>
        </p:txBody>
      </p:sp>
    </p:spTree>
    <p:extLst>
      <p:ext uri="{BB962C8B-B14F-4D97-AF65-F5344CB8AC3E}">
        <p14:creationId xmlns:p14="http://schemas.microsoft.com/office/powerpoint/2010/main" val="34774124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35</a:t>
            </a:fld>
            <a:endParaRPr lang="hu-HU"/>
          </a:p>
        </p:txBody>
      </p:sp>
    </p:spTree>
    <p:extLst>
      <p:ext uri="{BB962C8B-B14F-4D97-AF65-F5344CB8AC3E}">
        <p14:creationId xmlns:p14="http://schemas.microsoft.com/office/powerpoint/2010/main" val="41372037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36</a:t>
            </a:fld>
            <a:endParaRPr lang="hu-HU"/>
          </a:p>
        </p:txBody>
      </p:sp>
    </p:spTree>
    <p:extLst>
      <p:ext uri="{BB962C8B-B14F-4D97-AF65-F5344CB8AC3E}">
        <p14:creationId xmlns:p14="http://schemas.microsoft.com/office/powerpoint/2010/main" val="3663150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37</a:t>
            </a:fld>
            <a:endParaRPr lang="hu-HU"/>
          </a:p>
        </p:txBody>
      </p:sp>
    </p:spTree>
    <p:extLst>
      <p:ext uri="{BB962C8B-B14F-4D97-AF65-F5344CB8AC3E}">
        <p14:creationId xmlns:p14="http://schemas.microsoft.com/office/powerpoint/2010/main" val="37350902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38</a:t>
            </a:fld>
            <a:endParaRPr lang="hu-HU"/>
          </a:p>
        </p:txBody>
      </p:sp>
    </p:spTree>
    <p:extLst>
      <p:ext uri="{BB962C8B-B14F-4D97-AF65-F5344CB8AC3E}">
        <p14:creationId xmlns:p14="http://schemas.microsoft.com/office/powerpoint/2010/main" val="1776792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39</a:t>
            </a:fld>
            <a:endParaRPr lang="hu-HU"/>
          </a:p>
        </p:txBody>
      </p:sp>
    </p:spTree>
    <p:extLst>
      <p:ext uri="{BB962C8B-B14F-4D97-AF65-F5344CB8AC3E}">
        <p14:creationId xmlns:p14="http://schemas.microsoft.com/office/powerpoint/2010/main" val="2420429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47388FE-4CCE-414B-9018-9EF12571042C}" type="slidenum">
              <a:rPr lang="hu-HU" altLang="hu-HU" smtClean="0"/>
              <a:pPr eaLnBrk="1" hangingPunct="1">
                <a:spcBef>
                  <a:spcPct val="0"/>
                </a:spcBef>
              </a:pPr>
              <a:t>4</a:t>
            </a:fld>
            <a:endParaRPr lang="hu-HU" altLang="hu-HU"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hu-HU" altLang="hu-HU" smtClean="0"/>
          </a:p>
        </p:txBody>
      </p:sp>
    </p:spTree>
    <p:extLst>
      <p:ext uri="{BB962C8B-B14F-4D97-AF65-F5344CB8AC3E}">
        <p14:creationId xmlns:p14="http://schemas.microsoft.com/office/powerpoint/2010/main" val="2702607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40</a:t>
            </a:fld>
            <a:endParaRPr lang="hu-HU"/>
          </a:p>
        </p:txBody>
      </p:sp>
    </p:spTree>
    <p:extLst>
      <p:ext uri="{BB962C8B-B14F-4D97-AF65-F5344CB8AC3E}">
        <p14:creationId xmlns:p14="http://schemas.microsoft.com/office/powerpoint/2010/main" val="39431047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41</a:t>
            </a:fld>
            <a:endParaRPr lang="hu-HU"/>
          </a:p>
        </p:txBody>
      </p:sp>
    </p:spTree>
    <p:extLst>
      <p:ext uri="{BB962C8B-B14F-4D97-AF65-F5344CB8AC3E}">
        <p14:creationId xmlns:p14="http://schemas.microsoft.com/office/powerpoint/2010/main" val="33047484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42</a:t>
            </a:fld>
            <a:endParaRPr lang="hu-HU"/>
          </a:p>
        </p:txBody>
      </p:sp>
    </p:spTree>
    <p:extLst>
      <p:ext uri="{BB962C8B-B14F-4D97-AF65-F5344CB8AC3E}">
        <p14:creationId xmlns:p14="http://schemas.microsoft.com/office/powerpoint/2010/main" val="25508345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43</a:t>
            </a:fld>
            <a:endParaRPr lang="hu-HU"/>
          </a:p>
        </p:txBody>
      </p:sp>
    </p:spTree>
    <p:extLst>
      <p:ext uri="{BB962C8B-B14F-4D97-AF65-F5344CB8AC3E}">
        <p14:creationId xmlns:p14="http://schemas.microsoft.com/office/powerpoint/2010/main" val="7245295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44</a:t>
            </a:fld>
            <a:endParaRPr lang="hu-HU"/>
          </a:p>
        </p:txBody>
      </p:sp>
    </p:spTree>
    <p:extLst>
      <p:ext uri="{BB962C8B-B14F-4D97-AF65-F5344CB8AC3E}">
        <p14:creationId xmlns:p14="http://schemas.microsoft.com/office/powerpoint/2010/main" val="2001708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45</a:t>
            </a:fld>
            <a:endParaRPr lang="hu-HU"/>
          </a:p>
        </p:txBody>
      </p:sp>
    </p:spTree>
    <p:extLst>
      <p:ext uri="{BB962C8B-B14F-4D97-AF65-F5344CB8AC3E}">
        <p14:creationId xmlns:p14="http://schemas.microsoft.com/office/powerpoint/2010/main" val="3900372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46</a:t>
            </a:fld>
            <a:endParaRPr lang="hu-HU"/>
          </a:p>
        </p:txBody>
      </p:sp>
    </p:spTree>
    <p:extLst>
      <p:ext uri="{BB962C8B-B14F-4D97-AF65-F5344CB8AC3E}">
        <p14:creationId xmlns:p14="http://schemas.microsoft.com/office/powerpoint/2010/main" val="2034768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47</a:t>
            </a:fld>
            <a:endParaRPr lang="hu-HU"/>
          </a:p>
        </p:txBody>
      </p:sp>
    </p:spTree>
    <p:extLst>
      <p:ext uri="{BB962C8B-B14F-4D97-AF65-F5344CB8AC3E}">
        <p14:creationId xmlns:p14="http://schemas.microsoft.com/office/powerpoint/2010/main" val="11558568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48</a:t>
            </a:fld>
            <a:endParaRPr lang="hu-HU"/>
          </a:p>
        </p:txBody>
      </p:sp>
    </p:spTree>
    <p:extLst>
      <p:ext uri="{BB962C8B-B14F-4D97-AF65-F5344CB8AC3E}">
        <p14:creationId xmlns:p14="http://schemas.microsoft.com/office/powerpoint/2010/main" val="19808768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49</a:t>
            </a:fld>
            <a:endParaRPr lang="hu-HU"/>
          </a:p>
        </p:txBody>
      </p:sp>
    </p:spTree>
    <p:extLst>
      <p:ext uri="{BB962C8B-B14F-4D97-AF65-F5344CB8AC3E}">
        <p14:creationId xmlns:p14="http://schemas.microsoft.com/office/powerpoint/2010/main" val="2657609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a:t>
            </a:fld>
            <a:endParaRPr lang="hu-HU"/>
          </a:p>
        </p:txBody>
      </p:sp>
    </p:spTree>
    <p:extLst>
      <p:ext uri="{BB962C8B-B14F-4D97-AF65-F5344CB8AC3E}">
        <p14:creationId xmlns:p14="http://schemas.microsoft.com/office/powerpoint/2010/main" val="2300859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50</a:t>
            </a:fld>
            <a:endParaRPr lang="hu-HU"/>
          </a:p>
        </p:txBody>
      </p:sp>
    </p:spTree>
    <p:extLst>
      <p:ext uri="{BB962C8B-B14F-4D97-AF65-F5344CB8AC3E}">
        <p14:creationId xmlns:p14="http://schemas.microsoft.com/office/powerpoint/2010/main" val="38061299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51</a:t>
            </a:fld>
            <a:endParaRPr lang="hu-HU"/>
          </a:p>
        </p:txBody>
      </p:sp>
    </p:spTree>
    <p:extLst>
      <p:ext uri="{BB962C8B-B14F-4D97-AF65-F5344CB8AC3E}">
        <p14:creationId xmlns:p14="http://schemas.microsoft.com/office/powerpoint/2010/main" val="12317000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52</a:t>
            </a:fld>
            <a:endParaRPr lang="hu-HU"/>
          </a:p>
        </p:txBody>
      </p:sp>
    </p:spTree>
    <p:extLst>
      <p:ext uri="{BB962C8B-B14F-4D97-AF65-F5344CB8AC3E}">
        <p14:creationId xmlns:p14="http://schemas.microsoft.com/office/powerpoint/2010/main" val="3718346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53</a:t>
            </a:fld>
            <a:endParaRPr lang="hu-HU"/>
          </a:p>
        </p:txBody>
      </p:sp>
    </p:spTree>
    <p:extLst>
      <p:ext uri="{BB962C8B-B14F-4D97-AF65-F5344CB8AC3E}">
        <p14:creationId xmlns:p14="http://schemas.microsoft.com/office/powerpoint/2010/main" val="1007328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54</a:t>
            </a:fld>
            <a:endParaRPr lang="hu-HU"/>
          </a:p>
        </p:txBody>
      </p:sp>
    </p:spTree>
    <p:extLst>
      <p:ext uri="{BB962C8B-B14F-4D97-AF65-F5344CB8AC3E}">
        <p14:creationId xmlns:p14="http://schemas.microsoft.com/office/powerpoint/2010/main" val="35452412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55</a:t>
            </a:fld>
            <a:endParaRPr lang="hu-HU"/>
          </a:p>
        </p:txBody>
      </p:sp>
    </p:spTree>
    <p:extLst>
      <p:ext uri="{BB962C8B-B14F-4D97-AF65-F5344CB8AC3E}">
        <p14:creationId xmlns:p14="http://schemas.microsoft.com/office/powerpoint/2010/main" val="19879861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56</a:t>
            </a:fld>
            <a:endParaRPr lang="hu-HU"/>
          </a:p>
        </p:txBody>
      </p:sp>
    </p:spTree>
    <p:extLst>
      <p:ext uri="{BB962C8B-B14F-4D97-AF65-F5344CB8AC3E}">
        <p14:creationId xmlns:p14="http://schemas.microsoft.com/office/powerpoint/2010/main" val="12785955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57</a:t>
            </a:fld>
            <a:endParaRPr lang="hu-HU"/>
          </a:p>
        </p:txBody>
      </p:sp>
    </p:spTree>
    <p:extLst>
      <p:ext uri="{BB962C8B-B14F-4D97-AF65-F5344CB8AC3E}">
        <p14:creationId xmlns:p14="http://schemas.microsoft.com/office/powerpoint/2010/main" val="14687004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58</a:t>
            </a:fld>
            <a:endParaRPr lang="hu-HU"/>
          </a:p>
        </p:txBody>
      </p:sp>
    </p:spTree>
    <p:extLst>
      <p:ext uri="{BB962C8B-B14F-4D97-AF65-F5344CB8AC3E}">
        <p14:creationId xmlns:p14="http://schemas.microsoft.com/office/powerpoint/2010/main" val="26875190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59</a:t>
            </a:fld>
            <a:endParaRPr lang="hu-HU"/>
          </a:p>
        </p:txBody>
      </p:sp>
    </p:spTree>
    <p:extLst>
      <p:ext uri="{BB962C8B-B14F-4D97-AF65-F5344CB8AC3E}">
        <p14:creationId xmlns:p14="http://schemas.microsoft.com/office/powerpoint/2010/main" val="1715674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a:t>
            </a:fld>
            <a:endParaRPr lang="hu-HU"/>
          </a:p>
        </p:txBody>
      </p:sp>
    </p:spTree>
    <p:extLst>
      <p:ext uri="{BB962C8B-B14F-4D97-AF65-F5344CB8AC3E}">
        <p14:creationId xmlns:p14="http://schemas.microsoft.com/office/powerpoint/2010/main" val="21849354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60</a:t>
            </a:fld>
            <a:endParaRPr lang="hu-HU"/>
          </a:p>
        </p:txBody>
      </p:sp>
    </p:spTree>
    <p:extLst>
      <p:ext uri="{BB962C8B-B14F-4D97-AF65-F5344CB8AC3E}">
        <p14:creationId xmlns:p14="http://schemas.microsoft.com/office/powerpoint/2010/main" val="2783929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61</a:t>
            </a:fld>
            <a:endParaRPr lang="hu-HU"/>
          </a:p>
        </p:txBody>
      </p:sp>
    </p:spTree>
    <p:extLst>
      <p:ext uri="{BB962C8B-B14F-4D97-AF65-F5344CB8AC3E}">
        <p14:creationId xmlns:p14="http://schemas.microsoft.com/office/powerpoint/2010/main" val="8701297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62</a:t>
            </a:fld>
            <a:endParaRPr lang="hu-HU"/>
          </a:p>
        </p:txBody>
      </p:sp>
    </p:spTree>
    <p:extLst>
      <p:ext uri="{BB962C8B-B14F-4D97-AF65-F5344CB8AC3E}">
        <p14:creationId xmlns:p14="http://schemas.microsoft.com/office/powerpoint/2010/main" val="17751901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63</a:t>
            </a:fld>
            <a:endParaRPr lang="hu-HU"/>
          </a:p>
        </p:txBody>
      </p:sp>
    </p:spTree>
    <p:extLst>
      <p:ext uri="{BB962C8B-B14F-4D97-AF65-F5344CB8AC3E}">
        <p14:creationId xmlns:p14="http://schemas.microsoft.com/office/powerpoint/2010/main" val="12720523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64</a:t>
            </a:fld>
            <a:endParaRPr lang="hu-HU"/>
          </a:p>
        </p:txBody>
      </p:sp>
    </p:spTree>
    <p:extLst>
      <p:ext uri="{BB962C8B-B14F-4D97-AF65-F5344CB8AC3E}">
        <p14:creationId xmlns:p14="http://schemas.microsoft.com/office/powerpoint/2010/main" val="7439834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65</a:t>
            </a:fld>
            <a:endParaRPr lang="hu-HU"/>
          </a:p>
        </p:txBody>
      </p:sp>
    </p:spTree>
    <p:extLst>
      <p:ext uri="{BB962C8B-B14F-4D97-AF65-F5344CB8AC3E}">
        <p14:creationId xmlns:p14="http://schemas.microsoft.com/office/powerpoint/2010/main" val="33846394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66</a:t>
            </a:fld>
            <a:endParaRPr lang="hu-HU"/>
          </a:p>
        </p:txBody>
      </p:sp>
    </p:spTree>
    <p:extLst>
      <p:ext uri="{BB962C8B-B14F-4D97-AF65-F5344CB8AC3E}">
        <p14:creationId xmlns:p14="http://schemas.microsoft.com/office/powerpoint/2010/main" val="12125501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67</a:t>
            </a:fld>
            <a:endParaRPr lang="hu-HU"/>
          </a:p>
        </p:txBody>
      </p:sp>
    </p:spTree>
    <p:extLst>
      <p:ext uri="{BB962C8B-B14F-4D97-AF65-F5344CB8AC3E}">
        <p14:creationId xmlns:p14="http://schemas.microsoft.com/office/powerpoint/2010/main" val="155481312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68</a:t>
            </a:fld>
            <a:endParaRPr lang="hu-HU"/>
          </a:p>
        </p:txBody>
      </p:sp>
    </p:spTree>
    <p:extLst>
      <p:ext uri="{BB962C8B-B14F-4D97-AF65-F5344CB8AC3E}">
        <p14:creationId xmlns:p14="http://schemas.microsoft.com/office/powerpoint/2010/main" val="282080522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69</a:t>
            </a:fld>
            <a:endParaRPr lang="hu-HU"/>
          </a:p>
        </p:txBody>
      </p:sp>
    </p:spTree>
    <p:extLst>
      <p:ext uri="{BB962C8B-B14F-4D97-AF65-F5344CB8AC3E}">
        <p14:creationId xmlns:p14="http://schemas.microsoft.com/office/powerpoint/2010/main" val="1447282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a:t>
            </a:fld>
            <a:endParaRPr lang="hu-HU"/>
          </a:p>
        </p:txBody>
      </p:sp>
    </p:spTree>
    <p:extLst>
      <p:ext uri="{BB962C8B-B14F-4D97-AF65-F5344CB8AC3E}">
        <p14:creationId xmlns:p14="http://schemas.microsoft.com/office/powerpoint/2010/main" val="158611164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70</a:t>
            </a:fld>
            <a:endParaRPr lang="hu-HU"/>
          </a:p>
        </p:txBody>
      </p:sp>
    </p:spTree>
    <p:extLst>
      <p:ext uri="{BB962C8B-B14F-4D97-AF65-F5344CB8AC3E}">
        <p14:creationId xmlns:p14="http://schemas.microsoft.com/office/powerpoint/2010/main" val="4955835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71</a:t>
            </a:fld>
            <a:endParaRPr lang="hu-HU"/>
          </a:p>
        </p:txBody>
      </p:sp>
    </p:spTree>
    <p:extLst>
      <p:ext uri="{BB962C8B-B14F-4D97-AF65-F5344CB8AC3E}">
        <p14:creationId xmlns:p14="http://schemas.microsoft.com/office/powerpoint/2010/main" val="18817617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72</a:t>
            </a:fld>
            <a:endParaRPr lang="hu-HU"/>
          </a:p>
        </p:txBody>
      </p:sp>
    </p:spTree>
    <p:extLst>
      <p:ext uri="{BB962C8B-B14F-4D97-AF65-F5344CB8AC3E}">
        <p14:creationId xmlns:p14="http://schemas.microsoft.com/office/powerpoint/2010/main" val="37617201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73</a:t>
            </a:fld>
            <a:endParaRPr lang="hu-HU"/>
          </a:p>
        </p:txBody>
      </p:sp>
    </p:spTree>
    <p:extLst>
      <p:ext uri="{BB962C8B-B14F-4D97-AF65-F5344CB8AC3E}">
        <p14:creationId xmlns:p14="http://schemas.microsoft.com/office/powerpoint/2010/main" val="31433931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74</a:t>
            </a:fld>
            <a:endParaRPr lang="hu-HU"/>
          </a:p>
        </p:txBody>
      </p:sp>
    </p:spTree>
    <p:extLst>
      <p:ext uri="{BB962C8B-B14F-4D97-AF65-F5344CB8AC3E}">
        <p14:creationId xmlns:p14="http://schemas.microsoft.com/office/powerpoint/2010/main" val="31674513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75</a:t>
            </a:fld>
            <a:endParaRPr lang="hu-HU"/>
          </a:p>
        </p:txBody>
      </p:sp>
    </p:spTree>
    <p:extLst>
      <p:ext uri="{BB962C8B-B14F-4D97-AF65-F5344CB8AC3E}">
        <p14:creationId xmlns:p14="http://schemas.microsoft.com/office/powerpoint/2010/main" val="10891219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76</a:t>
            </a:fld>
            <a:endParaRPr lang="hu-HU"/>
          </a:p>
        </p:txBody>
      </p:sp>
    </p:spTree>
    <p:extLst>
      <p:ext uri="{BB962C8B-B14F-4D97-AF65-F5344CB8AC3E}">
        <p14:creationId xmlns:p14="http://schemas.microsoft.com/office/powerpoint/2010/main" val="25866663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77</a:t>
            </a:fld>
            <a:endParaRPr lang="hu-HU"/>
          </a:p>
        </p:txBody>
      </p:sp>
    </p:spTree>
    <p:extLst>
      <p:ext uri="{BB962C8B-B14F-4D97-AF65-F5344CB8AC3E}">
        <p14:creationId xmlns:p14="http://schemas.microsoft.com/office/powerpoint/2010/main" val="30518654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78</a:t>
            </a:fld>
            <a:endParaRPr lang="hu-HU"/>
          </a:p>
        </p:txBody>
      </p:sp>
    </p:spTree>
    <p:extLst>
      <p:ext uri="{BB962C8B-B14F-4D97-AF65-F5344CB8AC3E}">
        <p14:creationId xmlns:p14="http://schemas.microsoft.com/office/powerpoint/2010/main" val="8364968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79</a:t>
            </a:fld>
            <a:endParaRPr lang="hu-HU"/>
          </a:p>
        </p:txBody>
      </p:sp>
    </p:spTree>
    <p:extLst>
      <p:ext uri="{BB962C8B-B14F-4D97-AF65-F5344CB8AC3E}">
        <p14:creationId xmlns:p14="http://schemas.microsoft.com/office/powerpoint/2010/main" val="1422691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a:t>
            </a:fld>
            <a:endParaRPr lang="hu-HU"/>
          </a:p>
        </p:txBody>
      </p:sp>
    </p:spTree>
    <p:extLst>
      <p:ext uri="{BB962C8B-B14F-4D97-AF65-F5344CB8AC3E}">
        <p14:creationId xmlns:p14="http://schemas.microsoft.com/office/powerpoint/2010/main" val="17831499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80</a:t>
            </a:fld>
            <a:endParaRPr lang="hu-HU"/>
          </a:p>
        </p:txBody>
      </p:sp>
    </p:spTree>
    <p:extLst>
      <p:ext uri="{BB962C8B-B14F-4D97-AF65-F5344CB8AC3E}">
        <p14:creationId xmlns:p14="http://schemas.microsoft.com/office/powerpoint/2010/main" val="59177339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81</a:t>
            </a:fld>
            <a:endParaRPr lang="hu-HU"/>
          </a:p>
        </p:txBody>
      </p:sp>
    </p:spTree>
    <p:extLst>
      <p:ext uri="{BB962C8B-B14F-4D97-AF65-F5344CB8AC3E}">
        <p14:creationId xmlns:p14="http://schemas.microsoft.com/office/powerpoint/2010/main" val="16740151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82</a:t>
            </a:fld>
            <a:endParaRPr lang="hu-HU"/>
          </a:p>
        </p:txBody>
      </p:sp>
    </p:spTree>
    <p:extLst>
      <p:ext uri="{BB962C8B-B14F-4D97-AF65-F5344CB8AC3E}">
        <p14:creationId xmlns:p14="http://schemas.microsoft.com/office/powerpoint/2010/main" val="33078538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83</a:t>
            </a:fld>
            <a:endParaRPr lang="hu-HU"/>
          </a:p>
        </p:txBody>
      </p:sp>
    </p:spTree>
    <p:extLst>
      <p:ext uri="{BB962C8B-B14F-4D97-AF65-F5344CB8AC3E}">
        <p14:creationId xmlns:p14="http://schemas.microsoft.com/office/powerpoint/2010/main" val="20189780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84</a:t>
            </a:fld>
            <a:endParaRPr lang="hu-HU"/>
          </a:p>
        </p:txBody>
      </p:sp>
    </p:spTree>
    <p:extLst>
      <p:ext uri="{BB962C8B-B14F-4D97-AF65-F5344CB8AC3E}">
        <p14:creationId xmlns:p14="http://schemas.microsoft.com/office/powerpoint/2010/main" val="335631869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85</a:t>
            </a:fld>
            <a:endParaRPr lang="hu-HU"/>
          </a:p>
        </p:txBody>
      </p:sp>
    </p:spTree>
    <p:extLst>
      <p:ext uri="{BB962C8B-B14F-4D97-AF65-F5344CB8AC3E}">
        <p14:creationId xmlns:p14="http://schemas.microsoft.com/office/powerpoint/2010/main" val="2959203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86</a:t>
            </a:fld>
            <a:endParaRPr lang="hu-HU"/>
          </a:p>
        </p:txBody>
      </p:sp>
    </p:spTree>
    <p:extLst>
      <p:ext uri="{BB962C8B-B14F-4D97-AF65-F5344CB8AC3E}">
        <p14:creationId xmlns:p14="http://schemas.microsoft.com/office/powerpoint/2010/main" val="10922344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87</a:t>
            </a:fld>
            <a:endParaRPr lang="hu-HU"/>
          </a:p>
        </p:txBody>
      </p:sp>
    </p:spTree>
    <p:extLst>
      <p:ext uri="{BB962C8B-B14F-4D97-AF65-F5344CB8AC3E}">
        <p14:creationId xmlns:p14="http://schemas.microsoft.com/office/powerpoint/2010/main" val="178907828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88</a:t>
            </a:fld>
            <a:endParaRPr lang="hu-HU"/>
          </a:p>
        </p:txBody>
      </p:sp>
    </p:spTree>
    <p:extLst>
      <p:ext uri="{BB962C8B-B14F-4D97-AF65-F5344CB8AC3E}">
        <p14:creationId xmlns:p14="http://schemas.microsoft.com/office/powerpoint/2010/main" val="9699333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89</a:t>
            </a:fld>
            <a:endParaRPr lang="hu-HU"/>
          </a:p>
        </p:txBody>
      </p:sp>
    </p:spTree>
    <p:extLst>
      <p:ext uri="{BB962C8B-B14F-4D97-AF65-F5344CB8AC3E}">
        <p14:creationId xmlns:p14="http://schemas.microsoft.com/office/powerpoint/2010/main" val="3090728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a:t>
            </a:fld>
            <a:endParaRPr lang="hu-HU"/>
          </a:p>
        </p:txBody>
      </p:sp>
    </p:spTree>
    <p:extLst>
      <p:ext uri="{BB962C8B-B14F-4D97-AF65-F5344CB8AC3E}">
        <p14:creationId xmlns:p14="http://schemas.microsoft.com/office/powerpoint/2010/main" val="22548631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90</a:t>
            </a:fld>
            <a:endParaRPr lang="hu-HU"/>
          </a:p>
        </p:txBody>
      </p:sp>
    </p:spTree>
    <p:extLst>
      <p:ext uri="{BB962C8B-B14F-4D97-AF65-F5344CB8AC3E}">
        <p14:creationId xmlns:p14="http://schemas.microsoft.com/office/powerpoint/2010/main" val="16687797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91</a:t>
            </a:fld>
            <a:endParaRPr lang="hu-HU"/>
          </a:p>
        </p:txBody>
      </p:sp>
    </p:spTree>
    <p:extLst>
      <p:ext uri="{BB962C8B-B14F-4D97-AF65-F5344CB8AC3E}">
        <p14:creationId xmlns:p14="http://schemas.microsoft.com/office/powerpoint/2010/main" val="1867527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92</a:t>
            </a:fld>
            <a:endParaRPr lang="hu-HU"/>
          </a:p>
        </p:txBody>
      </p:sp>
    </p:spTree>
    <p:extLst>
      <p:ext uri="{BB962C8B-B14F-4D97-AF65-F5344CB8AC3E}">
        <p14:creationId xmlns:p14="http://schemas.microsoft.com/office/powerpoint/2010/main" val="33623461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93</a:t>
            </a:fld>
            <a:endParaRPr lang="hu-HU"/>
          </a:p>
        </p:txBody>
      </p:sp>
    </p:spTree>
    <p:extLst>
      <p:ext uri="{BB962C8B-B14F-4D97-AF65-F5344CB8AC3E}">
        <p14:creationId xmlns:p14="http://schemas.microsoft.com/office/powerpoint/2010/main" val="418173166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94</a:t>
            </a:fld>
            <a:endParaRPr lang="hu-HU"/>
          </a:p>
        </p:txBody>
      </p:sp>
    </p:spTree>
    <p:extLst>
      <p:ext uri="{BB962C8B-B14F-4D97-AF65-F5344CB8AC3E}">
        <p14:creationId xmlns:p14="http://schemas.microsoft.com/office/powerpoint/2010/main" val="27169801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95</a:t>
            </a:fld>
            <a:endParaRPr lang="hu-HU"/>
          </a:p>
        </p:txBody>
      </p:sp>
    </p:spTree>
    <p:extLst>
      <p:ext uri="{BB962C8B-B14F-4D97-AF65-F5344CB8AC3E}">
        <p14:creationId xmlns:p14="http://schemas.microsoft.com/office/powerpoint/2010/main" val="321231681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96</a:t>
            </a:fld>
            <a:endParaRPr lang="hu-HU"/>
          </a:p>
        </p:txBody>
      </p:sp>
    </p:spTree>
    <p:extLst>
      <p:ext uri="{BB962C8B-B14F-4D97-AF65-F5344CB8AC3E}">
        <p14:creationId xmlns:p14="http://schemas.microsoft.com/office/powerpoint/2010/main" val="31277290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C9202C46-6D19-4779-8C2D-0BA3DC263C5B}" type="slidenum">
              <a:rPr lang="en-US" altLang="hu-HU" smtClean="0"/>
              <a:pPr eaLnBrk="1" hangingPunct="1">
                <a:spcBef>
                  <a:spcPct val="0"/>
                </a:spcBef>
              </a:pPr>
              <a:t>97</a:t>
            </a:fld>
            <a:endParaRPr lang="en-US" altLang="hu-HU" smtClean="0"/>
          </a:p>
        </p:txBody>
      </p:sp>
      <p:sp>
        <p:nvSpPr>
          <p:cNvPr id="126979" name="Rectangle 2"/>
          <p:cNvSpPr>
            <a:spLocks noGrp="1" noRot="1" noChangeAspect="1" noChangeArrowheads="1" noTextEdit="1"/>
          </p:cNvSpPr>
          <p:nvPr>
            <p:ph type="sldImg"/>
          </p:nvPr>
        </p:nvSpPr>
        <p:spPr>
          <a:xfrm>
            <a:off x="854075" y="744538"/>
            <a:ext cx="4960938" cy="3722687"/>
          </a:xfrm>
          <a:solidFill>
            <a:srgbClr val="FFFFFF"/>
          </a:solidFill>
          <a:ln/>
        </p:spPr>
      </p:sp>
      <p:sp>
        <p:nvSpPr>
          <p:cNvPr id="126980" name="Rectangle 3"/>
          <p:cNvSpPr>
            <a:spLocks noGrp="1" noChangeArrowheads="1"/>
          </p:cNvSpPr>
          <p:nvPr>
            <p:ph type="body" idx="1"/>
          </p:nvPr>
        </p:nvSpPr>
        <p:spPr>
          <a:xfrm>
            <a:off x="666750" y="4716463"/>
            <a:ext cx="5335588" cy="4465637"/>
          </a:xfrm>
          <a:solidFill>
            <a:srgbClr val="FFFFFF"/>
          </a:solidFill>
          <a:ln>
            <a:solidFill>
              <a:srgbClr val="000000"/>
            </a:solidFill>
          </a:ln>
        </p:spPr>
        <p:txBody>
          <a:bodyPr/>
          <a:lstStyle/>
          <a:p>
            <a:pPr eaLnBrk="1" hangingPunct="1"/>
            <a:r>
              <a:rPr lang="en-CA" altLang="hu-HU" sz="1300" smtClean="0"/>
              <a:t>Bullet #2: Models suggest that “Sweet spots” where there is underlying free gas could likely proceed with production as for conventional natural gas.</a:t>
            </a:r>
          </a:p>
          <a:p>
            <a:pPr eaLnBrk="1" hangingPunct="1"/>
            <a:r>
              <a:rPr lang="en-CA" altLang="hu-HU" sz="1300" smtClean="0"/>
              <a:t>Bullet #4: due to lower production rates, need for compression throughout, production of more water, avoidance of plugging, and restraining of sand.</a:t>
            </a:r>
            <a:endParaRPr lang="en-US" altLang="hu-HU" sz="1300" smtClean="0"/>
          </a:p>
          <a:p>
            <a:pPr eaLnBrk="1" hangingPunct="1"/>
            <a:endParaRPr lang="en-CA" altLang="hu-HU" sz="1300" smtClean="0"/>
          </a:p>
          <a:p>
            <a:pPr eaLnBrk="1" hangingPunct="1"/>
            <a:endParaRPr lang="en-US" altLang="hu-HU" smtClean="0"/>
          </a:p>
        </p:txBody>
      </p:sp>
    </p:spTree>
    <p:extLst>
      <p:ext uri="{BB962C8B-B14F-4D97-AF65-F5344CB8AC3E}">
        <p14:creationId xmlns:p14="http://schemas.microsoft.com/office/powerpoint/2010/main" val="7416371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98</a:t>
            </a:fld>
            <a:endParaRPr lang="hu-HU"/>
          </a:p>
        </p:txBody>
      </p:sp>
    </p:spTree>
    <p:extLst>
      <p:ext uri="{BB962C8B-B14F-4D97-AF65-F5344CB8AC3E}">
        <p14:creationId xmlns:p14="http://schemas.microsoft.com/office/powerpoint/2010/main" val="242005139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Dia számának helye 3"/>
          <p:cNvSpPr>
            <a:spLocks noGrp="1"/>
          </p:cNvSpPr>
          <p:nvPr>
            <p:ph type="sldNum" sz="quarter" idx="10"/>
          </p:nvPr>
        </p:nvSpPr>
        <p:spPr/>
        <p:txBody>
          <a:bodyPr/>
          <a:lstStyle/>
          <a:p>
            <a:pPr>
              <a:defRPr/>
            </a:pPr>
            <a:fld id="{3C17CD53-A43D-4112-AAB3-BC9E3CA184D4}" type="slidenum">
              <a:rPr lang="hu-HU" smtClean="0"/>
              <a:pPr>
                <a:defRPr/>
              </a:pPr>
              <a:t>99</a:t>
            </a:fld>
            <a:endParaRPr lang="hu-HU"/>
          </a:p>
        </p:txBody>
      </p:sp>
    </p:spTree>
    <p:extLst>
      <p:ext uri="{BB962C8B-B14F-4D97-AF65-F5344CB8AC3E}">
        <p14:creationId xmlns:p14="http://schemas.microsoft.com/office/powerpoint/2010/main" val="4052105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hu-HU"/>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smtClean="0"/>
              <a:t>Alcím mintájának szerkesztése</a:t>
            </a:r>
            <a:endParaRPr lang="hu-HU"/>
          </a:p>
        </p:txBody>
      </p:sp>
      <p:sp>
        <p:nvSpPr>
          <p:cNvPr id="4"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84BC8D37-39AA-4F09-BAAA-AB3E93A5F002}" type="slidenum">
              <a:rPr lang="hu-HU"/>
              <a:pPr>
                <a:defRPr/>
              </a:pPr>
              <a:t>‹#›</a:t>
            </a:fld>
            <a:endParaRPr lang="hu-HU"/>
          </a:p>
        </p:txBody>
      </p:sp>
    </p:spTree>
    <p:extLst>
      <p:ext uri="{BB962C8B-B14F-4D97-AF65-F5344CB8AC3E}">
        <p14:creationId xmlns:p14="http://schemas.microsoft.com/office/powerpoint/2010/main" val="886716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30923C5E-5FAF-43D5-92AE-9904FAA6CA3C}" type="slidenum">
              <a:rPr lang="hu-HU"/>
              <a:pPr>
                <a:defRPr/>
              </a:pPr>
              <a:t>‹#›</a:t>
            </a:fld>
            <a:endParaRPr lang="hu-HU"/>
          </a:p>
        </p:txBody>
      </p:sp>
    </p:spTree>
    <p:extLst>
      <p:ext uri="{BB962C8B-B14F-4D97-AF65-F5344CB8AC3E}">
        <p14:creationId xmlns:p14="http://schemas.microsoft.com/office/powerpoint/2010/main" val="3801882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58042AAC-0B1D-45A5-A19A-1DDFDC2E6796}" type="slidenum">
              <a:rPr lang="hu-HU"/>
              <a:pPr>
                <a:defRPr/>
              </a:pPr>
              <a:t>‹#›</a:t>
            </a:fld>
            <a:endParaRPr lang="hu-HU"/>
          </a:p>
        </p:txBody>
      </p:sp>
    </p:spTree>
    <p:extLst>
      <p:ext uri="{BB962C8B-B14F-4D97-AF65-F5344CB8AC3E}">
        <p14:creationId xmlns:p14="http://schemas.microsoft.com/office/powerpoint/2010/main" val="1489901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Cím és diagram">
    <p:spTree>
      <p:nvGrpSpPr>
        <p:cNvPr id="1" name=""/>
        <p:cNvGrpSpPr/>
        <p:nvPr/>
      </p:nvGrpSpPr>
      <p:grpSpPr>
        <a:xfrm>
          <a:off x="0" y="0"/>
          <a:ext cx="0" cy="0"/>
          <a:chOff x="0" y="0"/>
          <a:chExt cx="0" cy="0"/>
        </a:xfrm>
      </p:grpSpPr>
      <p:sp>
        <p:nvSpPr>
          <p:cNvPr id="2" name="Cím 1"/>
          <p:cNvSpPr>
            <a:spLocks noGrp="1"/>
          </p:cNvSpPr>
          <p:nvPr>
            <p:ph type="title"/>
          </p:nvPr>
        </p:nvSpPr>
        <p:spPr>
          <a:xfrm>
            <a:off x="685800" y="609600"/>
            <a:ext cx="7772400" cy="1143000"/>
          </a:xfrm>
        </p:spPr>
        <p:txBody>
          <a:bodyPr/>
          <a:lstStyle/>
          <a:p>
            <a:r>
              <a:rPr lang="hu-HU" smtClean="0"/>
              <a:t>Mintacím szerkesztése</a:t>
            </a:r>
            <a:endParaRPr lang="hu-HU"/>
          </a:p>
        </p:txBody>
      </p:sp>
      <p:sp>
        <p:nvSpPr>
          <p:cNvPr id="3" name="Diagram helye 2"/>
          <p:cNvSpPr>
            <a:spLocks noGrp="1"/>
          </p:cNvSpPr>
          <p:nvPr>
            <p:ph type="chart" idx="1"/>
          </p:nvPr>
        </p:nvSpPr>
        <p:spPr>
          <a:xfrm>
            <a:off x="685800" y="1981200"/>
            <a:ext cx="7772400" cy="4114800"/>
          </a:xfrm>
        </p:spPr>
        <p:txBody>
          <a:bodyPr/>
          <a:lstStyle/>
          <a:p>
            <a:pPr lvl="0"/>
            <a:endParaRPr lang="hu-HU"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hu-HU"/>
          </a:p>
        </p:txBody>
      </p:sp>
      <p:sp>
        <p:nvSpPr>
          <p:cNvPr id="5" name="Rectangle 5"/>
          <p:cNvSpPr>
            <a:spLocks noGrp="1" noChangeArrowheads="1"/>
          </p:cNvSpPr>
          <p:nvPr>
            <p:ph type="ftr" sz="quarter" idx="11"/>
          </p:nvPr>
        </p:nvSpPr>
        <p:spPr/>
        <p:txBody>
          <a:bodyPr/>
          <a:lstStyle>
            <a:lvl1pPr>
              <a:defRPr/>
            </a:lvl1pPr>
          </a:lstStyle>
          <a:p>
            <a:pPr>
              <a:defRPr/>
            </a:pPr>
            <a:endParaRPr lang="hu-HU"/>
          </a:p>
        </p:txBody>
      </p:sp>
      <p:sp>
        <p:nvSpPr>
          <p:cNvPr id="6" name="Rectangle 6"/>
          <p:cNvSpPr>
            <a:spLocks noGrp="1" noChangeArrowheads="1"/>
          </p:cNvSpPr>
          <p:nvPr>
            <p:ph type="sldNum" sz="quarter" idx="12"/>
          </p:nvPr>
        </p:nvSpPr>
        <p:spPr/>
        <p:txBody>
          <a:bodyPr/>
          <a:lstStyle>
            <a:lvl1pPr>
              <a:defRPr/>
            </a:lvl1pPr>
          </a:lstStyle>
          <a:p>
            <a:pPr>
              <a:defRPr/>
            </a:pPr>
            <a:fld id="{2D8F8241-5883-427C-BA46-EFDE90EB32D6}" type="slidenum">
              <a:rPr lang="hu-HU"/>
              <a:pPr>
                <a:defRPr/>
              </a:pPr>
              <a:t>‹#›</a:t>
            </a:fld>
            <a:endParaRPr lang="hu-HU" dirty="0"/>
          </a:p>
        </p:txBody>
      </p:sp>
    </p:spTree>
    <p:extLst>
      <p:ext uri="{BB962C8B-B14F-4D97-AF65-F5344CB8AC3E}">
        <p14:creationId xmlns:p14="http://schemas.microsoft.com/office/powerpoint/2010/main" val="172913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75D125FA-33B0-4B01-9D02-5F8A653B91BC}" type="slidenum">
              <a:rPr lang="hu-HU"/>
              <a:pPr>
                <a:defRPr/>
              </a:pPr>
              <a:t>‹#›</a:t>
            </a:fld>
            <a:endParaRPr lang="hu-HU"/>
          </a:p>
        </p:txBody>
      </p:sp>
    </p:spTree>
    <p:extLst>
      <p:ext uri="{BB962C8B-B14F-4D97-AF65-F5344CB8AC3E}">
        <p14:creationId xmlns:p14="http://schemas.microsoft.com/office/powerpoint/2010/main" val="3243294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smtClean="0"/>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5" name="Rectangle 5"/>
          <p:cNvSpPr>
            <a:spLocks noGrp="1" noChangeArrowheads="1"/>
          </p:cNvSpPr>
          <p:nvPr>
            <p:ph type="ftr" sz="quarter" idx="11"/>
          </p:nvPr>
        </p:nvSpPr>
        <p:spPr>
          <a:ln/>
        </p:spPr>
        <p:txBody>
          <a:bodyPr/>
          <a:lstStyle>
            <a:lvl1pPr>
              <a:defRPr/>
            </a:lvl1pPr>
          </a:lstStyle>
          <a:p>
            <a:pPr>
              <a:defRPr/>
            </a:pPr>
            <a:endParaRPr lang="hu-HU"/>
          </a:p>
        </p:txBody>
      </p:sp>
      <p:sp>
        <p:nvSpPr>
          <p:cNvPr id="6" name="Rectangle 6"/>
          <p:cNvSpPr>
            <a:spLocks noGrp="1" noChangeArrowheads="1"/>
          </p:cNvSpPr>
          <p:nvPr>
            <p:ph type="sldNum" sz="quarter" idx="12"/>
          </p:nvPr>
        </p:nvSpPr>
        <p:spPr>
          <a:ln/>
        </p:spPr>
        <p:txBody>
          <a:bodyPr/>
          <a:lstStyle>
            <a:lvl1pPr>
              <a:defRPr/>
            </a:lvl1pPr>
          </a:lstStyle>
          <a:p>
            <a:pPr>
              <a:defRPr/>
            </a:pPr>
            <a:fld id="{678A88B7-80D5-4E44-A052-F4B0D879C2B9}" type="slidenum">
              <a:rPr lang="hu-HU"/>
              <a:pPr>
                <a:defRPr/>
              </a:pPr>
              <a:t>‹#›</a:t>
            </a:fld>
            <a:endParaRPr lang="hu-HU"/>
          </a:p>
        </p:txBody>
      </p:sp>
    </p:spTree>
    <p:extLst>
      <p:ext uri="{BB962C8B-B14F-4D97-AF65-F5344CB8AC3E}">
        <p14:creationId xmlns:p14="http://schemas.microsoft.com/office/powerpoint/2010/main" val="3425992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63932626-D383-4AD8-99CA-0BEF676D3B8A}" type="slidenum">
              <a:rPr lang="hu-HU"/>
              <a:pPr>
                <a:defRPr/>
              </a:pPr>
              <a:t>‹#›</a:t>
            </a:fld>
            <a:endParaRPr lang="hu-HU"/>
          </a:p>
        </p:txBody>
      </p:sp>
    </p:spTree>
    <p:extLst>
      <p:ext uri="{BB962C8B-B14F-4D97-AF65-F5344CB8AC3E}">
        <p14:creationId xmlns:p14="http://schemas.microsoft.com/office/powerpoint/2010/main" val="4073827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8" name="Rectangle 5"/>
          <p:cNvSpPr>
            <a:spLocks noGrp="1" noChangeArrowheads="1"/>
          </p:cNvSpPr>
          <p:nvPr>
            <p:ph type="ftr" sz="quarter" idx="11"/>
          </p:nvPr>
        </p:nvSpPr>
        <p:spPr>
          <a:ln/>
        </p:spPr>
        <p:txBody>
          <a:bodyPr/>
          <a:lstStyle>
            <a:lvl1pPr>
              <a:defRPr/>
            </a:lvl1pPr>
          </a:lstStyle>
          <a:p>
            <a:pPr>
              <a:defRPr/>
            </a:pPr>
            <a:endParaRPr lang="hu-HU"/>
          </a:p>
        </p:txBody>
      </p:sp>
      <p:sp>
        <p:nvSpPr>
          <p:cNvPr id="9" name="Rectangle 6"/>
          <p:cNvSpPr>
            <a:spLocks noGrp="1" noChangeArrowheads="1"/>
          </p:cNvSpPr>
          <p:nvPr>
            <p:ph type="sldNum" sz="quarter" idx="12"/>
          </p:nvPr>
        </p:nvSpPr>
        <p:spPr>
          <a:ln/>
        </p:spPr>
        <p:txBody>
          <a:bodyPr/>
          <a:lstStyle>
            <a:lvl1pPr>
              <a:defRPr/>
            </a:lvl1pPr>
          </a:lstStyle>
          <a:p>
            <a:pPr>
              <a:defRPr/>
            </a:pPr>
            <a:fld id="{AAFEC855-098B-46CD-99D6-0AD8C119F750}" type="slidenum">
              <a:rPr lang="hu-HU"/>
              <a:pPr>
                <a:defRPr/>
              </a:pPr>
              <a:t>‹#›</a:t>
            </a:fld>
            <a:endParaRPr lang="hu-HU"/>
          </a:p>
        </p:txBody>
      </p:sp>
    </p:spTree>
    <p:extLst>
      <p:ext uri="{BB962C8B-B14F-4D97-AF65-F5344CB8AC3E}">
        <p14:creationId xmlns:p14="http://schemas.microsoft.com/office/powerpoint/2010/main" val="441896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4" name="Rectangle 5"/>
          <p:cNvSpPr>
            <a:spLocks noGrp="1" noChangeArrowheads="1"/>
          </p:cNvSpPr>
          <p:nvPr>
            <p:ph type="ftr" sz="quarter" idx="11"/>
          </p:nvPr>
        </p:nvSpPr>
        <p:spPr>
          <a:ln/>
        </p:spPr>
        <p:txBody>
          <a:bodyPr/>
          <a:lstStyle>
            <a:lvl1pPr>
              <a:defRPr/>
            </a:lvl1pPr>
          </a:lstStyle>
          <a:p>
            <a:pPr>
              <a:defRPr/>
            </a:pPr>
            <a:endParaRPr lang="hu-HU"/>
          </a:p>
        </p:txBody>
      </p:sp>
      <p:sp>
        <p:nvSpPr>
          <p:cNvPr id="5" name="Rectangle 6"/>
          <p:cNvSpPr>
            <a:spLocks noGrp="1" noChangeArrowheads="1"/>
          </p:cNvSpPr>
          <p:nvPr>
            <p:ph type="sldNum" sz="quarter" idx="12"/>
          </p:nvPr>
        </p:nvSpPr>
        <p:spPr>
          <a:ln/>
        </p:spPr>
        <p:txBody>
          <a:bodyPr/>
          <a:lstStyle>
            <a:lvl1pPr>
              <a:defRPr/>
            </a:lvl1pPr>
          </a:lstStyle>
          <a:p>
            <a:pPr>
              <a:defRPr/>
            </a:pPr>
            <a:fld id="{8AF9DAD2-BCBC-46B0-961F-10B768C16677}" type="slidenum">
              <a:rPr lang="hu-HU"/>
              <a:pPr>
                <a:defRPr/>
              </a:pPr>
              <a:t>‹#›</a:t>
            </a:fld>
            <a:endParaRPr lang="hu-HU"/>
          </a:p>
        </p:txBody>
      </p:sp>
    </p:spTree>
    <p:extLst>
      <p:ext uri="{BB962C8B-B14F-4D97-AF65-F5344CB8AC3E}">
        <p14:creationId xmlns:p14="http://schemas.microsoft.com/office/powerpoint/2010/main" val="3537920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3" name="Rectangle 5"/>
          <p:cNvSpPr>
            <a:spLocks noGrp="1" noChangeArrowheads="1"/>
          </p:cNvSpPr>
          <p:nvPr>
            <p:ph type="ftr" sz="quarter" idx="11"/>
          </p:nvPr>
        </p:nvSpPr>
        <p:spPr>
          <a:ln/>
        </p:spPr>
        <p:txBody>
          <a:bodyPr/>
          <a:lstStyle>
            <a:lvl1pPr>
              <a:defRPr/>
            </a:lvl1pPr>
          </a:lstStyle>
          <a:p>
            <a:pPr>
              <a:defRPr/>
            </a:pPr>
            <a:endParaRPr lang="hu-HU"/>
          </a:p>
        </p:txBody>
      </p:sp>
      <p:sp>
        <p:nvSpPr>
          <p:cNvPr id="4" name="Rectangle 6"/>
          <p:cNvSpPr>
            <a:spLocks noGrp="1" noChangeArrowheads="1"/>
          </p:cNvSpPr>
          <p:nvPr>
            <p:ph type="sldNum" sz="quarter" idx="12"/>
          </p:nvPr>
        </p:nvSpPr>
        <p:spPr>
          <a:ln/>
        </p:spPr>
        <p:txBody>
          <a:bodyPr/>
          <a:lstStyle>
            <a:lvl1pPr>
              <a:defRPr/>
            </a:lvl1pPr>
          </a:lstStyle>
          <a:p>
            <a:pPr>
              <a:defRPr/>
            </a:pPr>
            <a:fld id="{589A65C0-5DA7-40DE-82BC-2DF962CAEDD8}" type="slidenum">
              <a:rPr lang="hu-HU"/>
              <a:pPr>
                <a:defRPr/>
              </a:pPr>
              <a:t>‹#›</a:t>
            </a:fld>
            <a:endParaRPr lang="hu-HU"/>
          </a:p>
        </p:txBody>
      </p:sp>
    </p:spTree>
    <p:extLst>
      <p:ext uri="{BB962C8B-B14F-4D97-AF65-F5344CB8AC3E}">
        <p14:creationId xmlns:p14="http://schemas.microsoft.com/office/powerpoint/2010/main" val="2773830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0076D464-BF4D-4606-BF65-0B141CB5A8C8}" type="slidenum">
              <a:rPr lang="hu-HU"/>
              <a:pPr>
                <a:defRPr/>
              </a:pPr>
              <a:t>‹#›</a:t>
            </a:fld>
            <a:endParaRPr lang="hu-HU"/>
          </a:p>
        </p:txBody>
      </p:sp>
    </p:spTree>
    <p:extLst>
      <p:ext uri="{BB962C8B-B14F-4D97-AF65-F5344CB8AC3E}">
        <p14:creationId xmlns:p14="http://schemas.microsoft.com/office/powerpoint/2010/main" val="177339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smtClean="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r>
              <a:rPr lang="hu-HU"/>
              <a:t>Dr. Pátzay György</a:t>
            </a:r>
          </a:p>
        </p:txBody>
      </p:sp>
      <p:sp>
        <p:nvSpPr>
          <p:cNvPr id="6" name="Rectangle 5"/>
          <p:cNvSpPr>
            <a:spLocks noGrp="1" noChangeArrowheads="1"/>
          </p:cNvSpPr>
          <p:nvPr>
            <p:ph type="ftr" sz="quarter" idx="11"/>
          </p:nvPr>
        </p:nvSpPr>
        <p:spPr>
          <a:ln/>
        </p:spPr>
        <p:txBody>
          <a:bodyPr/>
          <a:lstStyle>
            <a:lvl1pPr>
              <a:defRPr/>
            </a:lvl1pPr>
          </a:lstStyle>
          <a:p>
            <a:pPr>
              <a:defRPr/>
            </a:pPr>
            <a:endParaRPr lang="hu-HU"/>
          </a:p>
        </p:txBody>
      </p:sp>
      <p:sp>
        <p:nvSpPr>
          <p:cNvPr id="7" name="Rectangle 6"/>
          <p:cNvSpPr>
            <a:spLocks noGrp="1" noChangeArrowheads="1"/>
          </p:cNvSpPr>
          <p:nvPr>
            <p:ph type="sldNum" sz="quarter" idx="12"/>
          </p:nvPr>
        </p:nvSpPr>
        <p:spPr>
          <a:ln/>
        </p:spPr>
        <p:txBody>
          <a:bodyPr/>
          <a:lstStyle>
            <a:lvl1pPr>
              <a:defRPr/>
            </a:lvl1pPr>
          </a:lstStyle>
          <a:p>
            <a:pPr>
              <a:defRPr/>
            </a:pPr>
            <a:fld id="{35808446-A5DD-466B-90B7-3BE3D51198F5}" type="slidenum">
              <a:rPr lang="hu-HU"/>
              <a:pPr>
                <a:defRPr/>
              </a:pPr>
              <a:t>‹#›</a:t>
            </a:fld>
            <a:endParaRPr lang="hu-HU"/>
          </a:p>
        </p:txBody>
      </p:sp>
    </p:spTree>
    <p:extLst>
      <p:ext uri="{BB962C8B-B14F-4D97-AF65-F5344CB8AC3E}">
        <p14:creationId xmlns:p14="http://schemas.microsoft.com/office/powerpoint/2010/main" val="514424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u-HU" altLang="hu-HU" smtClean="0"/>
              <a:t>Mintacím szerkesztése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u-HU" altLang="hu-HU" smtClean="0"/>
              <a:t>Mintaszöveg szerkesztése</a:t>
            </a:r>
          </a:p>
          <a:p>
            <a:pPr lvl="1"/>
            <a:r>
              <a:rPr lang="hu-HU" altLang="hu-HU" smtClean="0"/>
              <a:t>Második szint</a:t>
            </a:r>
          </a:p>
          <a:p>
            <a:pPr lvl="2"/>
            <a:r>
              <a:rPr lang="hu-HU" altLang="hu-HU" smtClean="0"/>
              <a:t>Harmadik szint</a:t>
            </a:r>
          </a:p>
          <a:p>
            <a:pPr lvl="3"/>
            <a:r>
              <a:rPr lang="hu-HU" altLang="hu-HU" smtClean="0"/>
              <a:t>Negyedik szint</a:t>
            </a:r>
          </a:p>
          <a:p>
            <a:pPr lvl="4"/>
            <a:r>
              <a:rPr lang="hu-HU" altLang="hu-HU" smtClean="0"/>
              <a:t>Ötödik szint</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r>
              <a:rPr lang="hu-HU"/>
              <a:t>Dr. Pátzay György</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hu-H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3612C4BF-720B-425C-9AF3-352E3EDAE30C}" type="slidenum">
              <a:rPr lang="hu-HU"/>
              <a:pPr>
                <a:defRPr/>
              </a:pPr>
              <a:t>‹#›</a:t>
            </a:fld>
            <a:endParaRPr lang="hu-HU"/>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2.xml"/><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10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oleObject" Target="../embeddings/oleObject19.bin"/><Relationship Id="rId4" Type="http://schemas.openxmlformats.org/officeDocument/2006/relationships/image" Target="../media/image3.wmf"/></Relationships>
</file>

<file path=ppt/slides/_rels/slide10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104.xml"/><Relationship Id="rId7" Type="http://schemas.openxmlformats.org/officeDocument/2006/relationships/image" Target="../media/image123.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oleObject" Target="../embeddings/oleObject21.bin"/><Relationship Id="rId11" Type="http://schemas.openxmlformats.org/officeDocument/2006/relationships/image" Target="../media/image125.wmf"/><Relationship Id="rId5" Type="http://schemas.openxmlformats.org/officeDocument/2006/relationships/image" Target="../media/image122.wmf"/><Relationship Id="rId10" Type="http://schemas.openxmlformats.org/officeDocument/2006/relationships/oleObject" Target="../embeddings/oleObject23.bin"/><Relationship Id="rId4" Type="http://schemas.openxmlformats.org/officeDocument/2006/relationships/oleObject" Target="../embeddings/oleObject20.bin"/><Relationship Id="rId9" Type="http://schemas.openxmlformats.org/officeDocument/2006/relationships/image" Target="../media/image124.wmf"/></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image" Target="../media/image126.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25.bin"/><Relationship Id="rId5" Type="http://schemas.openxmlformats.org/officeDocument/2006/relationships/image" Target="../media/image3.wmf"/><Relationship Id="rId4" Type="http://schemas.openxmlformats.org/officeDocument/2006/relationships/oleObject" Target="../embeddings/oleObject24.bin"/></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oleObject" Target="../embeddings/oleObject8.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8.emf"/><Relationship Id="rId4" Type="http://schemas.openxmlformats.org/officeDocument/2006/relationships/oleObject" Target="../embeddings/oleObject9.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9.emf"/><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11.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5.png"/><Relationship Id="rId4" Type="http://schemas.openxmlformats.org/officeDocument/2006/relationships/oleObject" Target="../embeddings/oleObject12.bin"/></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6.png"/><Relationship Id="rId4" Type="http://schemas.openxmlformats.org/officeDocument/2006/relationships/oleObject" Target="../embeddings/oleObject13.bin"/></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7.png"/><Relationship Id="rId4" Type="http://schemas.openxmlformats.org/officeDocument/2006/relationships/oleObject" Target="../embeddings/oleObject14.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6.bin"/><Relationship Id="rId3" Type="http://schemas.openxmlformats.org/officeDocument/2006/relationships/notesSlide" Target="../notesSlides/notesSlide5.xml"/><Relationship Id="rId7" Type="http://schemas.openxmlformats.org/officeDocument/2006/relationships/image" Target="../media/image3.wmf"/><Relationship Id="rId12"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2.wmf"/><Relationship Id="rId15" Type="http://schemas.openxmlformats.org/officeDocument/2006/relationships/image" Target="../media/image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4.wmf"/><Relationship Id="rId14" Type="http://schemas.openxmlformats.org/officeDocument/2006/relationships/oleObject" Target="../embeddings/oleObject7.bin"/></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66.png"/><Relationship Id="rId4" Type="http://schemas.openxmlformats.org/officeDocument/2006/relationships/oleObject" Target="../embeddings/oleObject15.bin"/></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68.png"/><Relationship Id="rId4" Type="http://schemas.openxmlformats.org/officeDocument/2006/relationships/oleObject" Target="../embeddings/oleObject16.bin"/></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s>
</file>

<file path=ppt/slides/_rels/slide7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99.png"/><Relationship Id="rId4" Type="http://schemas.openxmlformats.org/officeDocument/2006/relationships/oleObject" Target="../embeddings/oleObject17.bin"/></Relationships>
</file>

<file path=ppt/slides/_rels/slide8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8.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pn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jpe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1741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FB5D2789-CD13-463E-968B-61D353E29C69}" type="slidenum">
              <a:rPr lang="hu-HU" altLang="hu-HU" sz="1200" smtClean="0">
                <a:solidFill>
                  <a:schemeClr val="bg1">
                    <a:lumMod val="50000"/>
                  </a:schemeClr>
                </a:solidFill>
              </a:rPr>
              <a:pPr eaLnBrk="1" hangingPunct="1">
                <a:defRPr/>
              </a:pPr>
              <a:t>1</a:t>
            </a:fld>
            <a:endParaRPr lang="hu-HU" altLang="hu-HU" sz="1200" smtClean="0">
              <a:solidFill>
                <a:schemeClr val="bg1">
                  <a:lumMod val="50000"/>
                </a:schemeClr>
              </a:solidFill>
            </a:endParaRPr>
          </a:p>
        </p:txBody>
      </p:sp>
      <p:pic>
        <p:nvPicPr>
          <p:cNvPr id="3076" name="Picture 4" descr="belépő-ké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628775"/>
            <a:ext cx="5183187"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611188" y="606425"/>
            <a:ext cx="79930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2800">
                <a:solidFill>
                  <a:srgbClr val="0066FF"/>
                </a:solidFill>
                <a:latin typeface="Comic Sans MS" pitchFamily="66" charset="0"/>
              </a:rPr>
              <a:t>Korszerű </a:t>
            </a:r>
            <a:r>
              <a:rPr lang="hu-HU" altLang="hu-HU" sz="2800">
                <a:solidFill>
                  <a:srgbClr val="FF3300"/>
                </a:solidFill>
                <a:latin typeface="Comic Sans MS" pitchFamily="66" charset="0"/>
              </a:rPr>
              <a:t>ENERGIA</a:t>
            </a:r>
            <a:r>
              <a:rPr lang="hu-HU" altLang="hu-HU" sz="2800">
                <a:solidFill>
                  <a:srgbClr val="66FF33"/>
                </a:solidFill>
                <a:latin typeface="Comic Sans MS" pitchFamily="66" charset="0"/>
              </a:rPr>
              <a:t>TERMELÉS 1.</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5603"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D9B2E3A4-E753-4599-AC2E-1CF4E5C42C17}" type="slidenum">
              <a:rPr lang="hu-HU" altLang="hu-HU" sz="1200" smtClean="0">
                <a:solidFill>
                  <a:schemeClr val="bg1">
                    <a:lumMod val="50000"/>
                  </a:schemeClr>
                </a:solidFill>
              </a:rPr>
              <a:pPr eaLnBrk="1" hangingPunct="1">
                <a:defRPr/>
              </a:pPr>
              <a:t>10</a:t>
            </a:fld>
            <a:endParaRPr lang="hu-HU" altLang="hu-HU" sz="1200" smtClean="0">
              <a:solidFill>
                <a:schemeClr val="bg1">
                  <a:lumMod val="50000"/>
                </a:schemeClr>
              </a:solidFill>
            </a:endParaRPr>
          </a:p>
        </p:txBody>
      </p:sp>
      <p:sp>
        <p:nvSpPr>
          <p:cNvPr id="12292" name="Szövegdoboz 3"/>
          <p:cNvSpPr txBox="1">
            <a:spLocks noChangeArrowheads="1"/>
          </p:cNvSpPr>
          <p:nvPr/>
        </p:nvSpPr>
        <p:spPr bwMode="auto">
          <a:xfrm>
            <a:off x="428625" y="765175"/>
            <a:ext cx="828675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a:t>Régen külön mértékegység volt a külső energiára (J, w, Nm) és a belső energiára (cal, kcal), de ma ugyanazt az egységet (J) alkalmazzuk.</a:t>
            </a:r>
          </a:p>
          <a:p>
            <a:pPr eaLnBrk="1" hangingPunct="1">
              <a:spcBef>
                <a:spcPct val="0"/>
              </a:spcBef>
              <a:buFontTx/>
              <a:buNone/>
            </a:pPr>
            <a:endParaRPr lang="hu-HU" altLang="hu-HU" sz="1600"/>
          </a:p>
          <a:p>
            <a:pPr algn="just" eaLnBrk="1" hangingPunct="1">
              <a:spcBef>
                <a:spcPct val="0"/>
              </a:spcBef>
              <a:buFontTx/>
              <a:buNone/>
            </a:pPr>
            <a:r>
              <a:rPr lang="hu-HU" altLang="hu-HU" sz="1600"/>
              <a:t>A </a:t>
            </a:r>
            <a:r>
              <a:rPr lang="hu-HU" altLang="hu-HU" sz="1600" b="1"/>
              <a:t>tömeg</a:t>
            </a:r>
            <a:r>
              <a:rPr lang="hu-HU" altLang="hu-HU" sz="1600"/>
              <a:t> értelmezése is fontos. </a:t>
            </a:r>
            <a:r>
              <a:rPr lang="hu-HU" altLang="hu-HU" sz="1600" b="1"/>
              <a:t>Abszolút tömegnek (MA) </a:t>
            </a:r>
            <a:r>
              <a:rPr lang="hu-HU" altLang="hu-HU" sz="1600"/>
              <a:t>nevezzük az olyan anyagot, mely a közeghez képest nyugalomban van. </a:t>
            </a:r>
            <a:r>
              <a:rPr lang="hu-HU" altLang="hu-HU" sz="1600" b="1"/>
              <a:t>Nyugalmi tömegnek (M0) </a:t>
            </a:r>
            <a:r>
              <a:rPr lang="hu-HU" altLang="hu-HU" sz="1600"/>
              <a:t>azt az anyagot nevezzük, mely a megfigyelőhöz képest nyugalomban van, de a közeghez képest valamelyes sebességgel rendelkezik. </a:t>
            </a:r>
            <a:r>
              <a:rPr lang="hu-HU" altLang="hu-HU" sz="1600" b="1"/>
              <a:t>Relativisztikus tömegnek (MR) </a:t>
            </a:r>
            <a:r>
              <a:rPr lang="hu-HU" altLang="hu-HU" sz="1600"/>
              <a:t>azt az anyagot nevezzük, mely a közeghez képest mozog. </a:t>
            </a:r>
            <a:r>
              <a:rPr lang="hu-HU" altLang="hu-HU" sz="1600" b="1"/>
              <a:t>Sebességi tömegnek (MV) </a:t>
            </a:r>
            <a:r>
              <a:rPr lang="hu-HU" altLang="hu-HU" sz="1600"/>
              <a:t>nevezzük azt az anyagot, mely a közeghez képest mozgó anyag tömegnövekedését is magában foglalja. Látható, hogy a tömeg arányos az anyagban lévő energiával. Ennek megfelelően ugyanilyen energiaformákat is megkülönböztetünk (EA, E0, ER, EV). Például egy repülő kavics (v&lt;&lt;v</a:t>
            </a:r>
            <a:r>
              <a:rPr lang="hu-HU" altLang="hu-HU" sz="1600" baseline="-25000"/>
              <a:t>fény</a:t>
            </a:r>
            <a:r>
              <a:rPr lang="hu-HU" altLang="hu-HU" sz="1600"/>
              <a:t>) sebességi energiája:</a:t>
            </a:r>
          </a:p>
          <a:p>
            <a:pPr algn="just" eaLnBrk="1" hangingPunct="1">
              <a:spcBef>
                <a:spcPct val="0"/>
              </a:spcBef>
              <a:buFontTx/>
              <a:buNone/>
            </a:pPr>
            <a:endParaRPr lang="hu-HU" altLang="hu-HU" sz="1600"/>
          </a:p>
        </p:txBody>
      </p:sp>
      <p:pic>
        <p:nvPicPr>
          <p:cNvPr id="122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4005263"/>
            <a:ext cx="120015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4451"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872BA8D-4F53-4363-9F15-F72CA9469D36}" type="slidenum">
              <a:rPr lang="hu-HU" altLang="hu-HU" sz="1200" smtClean="0">
                <a:solidFill>
                  <a:schemeClr val="bg1">
                    <a:lumMod val="50000"/>
                  </a:schemeClr>
                </a:solidFill>
              </a:rPr>
              <a:pPr eaLnBrk="1" hangingPunct="1">
                <a:spcBef>
                  <a:spcPct val="0"/>
                </a:spcBef>
                <a:buFontTx/>
                <a:buNone/>
              </a:pPr>
              <a:t>100</a:t>
            </a:fld>
            <a:endParaRPr lang="hu-HU" altLang="hu-HU" sz="1200" smtClean="0">
              <a:solidFill>
                <a:schemeClr val="bg1">
                  <a:lumMod val="50000"/>
                </a:schemeClr>
              </a:solidFill>
            </a:endParaRPr>
          </a:p>
        </p:txBody>
      </p:sp>
      <p:sp>
        <p:nvSpPr>
          <p:cNvPr id="104452" name="Text Box 4"/>
          <p:cNvSpPr txBox="1">
            <a:spLocks noChangeArrowheads="1"/>
          </p:cNvSpPr>
          <p:nvPr/>
        </p:nvSpPr>
        <p:spPr bwMode="auto">
          <a:xfrm>
            <a:off x="323850" y="542285"/>
            <a:ext cx="842486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dirty="0" smtClean="0">
                <a:solidFill>
                  <a:schemeClr val="accent2"/>
                </a:solidFill>
                <a:latin typeface="Comic Sans MS" pitchFamily="66" charset="0"/>
              </a:rPr>
              <a:t>Nap</a:t>
            </a:r>
          </a:p>
          <a:p>
            <a:pPr algn="just" eaLnBrk="1" hangingPunct="1">
              <a:spcBef>
                <a:spcPct val="0"/>
              </a:spcBef>
              <a:buFontTx/>
              <a:buNone/>
            </a:pPr>
            <a:r>
              <a:rPr lang="hu-HU" altLang="hu-HU" sz="1600" dirty="0" smtClean="0">
                <a:latin typeface="Comic Sans MS" pitchFamily="66" charset="0"/>
              </a:rPr>
              <a:t>A nap összes sugárzó teljesítményéből mintegy 2 10</a:t>
            </a:r>
            <a:r>
              <a:rPr lang="hu-HU" altLang="hu-HU" sz="1600" baseline="30000" dirty="0" smtClean="0">
                <a:latin typeface="Comic Sans MS" pitchFamily="66" charset="0"/>
              </a:rPr>
              <a:t>15</a:t>
            </a:r>
            <a:r>
              <a:rPr lang="hu-HU" altLang="hu-HU" sz="1600" dirty="0" smtClean="0">
                <a:latin typeface="Comic Sans MS" pitchFamily="66" charset="0"/>
              </a:rPr>
              <a:t> × W ékezik a földre. Ez óriási mennyiség, 5000-szer nagyobb mint amennyit a Föld az összes többi energiaforrásból nyer és 15 perc alatt a Földre jutó energia több, mint amennyit az emberiség évente felhasznál.</a:t>
            </a:r>
          </a:p>
          <a:p>
            <a:pPr algn="just" eaLnBrk="1" hangingPunct="1">
              <a:spcBef>
                <a:spcPct val="0"/>
              </a:spcBef>
              <a:buFontTx/>
              <a:buNone/>
            </a:pPr>
            <a:endParaRPr lang="hu-HU" altLang="hu-HU" sz="1600" b="1" dirty="0" smtClean="0">
              <a:solidFill>
                <a:schemeClr val="accent2"/>
              </a:solidFill>
              <a:latin typeface="Comic Sans MS" pitchFamily="66" charset="0"/>
            </a:endParaRPr>
          </a:p>
          <a:p>
            <a:pPr algn="just" eaLnBrk="1" hangingPunct="1">
              <a:spcBef>
                <a:spcPct val="0"/>
              </a:spcBef>
              <a:buFontTx/>
              <a:buNone/>
            </a:pPr>
            <a:r>
              <a:rPr lang="hu-HU" altLang="hu-HU" sz="1600" b="1" dirty="0" smtClean="0">
                <a:solidFill>
                  <a:schemeClr val="accent2"/>
                </a:solidFill>
                <a:latin typeface="Comic Sans MS" pitchFamily="66" charset="0"/>
              </a:rPr>
              <a:t>Szél</a:t>
            </a:r>
            <a:endParaRPr lang="hu-HU" altLang="hu-HU" sz="1600" b="1" dirty="0">
              <a:solidFill>
                <a:schemeClr val="accent2"/>
              </a:solidFill>
              <a:latin typeface="Comic Sans MS" pitchFamily="66" charset="0"/>
            </a:endParaRPr>
          </a:p>
          <a:p>
            <a:pPr algn="just" eaLnBrk="1" hangingPunct="1">
              <a:spcBef>
                <a:spcPct val="0"/>
              </a:spcBef>
              <a:buFontTx/>
              <a:buNone/>
            </a:pPr>
            <a:r>
              <a:rPr lang="hu-HU" altLang="hu-HU" sz="1600" dirty="0" smtClean="0">
                <a:latin typeface="Comic Sans MS" pitchFamily="66" charset="0"/>
              </a:rPr>
              <a:t>A </a:t>
            </a:r>
            <a:r>
              <a:rPr lang="hu-HU" altLang="hu-HU" sz="1600" dirty="0">
                <a:latin typeface="Comic Sans MS" pitchFamily="66" charset="0"/>
              </a:rPr>
              <a:t>szélenergiát évezredek óta hasznosítja az emberiség (pl. vitorlás hajó). A múlt század végén Hollandia és Dánia területén mintegy százezer szélmalom működött.</a:t>
            </a:r>
          </a:p>
          <a:p>
            <a:pPr algn="just" eaLnBrk="1" hangingPunct="1">
              <a:spcBef>
                <a:spcPct val="0"/>
              </a:spcBef>
              <a:buFontTx/>
              <a:buNone/>
            </a:pPr>
            <a:r>
              <a:rPr lang="hu-HU" altLang="hu-HU" sz="1600" dirty="0">
                <a:latin typeface="Comic Sans MS" pitchFamily="66" charset="0"/>
              </a:rPr>
              <a:t>A szél mozgási energiáját 100 </a:t>
            </a:r>
            <a:r>
              <a:rPr lang="hu-HU" altLang="hu-HU" sz="1600" dirty="0" err="1">
                <a:latin typeface="Comic Sans MS" pitchFamily="66" charset="0"/>
              </a:rPr>
              <a:t>TW-ra</a:t>
            </a:r>
            <a:r>
              <a:rPr lang="hu-HU" altLang="hu-HU" sz="1600" dirty="0">
                <a:latin typeface="Comic Sans MS" pitchFamily="66" charset="0"/>
              </a:rPr>
              <a:t> becsülik, ennek persze csak kis része hasznosítható, de a szélenergia "megszelídítése" nem "szélmalomharc", az alternatív energiatermelés lehetőségeinek</a:t>
            </a:r>
          </a:p>
          <a:p>
            <a:pPr algn="just" eaLnBrk="1" hangingPunct="1">
              <a:spcBef>
                <a:spcPct val="0"/>
              </a:spcBef>
              <a:buFontTx/>
              <a:buNone/>
            </a:pPr>
            <a:r>
              <a:rPr lang="hu-HU" altLang="hu-HU" sz="1600" dirty="0">
                <a:latin typeface="Comic Sans MS" pitchFamily="66" charset="0"/>
              </a:rPr>
              <a:t>egyike.</a:t>
            </a:r>
          </a:p>
          <a:p>
            <a:pPr algn="just" eaLnBrk="1" hangingPunct="1">
              <a:spcBef>
                <a:spcPct val="0"/>
              </a:spcBef>
              <a:buFontTx/>
              <a:buNone/>
            </a:pPr>
            <a:endParaRPr lang="hu-HU" altLang="hu-HU" sz="1600" b="1" dirty="0">
              <a:latin typeface="Comic Sans MS" pitchFamily="66" charset="0"/>
            </a:endParaRPr>
          </a:p>
          <a:p>
            <a:pPr algn="just" eaLnBrk="1" hangingPunct="1">
              <a:spcBef>
                <a:spcPct val="0"/>
              </a:spcBef>
              <a:buFontTx/>
              <a:buNone/>
            </a:pPr>
            <a:r>
              <a:rPr lang="hu-HU" altLang="hu-HU" sz="1600" b="1" dirty="0">
                <a:solidFill>
                  <a:schemeClr val="accent2"/>
                </a:solidFill>
                <a:latin typeface="Comic Sans MS" pitchFamily="66" charset="0"/>
              </a:rPr>
              <a:t>Víz</a:t>
            </a:r>
          </a:p>
          <a:p>
            <a:pPr algn="just" eaLnBrk="1" hangingPunct="1">
              <a:spcBef>
                <a:spcPct val="0"/>
              </a:spcBef>
              <a:buFontTx/>
              <a:buNone/>
            </a:pPr>
            <a:r>
              <a:rPr lang="hu-HU" altLang="hu-HU" sz="1600" dirty="0" smtClean="0">
                <a:latin typeface="Comic Sans MS" pitchFamily="66" charset="0"/>
              </a:rPr>
              <a:t>A </a:t>
            </a:r>
            <a:r>
              <a:rPr lang="hu-HU" altLang="hu-HU" sz="1600" dirty="0">
                <a:latin typeface="Comic Sans MS" pitchFamily="66" charset="0"/>
              </a:rPr>
              <a:t>vízkörforgásban —miután egyetlen 1 kg víz elpárologtatásához, s a felhőkbe juttatásához 2700 kJ kell— óriási energiák működnek. A párolgás-lecsapódás energiaátalakulása kihasználhatatlan, pedig ez adja az energiaforgalom 99 %-át. A megmaradó töredék a földfelszínen mozgó víz mechanikai energiája. Ennek technikailag</a:t>
            </a:r>
          </a:p>
          <a:p>
            <a:pPr algn="just" eaLnBrk="1" hangingPunct="1">
              <a:spcBef>
                <a:spcPct val="0"/>
              </a:spcBef>
              <a:buFontTx/>
              <a:buNone/>
            </a:pPr>
            <a:r>
              <a:rPr lang="hu-HU" altLang="hu-HU" sz="1600" dirty="0">
                <a:latin typeface="Comic Sans MS" pitchFamily="66" charset="0"/>
              </a:rPr>
              <a:t>gazdaságosan hasznosítható része még így is 5 </a:t>
            </a:r>
            <a:r>
              <a:rPr lang="hu-HU" altLang="hu-HU" sz="1600" dirty="0" err="1">
                <a:latin typeface="Comic Sans MS" pitchFamily="66" charset="0"/>
              </a:rPr>
              <a:t>TW-ra</a:t>
            </a:r>
            <a:r>
              <a:rPr lang="hu-HU" altLang="hu-HU" sz="1600" dirty="0">
                <a:latin typeface="Comic Sans MS" pitchFamily="66" charset="0"/>
              </a:rPr>
              <a:t>, azaz 5 millió MW-ra becsülhető</a:t>
            </a:r>
            <a:r>
              <a:rPr lang="hu-HU" altLang="hu-HU" sz="1600" dirty="0" smtClean="0">
                <a:latin typeface="Comic Sans MS" pitchFamily="66" charset="0"/>
              </a:rPr>
              <a:t>.</a:t>
            </a:r>
            <a:endParaRPr lang="hu-HU" altLang="hu-HU" sz="1600" dirty="0">
              <a:latin typeface="Comic Sans MS" pitchFamily="66"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5475"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45E5A83-69E8-45E8-9581-0EC0EDF3B3B4}" type="slidenum">
              <a:rPr lang="hu-HU" altLang="hu-HU" sz="1200" smtClean="0">
                <a:solidFill>
                  <a:schemeClr val="bg1">
                    <a:lumMod val="50000"/>
                  </a:schemeClr>
                </a:solidFill>
              </a:rPr>
              <a:pPr eaLnBrk="1" hangingPunct="1">
                <a:spcBef>
                  <a:spcPct val="0"/>
                </a:spcBef>
                <a:buFontTx/>
                <a:buNone/>
              </a:pPr>
              <a:t>101</a:t>
            </a:fld>
            <a:endParaRPr lang="hu-HU" altLang="hu-HU" sz="1200" smtClean="0">
              <a:solidFill>
                <a:schemeClr val="bg1">
                  <a:lumMod val="50000"/>
                </a:schemeClr>
              </a:solidFill>
            </a:endParaRPr>
          </a:p>
        </p:txBody>
      </p:sp>
      <p:pic>
        <p:nvPicPr>
          <p:cNvPr id="1054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04813"/>
            <a:ext cx="6697662" cy="496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 Box 5"/>
          <p:cNvSpPr txBox="1">
            <a:spLocks noChangeArrowheads="1"/>
          </p:cNvSpPr>
          <p:nvPr/>
        </p:nvSpPr>
        <p:spPr bwMode="auto">
          <a:xfrm>
            <a:off x="395288" y="5516563"/>
            <a:ext cx="8424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400"/>
              <a:t>1 Quad = 10</a:t>
            </a:r>
            <a:r>
              <a:rPr lang="hu-HU" altLang="hu-HU" sz="1400" baseline="30000"/>
              <a:t>15</a:t>
            </a:r>
            <a:r>
              <a:rPr lang="hu-HU" altLang="hu-HU" sz="1400"/>
              <a:t>BTU = 1055 x 10</a:t>
            </a:r>
            <a:r>
              <a:rPr lang="hu-HU" altLang="hu-HU" sz="1400" baseline="30000"/>
              <a:t>15</a:t>
            </a:r>
            <a:r>
              <a:rPr lang="hu-HU" altLang="hu-HU" sz="1400"/>
              <a:t>J = 2.93 x 10</a:t>
            </a:r>
            <a:r>
              <a:rPr lang="hu-HU" altLang="hu-HU" sz="1400" baseline="30000"/>
              <a:t>11</a:t>
            </a:r>
            <a:r>
              <a:rPr lang="hu-HU" altLang="hu-HU" sz="1400"/>
              <a:t>kWh = 172 x 10</a:t>
            </a:r>
            <a:r>
              <a:rPr lang="hu-HU" altLang="hu-HU" sz="1400" baseline="30000"/>
              <a:t>6</a:t>
            </a:r>
            <a:r>
              <a:rPr lang="hu-HU" altLang="hu-HU" sz="1400"/>
              <a:t> barrels (42 gallons) of oil equivalent= 36.0 x 10</a:t>
            </a:r>
            <a:r>
              <a:rPr lang="hu-HU" altLang="hu-HU" sz="1400" baseline="30000"/>
              <a:t>6</a:t>
            </a:r>
            <a:r>
              <a:rPr lang="hu-HU" altLang="hu-HU" sz="1400"/>
              <a:t>metric tons of coal, equivalent= 0.93 x 10</a:t>
            </a:r>
            <a:r>
              <a:rPr lang="hu-HU" altLang="hu-HU" sz="1400" baseline="30000"/>
              <a:t>12</a:t>
            </a:r>
            <a:r>
              <a:rPr lang="hu-HU" altLang="hu-HU" sz="1400"/>
              <a:t>cubic feet of natural gas equivalent</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6499"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057BE73-A5F0-4747-BDFB-56B113CF2C10}" type="slidenum">
              <a:rPr lang="hu-HU" altLang="hu-HU" sz="1200" smtClean="0">
                <a:solidFill>
                  <a:schemeClr val="bg1">
                    <a:lumMod val="50000"/>
                  </a:schemeClr>
                </a:solidFill>
              </a:rPr>
              <a:pPr eaLnBrk="1" hangingPunct="1">
                <a:spcBef>
                  <a:spcPct val="0"/>
                </a:spcBef>
                <a:buFontTx/>
                <a:buNone/>
              </a:pPr>
              <a:t>102</a:t>
            </a:fld>
            <a:endParaRPr lang="hu-HU" altLang="hu-HU" sz="1200" smtClean="0">
              <a:solidFill>
                <a:schemeClr val="bg1">
                  <a:lumMod val="50000"/>
                </a:schemeClr>
              </a:solidFill>
            </a:endParaRPr>
          </a:p>
        </p:txBody>
      </p:sp>
      <p:sp>
        <p:nvSpPr>
          <p:cNvPr id="106500" name="Text Box 2"/>
          <p:cNvSpPr txBox="1">
            <a:spLocks noChangeArrowheads="1"/>
          </p:cNvSpPr>
          <p:nvPr/>
        </p:nvSpPr>
        <p:spPr bwMode="auto">
          <a:xfrm>
            <a:off x="395288" y="523701"/>
            <a:ext cx="828040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dirty="0">
                <a:latin typeface="Comic Sans MS" pitchFamily="66" charset="0"/>
              </a:rPr>
              <a:t>Az alábbiakban az energiaátalakításoknál fontos néhány alapfogalmat és tételt foglalunk össze.</a:t>
            </a:r>
          </a:p>
          <a:p>
            <a:pPr algn="just" eaLnBrk="1" hangingPunct="1">
              <a:spcBef>
                <a:spcPct val="0"/>
              </a:spcBef>
              <a:buFontTx/>
              <a:buNone/>
            </a:pPr>
            <a:endParaRPr lang="hu-HU" altLang="hu-HU" sz="1600" b="1" dirty="0">
              <a:solidFill>
                <a:srgbClr val="66FF33"/>
              </a:solidFill>
              <a:latin typeface="Comic Sans MS" pitchFamily="66" charset="0"/>
            </a:endParaRPr>
          </a:p>
          <a:p>
            <a:pPr algn="just" eaLnBrk="1" hangingPunct="1">
              <a:spcBef>
                <a:spcPct val="0"/>
              </a:spcBef>
              <a:buFontTx/>
              <a:buNone/>
            </a:pPr>
            <a:r>
              <a:rPr lang="hu-HU" altLang="hu-HU" sz="1600" b="1" dirty="0" err="1">
                <a:solidFill>
                  <a:srgbClr val="FFC000"/>
                </a:solidFill>
                <a:latin typeface="Comic Sans MS" pitchFamily="66" charset="0"/>
              </a:rPr>
              <a:t>Energiamegmaradás</a:t>
            </a:r>
            <a:r>
              <a:rPr lang="hu-HU" altLang="hu-HU" sz="1600" b="1" dirty="0">
                <a:solidFill>
                  <a:srgbClr val="FFC000"/>
                </a:solidFill>
                <a:latin typeface="Comic Sans MS" pitchFamily="66" charset="0"/>
              </a:rPr>
              <a:t>, a termodinamika I. főtétele</a:t>
            </a:r>
          </a:p>
          <a:p>
            <a:pPr algn="just" eaLnBrk="1" hangingPunct="1">
              <a:spcBef>
                <a:spcPct val="0"/>
              </a:spcBef>
              <a:buFontTx/>
              <a:buNone/>
            </a:pPr>
            <a:endParaRPr lang="hu-HU" altLang="hu-HU" sz="1600" b="1" dirty="0">
              <a:latin typeface="Comic Sans MS" pitchFamily="66" charset="0"/>
            </a:endParaRPr>
          </a:p>
          <a:p>
            <a:pPr algn="just" eaLnBrk="1" hangingPunct="1">
              <a:spcBef>
                <a:spcPct val="0"/>
              </a:spcBef>
              <a:buFontTx/>
              <a:buNone/>
            </a:pPr>
            <a:r>
              <a:rPr lang="hu-HU" altLang="hu-HU" sz="1600" dirty="0">
                <a:latin typeface="Comic Sans MS" pitchFamily="66" charset="0"/>
              </a:rPr>
              <a:t>Az </a:t>
            </a:r>
            <a:r>
              <a:rPr lang="hu-HU" altLang="hu-HU" sz="1600" dirty="0" err="1">
                <a:latin typeface="Comic Sans MS" pitchFamily="66" charset="0"/>
              </a:rPr>
              <a:t>energiamegmaradás</a:t>
            </a:r>
            <a:r>
              <a:rPr lang="hu-HU" altLang="hu-HU" sz="1600" dirty="0">
                <a:latin typeface="Comic Sans MS" pitchFamily="66" charset="0"/>
              </a:rPr>
              <a:t> azt jelenti, hogy energia nem hozható létre és nem semmisíthető </a:t>
            </a:r>
            <a:r>
              <a:rPr lang="hu-HU" altLang="hu-HU" sz="1600" dirty="0" err="1">
                <a:latin typeface="Comic Sans MS" pitchFamily="66" charset="0"/>
              </a:rPr>
              <a:t>meg.Ha</a:t>
            </a:r>
            <a:r>
              <a:rPr lang="hu-HU" altLang="hu-HU" sz="1600" dirty="0">
                <a:latin typeface="Comic Sans MS" pitchFamily="66" charset="0"/>
              </a:rPr>
              <a:t> a rendszeren munkavégzés és </a:t>
            </a:r>
            <a:r>
              <a:rPr lang="hu-HU" altLang="hu-HU" sz="1600" dirty="0" err="1">
                <a:latin typeface="Comic Sans MS" pitchFamily="66" charset="0"/>
              </a:rPr>
              <a:t>hőátmenet</a:t>
            </a:r>
            <a:r>
              <a:rPr lang="hu-HU" altLang="hu-HU" sz="1600" dirty="0">
                <a:latin typeface="Comic Sans MS" pitchFamily="66" charset="0"/>
              </a:rPr>
              <a:t> történt, akkor, az átment </a:t>
            </a:r>
            <a:r>
              <a:rPr lang="hu-HU" altLang="hu-HU" sz="1600" b="1" dirty="0">
                <a:latin typeface="Comic Sans MS" pitchFamily="66" charset="0"/>
              </a:rPr>
              <a:t>Q</a:t>
            </a:r>
            <a:r>
              <a:rPr lang="hu-HU" altLang="hu-HU" sz="1600" dirty="0">
                <a:latin typeface="Comic Sans MS" pitchFamily="66" charset="0"/>
              </a:rPr>
              <a:t> nettó hőmennyiség, és a nettó</a:t>
            </a:r>
            <a:r>
              <a:rPr lang="hu-HU" altLang="hu-HU" sz="1600" b="1" dirty="0">
                <a:latin typeface="Comic Sans MS" pitchFamily="66" charset="0"/>
              </a:rPr>
              <a:t> </a:t>
            </a:r>
            <a:r>
              <a:rPr lang="hu-HU" altLang="hu-HU" sz="1600" dirty="0">
                <a:latin typeface="Comic Sans MS" pitchFamily="66" charset="0"/>
              </a:rPr>
              <a:t>munkavégzés</a:t>
            </a:r>
            <a:r>
              <a:rPr lang="hu-HU" altLang="hu-HU" sz="1600" b="1" dirty="0">
                <a:latin typeface="Comic Sans MS" pitchFamily="66" charset="0"/>
              </a:rPr>
              <a:t> </a:t>
            </a:r>
            <a:r>
              <a:rPr lang="hu-HU" altLang="hu-HU" sz="1600" dirty="0">
                <a:latin typeface="Comic Sans MS" pitchFamily="66" charset="0"/>
              </a:rPr>
              <a:t>egyenlő a rendszer (vagy munkaközeg) belső energiájának megváltozásával, azaz</a:t>
            </a:r>
            <a:r>
              <a:rPr lang="hu-HU" altLang="hu-HU" sz="1600" dirty="0" smtClean="0">
                <a:latin typeface="Comic Sans MS" pitchFamily="66" charset="0"/>
              </a:rPr>
              <a:t>:</a:t>
            </a:r>
          </a:p>
          <a:p>
            <a:pPr algn="just" eaLnBrk="1" hangingPunct="1">
              <a:spcBef>
                <a:spcPct val="0"/>
              </a:spcBef>
              <a:buFontTx/>
              <a:buNone/>
            </a:pPr>
            <a:r>
              <a:rPr lang="hu-HU" altLang="hu-HU" sz="1600" dirty="0">
                <a:latin typeface="Comic Sans MS" pitchFamily="66" charset="0"/>
              </a:rPr>
              <a:t/>
            </a:r>
            <a:br>
              <a:rPr lang="hu-HU" altLang="hu-HU" sz="1600" dirty="0">
                <a:latin typeface="Comic Sans MS" pitchFamily="66" charset="0"/>
              </a:rPr>
            </a:br>
            <a:endParaRPr lang="hu-HU" altLang="hu-HU" sz="1600" dirty="0">
              <a:latin typeface="Comic Sans MS" pitchFamily="66" charset="0"/>
            </a:endParaRPr>
          </a:p>
          <a:p>
            <a:pPr algn="just" eaLnBrk="1" hangingPunct="1">
              <a:spcBef>
                <a:spcPct val="0"/>
              </a:spcBef>
              <a:buFontTx/>
              <a:buNone/>
            </a:pPr>
            <a:endParaRPr lang="hu-HU" altLang="hu-HU" sz="1600" dirty="0">
              <a:latin typeface="Comic Sans MS" pitchFamily="66" charset="0"/>
            </a:endParaRPr>
          </a:p>
          <a:p>
            <a:pPr algn="just" eaLnBrk="1" hangingPunct="1">
              <a:spcBef>
                <a:spcPct val="0"/>
              </a:spcBef>
              <a:buFontTx/>
              <a:buNone/>
            </a:pPr>
            <a:r>
              <a:rPr lang="hu-HU" altLang="hu-HU" sz="1600" dirty="0" smtClean="0">
                <a:latin typeface="Comic Sans MS" pitchFamily="66" charset="0"/>
              </a:rPr>
              <a:t>ahol </a:t>
            </a:r>
            <a:r>
              <a:rPr lang="hu-HU" altLang="hu-HU" sz="1600" b="1" dirty="0">
                <a:latin typeface="Comic Sans MS" pitchFamily="66" charset="0"/>
              </a:rPr>
              <a:t>U</a:t>
            </a:r>
            <a:r>
              <a:rPr lang="hu-HU" altLang="hu-HU" sz="1600" b="1" baseline="-25000" dirty="0">
                <a:latin typeface="Comic Sans MS" pitchFamily="66" charset="0"/>
              </a:rPr>
              <a:t>1</a:t>
            </a:r>
            <a:r>
              <a:rPr lang="hu-HU" altLang="hu-HU" sz="1600" dirty="0">
                <a:latin typeface="Comic Sans MS" pitchFamily="66" charset="0"/>
              </a:rPr>
              <a:t> és</a:t>
            </a:r>
            <a:r>
              <a:rPr lang="hu-HU" altLang="hu-HU" sz="1600" b="1" dirty="0">
                <a:latin typeface="Comic Sans MS" pitchFamily="66" charset="0"/>
              </a:rPr>
              <a:t> U</a:t>
            </a:r>
            <a:r>
              <a:rPr lang="hu-HU" altLang="hu-HU" sz="1600" b="1" baseline="-25000" dirty="0">
                <a:latin typeface="Comic Sans MS" pitchFamily="66" charset="0"/>
              </a:rPr>
              <a:t>2</a:t>
            </a:r>
            <a:r>
              <a:rPr lang="hu-HU" altLang="hu-HU" sz="1600" baseline="-25000" dirty="0">
                <a:latin typeface="Comic Sans MS" pitchFamily="66" charset="0"/>
              </a:rPr>
              <a:t> </a:t>
            </a:r>
            <a:r>
              <a:rPr lang="hu-HU" altLang="hu-HU" sz="1600" dirty="0">
                <a:latin typeface="Comic Sans MS" pitchFamily="66" charset="0"/>
              </a:rPr>
              <a:t>a rendszer belső energiája a kezdeti (1) és végállapotban (2). Az összefüggés speciális esete, amikor állandó áramú rendszerre alkalmazzuk, ami állandó energia áramot jelent. Termodinamikai zárt ciklusra alkalmazva, teljes ciklus és állandó áramok esetén </a:t>
            </a:r>
            <a:r>
              <a:rPr lang="hu-HU" altLang="hu-HU" sz="1600" b="1" dirty="0">
                <a:latin typeface="Comic Sans MS" pitchFamily="66" charset="0"/>
              </a:rPr>
              <a:t>U1 = U2</a:t>
            </a:r>
            <a:r>
              <a:rPr lang="hu-HU" altLang="hu-HU" sz="1600" dirty="0">
                <a:latin typeface="Comic Sans MS" pitchFamily="66" charset="0"/>
              </a:rPr>
              <a:t>, így az eredmény</a:t>
            </a:r>
            <a:r>
              <a:rPr lang="hu-HU" altLang="hu-HU" sz="1600" dirty="0" smtClean="0">
                <a:latin typeface="Comic Sans MS" pitchFamily="66" charset="0"/>
              </a:rPr>
              <a:t>:</a:t>
            </a:r>
          </a:p>
          <a:p>
            <a:pPr algn="just" eaLnBrk="1" hangingPunct="1">
              <a:spcBef>
                <a:spcPct val="0"/>
              </a:spcBef>
              <a:buFontTx/>
              <a:buNone/>
            </a:pPr>
            <a:r>
              <a:rPr lang="hu-HU" altLang="hu-HU" sz="1600" dirty="0" smtClean="0">
                <a:latin typeface="Comic Sans MS" pitchFamily="66" charset="0"/>
              </a:rPr>
              <a:t> </a:t>
            </a:r>
            <a:r>
              <a:rPr lang="hu-HU" altLang="hu-HU" sz="1600" dirty="0">
                <a:latin typeface="Comic Sans MS" pitchFamily="66" charset="0"/>
              </a:rPr>
              <a:t/>
            </a:r>
            <a:br>
              <a:rPr lang="hu-HU" altLang="hu-HU" sz="1600" dirty="0">
                <a:latin typeface="Comic Sans MS" pitchFamily="66" charset="0"/>
              </a:rPr>
            </a:br>
            <a:r>
              <a:rPr lang="hu-HU" altLang="hu-HU" sz="1600" dirty="0">
                <a:latin typeface="Comic Sans MS" pitchFamily="66" charset="0"/>
              </a:rPr>
              <a:t> </a:t>
            </a:r>
            <a:br>
              <a:rPr lang="hu-HU" altLang="hu-HU" sz="1600" dirty="0">
                <a:latin typeface="Comic Sans MS" pitchFamily="66" charset="0"/>
              </a:rPr>
            </a:br>
            <a:endParaRPr lang="hu-HU" altLang="hu-HU" sz="1600" dirty="0">
              <a:latin typeface="Comic Sans MS" pitchFamily="66" charset="0"/>
            </a:endParaRPr>
          </a:p>
          <a:p>
            <a:pPr marL="228600" indent="-228600" eaLnBrk="1" hangingPunct="1">
              <a:spcBef>
                <a:spcPct val="0"/>
              </a:spcBef>
              <a:buFontTx/>
              <a:buNone/>
            </a:pPr>
            <a:r>
              <a:rPr lang="hu-HU" altLang="hu-HU" sz="1600" dirty="0" smtClean="0">
                <a:latin typeface="Comic Sans MS" pitchFamily="66" charset="0"/>
              </a:rPr>
              <a:t>ahol</a:t>
            </a:r>
            <a:r>
              <a:rPr lang="hu-HU" altLang="hu-HU" sz="1600" dirty="0">
                <a:latin typeface="Comic Sans MS" pitchFamily="66" charset="0"/>
              </a:rPr>
              <a:t>: </a:t>
            </a:r>
            <a:br>
              <a:rPr lang="hu-HU" altLang="hu-HU" sz="1600" dirty="0">
                <a:latin typeface="Comic Sans MS" pitchFamily="66" charset="0"/>
              </a:rPr>
            </a:br>
            <a:r>
              <a:rPr lang="hu-HU" altLang="hu-HU" sz="1600" dirty="0" smtClean="0">
                <a:latin typeface="Comic Sans MS" pitchFamily="66" charset="0"/>
              </a:rPr>
              <a:t>Q</a:t>
            </a:r>
            <a:r>
              <a:rPr lang="hu-HU" altLang="hu-HU" sz="1600" dirty="0">
                <a:latin typeface="Comic Sans MS" pitchFamily="66" charset="0"/>
              </a:rPr>
              <a:t>= a közölt (+) vagy elvont (-) hő algebrai összege.</a:t>
            </a:r>
            <a:br>
              <a:rPr lang="hu-HU" altLang="hu-HU" sz="1600" dirty="0">
                <a:latin typeface="Comic Sans MS" pitchFamily="66" charset="0"/>
              </a:rPr>
            </a:br>
            <a:r>
              <a:rPr lang="hu-HU" altLang="hu-HU" sz="1600" dirty="0" smtClean="0">
                <a:latin typeface="Comic Sans MS" pitchFamily="66" charset="0"/>
              </a:rPr>
              <a:t>W</a:t>
            </a:r>
            <a:r>
              <a:rPr lang="hu-HU" altLang="hu-HU" sz="1600" dirty="0">
                <a:latin typeface="Comic Sans MS" pitchFamily="66" charset="0"/>
              </a:rPr>
              <a:t>= a környezet által a rendszeren végzett (+) vagy a rendszer által a környezeten </a:t>
            </a:r>
            <a:r>
              <a:rPr lang="hu-HU" altLang="hu-HU" sz="1600" dirty="0" smtClean="0">
                <a:latin typeface="Comic Sans MS" pitchFamily="66" charset="0"/>
              </a:rPr>
              <a:t>végzett </a:t>
            </a:r>
            <a:r>
              <a:rPr lang="hu-HU" altLang="hu-HU" sz="1600" dirty="0">
                <a:latin typeface="Comic Sans MS" pitchFamily="66" charset="0"/>
              </a:rPr>
              <a:t>(-) munka algebrai összege. </a:t>
            </a:r>
          </a:p>
        </p:txBody>
      </p:sp>
      <p:pic>
        <p:nvPicPr>
          <p:cNvPr id="106501" name="Picture 3" descr="EQ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2828354"/>
            <a:ext cx="2665413"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2" name="Picture 4" descr="EQ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599409"/>
            <a:ext cx="21526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03" name="Picture 5" descr="CYC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4261073"/>
            <a:ext cx="21336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6"/>
          <p:cNvSpPr txBox="1">
            <a:spLocks noChangeArrowheads="1"/>
          </p:cNvSpPr>
          <p:nvPr/>
        </p:nvSpPr>
        <p:spPr bwMode="auto">
          <a:xfrm>
            <a:off x="3779838" y="115888"/>
            <a:ext cx="1582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2000" b="1" dirty="0">
                <a:solidFill>
                  <a:srgbClr val="FF0000"/>
                </a:solidFill>
                <a:effectLst/>
                <a:latin typeface="Comic Sans MS" pitchFamily="66" charset="0"/>
              </a:rPr>
              <a:t>FÜGGELÉK</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7523"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001F8AD-9BDC-4FC7-9C34-84C8A38344CC}" type="slidenum">
              <a:rPr lang="hu-HU" altLang="hu-HU" sz="1200" smtClean="0">
                <a:solidFill>
                  <a:schemeClr val="bg1">
                    <a:lumMod val="50000"/>
                  </a:schemeClr>
                </a:solidFill>
              </a:rPr>
              <a:pPr eaLnBrk="1" hangingPunct="1">
                <a:spcBef>
                  <a:spcPct val="0"/>
                </a:spcBef>
                <a:buFontTx/>
                <a:buNone/>
              </a:pPr>
              <a:t>103</a:t>
            </a:fld>
            <a:endParaRPr lang="hu-HU" altLang="hu-HU" sz="1200" smtClean="0">
              <a:solidFill>
                <a:schemeClr val="bg1">
                  <a:lumMod val="50000"/>
                </a:schemeClr>
              </a:solidFill>
            </a:endParaRPr>
          </a:p>
        </p:txBody>
      </p:sp>
      <p:sp>
        <p:nvSpPr>
          <p:cNvPr id="107524" name="Rectangle 2"/>
          <p:cNvSpPr>
            <a:spLocks noChangeArrowheads="1"/>
          </p:cNvSpPr>
          <p:nvPr/>
        </p:nvSpPr>
        <p:spPr bwMode="auto">
          <a:xfrm>
            <a:off x="1761084" y="4725144"/>
            <a:ext cx="5835252"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dirty="0" smtClean="0">
                <a:latin typeface="Comic Sans MS" pitchFamily="66" charset="0"/>
              </a:rPr>
              <a:t>ahol</a:t>
            </a:r>
            <a:r>
              <a:rPr lang="hu-HU" altLang="hu-HU" sz="1600" b="1" dirty="0">
                <a:latin typeface="Comic Sans MS" pitchFamily="66" charset="0"/>
              </a:rPr>
              <a:t>, </a:t>
            </a:r>
            <a:br>
              <a:rPr lang="hu-HU" altLang="hu-HU" sz="1600" b="1" dirty="0">
                <a:latin typeface="Comic Sans MS" pitchFamily="66" charset="0"/>
              </a:rPr>
            </a:br>
            <a:r>
              <a:rPr lang="hu-HU" altLang="hu-HU" sz="1600" b="1" dirty="0">
                <a:latin typeface="Comic Sans MS" pitchFamily="66" charset="0"/>
              </a:rPr>
              <a:t> </a:t>
            </a:r>
            <a:r>
              <a:rPr lang="hu-HU" altLang="hu-HU" sz="1600" b="1" dirty="0" err="1">
                <a:latin typeface="Comic Sans MS" pitchFamily="66" charset="0"/>
              </a:rPr>
              <a:t>Q</a:t>
            </a:r>
            <a:r>
              <a:rPr lang="hu-HU" altLang="hu-HU" sz="1600" b="1" baseline="-25000" dirty="0" err="1">
                <a:latin typeface="Comic Sans MS" pitchFamily="66" charset="0"/>
              </a:rPr>
              <a:t>be</a:t>
            </a:r>
            <a:r>
              <a:rPr lang="hu-HU" altLang="hu-HU" sz="1600" dirty="0">
                <a:latin typeface="Comic Sans MS" pitchFamily="66" charset="0"/>
              </a:rPr>
              <a:t> = a rendszerbe a kazánon bejutó hő, </a:t>
            </a:r>
            <a:r>
              <a:rPr lang="hu-HU" altLang="hu-HU" sz="1600" b="1" dirty="0">
                <a:latin typeface="Comic Sans MS" pitchFamily="66" charset="0"/>
              </a:rPr>
              <a:t/>
            </a:r>
            <a:br>
              <a:rPr lang="hu-HU" altLang="hu-HU" sz="1600" b="1" dirty="0">
                <a:latin typeface="Comic Sans MS" pitchFamily="66" charset="0"/>
              </a:rPr>
            </a:br>
            <a:r>
              <a:rPr lang="hu-HU" altLang="hu-HU" sz="1600" b="1" dirty="0">
                <a:latin typeface="Comic Sans MS" pitchFamily="66" charset="0"/>
              </a:rPr>
              <a:t> </a:t>
            </a:r>
            <a:r>
              <a:rPr lang="hu-HU" altLang="hu-HU" sz="1600" b="1" dirty="0" err="1">
                <a:latin typeface="Comic Sans MS" pitchFamily="66" charset="0"/>
              </a:rPr>
              <a:t>W</a:t>
            </a:r>
            <a:r>
              <a:rPr lang="hu-HU" altLang="hu-HU" sz="1600" b="1" baseline="-25000" dirty="0" err="1">
                <a:latin typeface="Comic Sans MS" pitchFamily="66" charset="0"/>
              </a:rPr>
              <a:t>be</a:t>
            </a:r>
            <a:r>
              <a:rPr lang="hu-HU" altLang="hu-HU" sz="1600" dirty="0">
                <a:latin typeface="Comic Sans MS" pitchFamily="66" charset="0"/>
              </a:rPr>
              <a:t> = tápvíz szivattyú munkája, </a:t>
            </a:r>
            <a:r>
              <a:rPr lang="hu-HU" altLang="hu-HU" sz="1600" b="1" dirty="0">
                <a:latin typeface="Comic Sans MS" pitchFamily="66" charset="0"/>
              </a:rPr>
              <a:t/>
            </a:r>
            <a:br>
              <a:rPr lang="hu-HU" altLang="hu-HU" sz="1600" b="1" dirty="0">
                <a:latin typeface="Comic Sans MS" pitchFamily="66" charset="0"/>
              </a:rPr>
            </a:br>
            <a:r>
              <a:rPr lang="hu-HU" altLang="hu-HU" sz="1600" b="1" dirty="0">
                <a:latin typeface="Comic Sans MS" pitchFamily="66" charset="0"/>
              </a:rPr>
              <a:t> </a:t>
            </a:r>
            <a:r>
              <a:rPr lang="hu-HU" altLang="hu-HU" sz="1600" b="1" dirty="0" err="1">
                <a:latin typeface="Comic Sans MS" pitchFamily="66" charset="0"/>
              </a:rPr>
              <a:t>Q</a:t>
            </a:r>
            <a:r>
              <a:rPr lang="hu-HU" altLang="hu-HU" sz="1600" b="1" baseline="-25000" dirty="0" err="1">
                <a:latin typeface="Comic Sans MS" pitchFamily="66" charset="0"/>
              </a:rPr>
              <a:t>ki</a:t>
            </a:r>
            <a:r>
              <a:rPr lang="hu-HU" altLang="hu-HU" sz="1600" baseline="-25000" dirty="0">
                <a:latin typeface="Comic Sans MS" pitchFamily="66" charset="0"/>
              </a:rPr>
              <a:t> </a:t>
            </a:r>
            <a:r>
              <a:rPr lang="hu-HU" altLang="hu-HU" sz="1600" dirty="0">
                <a:latin typeface="Comic Sans MS" pitchFamily="66" charset="0"/>
              </a:rPr>
              <a:t>= a kondenzátoron keresztül a rendszerből leadott hő, </a:t>
            </a:r>
            <a:r>
              <a:rPr lang="hu-HU" altLang="hu-HU" sz="1600" b="1" dirty="0">
                <a:latin typeface="Comic Sans MS" pitchFamily="66" charset="0"/>
              </a:rPr>
              <a:t/>
            </a:r>
            <a:br>
              <a:rPr lang="hu-HU" altLang="hu-HU" sz="1600" b="1" dirty="0">
                <a:latin typeface="Comic Sans MS" pitchFamily="66" charset="0"/>
              </a:rPr>
            </a:br>
            <a:r>
              <a:rPr lang="hu-HU" altLang="hu-HU" sz="1600" b="1" dirty="0">
                <a:latin typeface="Comic Sans MS" pitchFamily="66" charset="0"/>
              </a:rPr>
              <a:t> </a:t>
            </a:r>
            <a:r>
              <a:rPr lang="hu-HU" altLang="hu-HU" sz="1600" b="1" dirty="0" err="1">
                <a:latin typeface="Comic Sans MS" pitchFamily="66" charset="0"/>
              </a:rPr>
              <a:t>W</a:t>
            </a:r>
            <a:r>
              <a:rPr lang="hu-HU" altLang="hu-HU" sz="1600" b="1" baseline="-25000" dirty="0" err="1">
                <a:latin typeface="Comic Sans MS" pitchFamily="66" charset="0"/>
              </a:rPr>
              <a:t>ki</a:t>
            </a:r>
            <a:r>
              <a:rPr lang="hu-HU" altLang="hu-HU" sz="1600" baseline="-25000" dirty="0">
                <a:latin typeface="Comic Sans MS" pitchFamily="66" charset="0"/>
              </a:rPr>
              <a:t> </a:t>
            </a:r>
            <a:r>
              <a:rPr lang="hu-HU" altLang="hu-HU" sz="1600" dirty="0">
                <a:latin typeface="Comic Sans MS" pitchFamily="66" charset="0"/>
              </a:rPr>
              <a:t>= turbina munkája.</a:t>
            </a:r>
            <a:r>
              <a:rPr lang="hu-HU" altLang="hu-HU" sz="1600" b="1" dirty="0">
                <a:latin typeface="Comic Sans MS" pitchFamily="66" charset="0"/>
              </a:rPr>
              <a:t/>
            </a:r>
            <a:br>
              <a:rPr lang="hu-HU" altLang="hu-HU" sz="1600" b="1" dirty="0">
                <a:latin typeface="Comic Sans MS" pitchFamily="66" charset="0"/>
              </a:rPr>
            </a:br>
            <a:endParaRPr lang="hu-HU" altLang="hu-HU" sz="1600" b="1" dirty="0">
              <a:latin typeface="Comic Sans MS" pitchFamily="66" charset="0"/>
            </a:endParaRPr>
          </a:p>
        </p:txBody>
      </p:sp>
      <p:pic>
        <p:nvPicPr>
          <p:cNvPr id="107525" name="Picture 3" descr="ter-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981075"/>
            <a:ext cx="49657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Rectangle 4"/>
          <p:cNvSpPr>
            <a:spLocks noChangeArrowheads="1"/>
          </p:cNvSpPr>
          <p:nvPr/>
        </p:nvSpPr>
        <p:spPr bwMode="auto">
          <a:xfrm>
            <a:off x="1979712" y="356146"/>
            <a:ext cx="5116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600" dirty="0">
                <a:latin typeface="Comic Sans MS" pitchFamily="66" charset="0"/>
              </a:rPr>
              <a:t>A tételt erőműre alkalmazva az alábbi ábra szerint: </a:t>
            </a:r>
          </a:p>
        </p:txBody>
      </p:sp>
      <p:sp>
        <p:nvSpPr>
          <p:cNvPr id="7" name="Rectangle 2"/>
          <p:cNvSpPr>
            <a:spLocks noChangeArrowheads="1"/>
          </p:cNvSpPr>
          <p:nvPr/>
        </p:nvSpPr>
        <p:spPr bwMode="auto">
          <a:xfrm>
            <a:off x="2985242" y="3861048"/>
            <a:ext cx="3113352"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800" b="1" dirty="0"/>
              <a:t>  </a:t>
            </a:r>
            <a:r>
              <a:rPr lang="hu-HU" altLang="hu-HU" sz="1000" b="1" dirty="0"/>
              <a:t> </a:t>
            </a:r>
            <a:r>
              <a:rPr lang="hu-HU" altLang="hu-HU" sz="1800" b="1" dirty="0"/>
              <a:t> </a:t>
            </a:r>
            <a:r>
              <a:rPr lang="hu-HU" altLang="hu-HU" sz="1600" b="1" dirty="0">
                <a:latin typeface="Comic Sans MS" pitchFamily="66" charset="0"/>
              </a:rPr>
              <a:t>Q = </a:t>
            </a:r>
            <a:r>
              <a:rPr lang="hu-HU" altLang="hu-HU" sz="1600" b="1" dirty="0" err="1">
                <a:latin typeface="Comic Sans MS" pitchFamily="66" charset="0"/>
              </a:rPr>
              <a:t>Q</a:t>
            </a:r>
            <a:r>
              <a:rPr lang="hu-HU" altLang="hu-HU" sz="1600" b="1" baseline="-25000" dirty="0" err="1">
                <a:latin typeface="Comic Sans MS" pitchFamily="66" charset="0"/>
              </a:rPr>
              <a:t>be</a:t>
            </a:r>
            <a:r>
              <a:rPr lang="hu-HU" altLang="hu-HU" sz="1600" b="1" dirty="0">
                <a:latin typeface="Comic Sans MS" pitchFamily="66" charset="0"/>
              </a:rPr>
              <a:t> - </a:t>
            </a:r>
            <a:r>
              <a:rPr lang="hu-HU" altLang="hu-HU" sz="1600" b="1" dirty="0" err="1">
                <a:latin typeface="Comic Sans MS" pitchFamily="66" charset="0"/>
              </a:rPr>
              <a:t>Q</a:t>
            </a:r>
            <a:r>
              <a:rPr lang="hu-HU" altLang="hu-HU" sz="1600" b="1" baseline="-25000" dirty="0" err="1">
                <a:latin typeface="Comic Sans MS" pitchFamily="66" charset="0"/>
              </a:rPr>
              <a:t>ki</a:t>
            </a:r>
            <a:r>
              <a:rPr lang="hu-HU" altLang="hu-HU" sz="1600" dirty="0">
                <a:latin typeface="Comic Sans MS" pitchFamily="66" charset="0"/>
              </a:rPr>
              <a:t/>
            </a:r>
            <a:br>
              <a:rPr lang="hu-HU" altLang="hu-HU" sz="1600" dirty="0">
                <a:latin typeface="Comic Sans MS" pitchFamily="66" charset="0"/>
              </a:rPr>
            </a:br>
            <a:r>
              <a:rPr lang="hu-HU" altLang="hu-HU" sz="1600" dirty="0">
                <a:latin typeface="Comic Sans MS" pitchFamily="66" charset="0"/>
              </a:rPr>
              <a:t> </a:t>
            </a:r>
            <a:r>
              <a:rPr lang="hu-HU" altLang="hu-HU" sz="1600" b="1" dirty="0">
                <a:latin typeface="Comic Sans MS" pitchFamily="66" charset="0"/>
              </a:rPr>
              <a:t>    W = </a:t>
            </a:r>
            <a:r>
              <a:rPr lang="hu-HU" altLang="hu-HU" sz="1600" b="1" dirty="0" err="1">
                <a:latin typeface="Comic Sans MS" pitchFamily="66" charset="0"/>
              </a:rPr>
              <a:t>W</a:t>
            </a:r>
            <a:r>
              <a:rPr lang="hu-HU" altLang="hu-HU" sz="1600" b="1" baseline="-25000" dirty="0" err="1">
                <a:latin typeface="Comic Sans MS" pitchFamily="66" charset="0"/>
              </a:rPr>
              <a:t>be</a:t>
            </a:r>
            <a:r>
              <a:rPr lang="hu-HU" altLang="hu-HU" sz="1600" b="1" dirty="0">
                <a:latin typeface="Comic Sans MS" pitchFamily="66" charset="0"/>
              </a:rPr>
              <a:t> - </a:t>
            </a:r>
            <a:r>
              <a:rPr lang="hu-HU" altLang="hu-HU" sz="1600" b="1" dirty="0" err="1">
                <a:latin typeface="Comic Sans MS" pitchFamily="66" charset="0"/>
              </a:rPr>
              <a:t>W</a:t>
            </a:r>
            <a:r>
              <a:rPr lang="hu-HU" altLang="hu-HU" sz="1600" b="1" baseline="-25000" dirty="0" err="1">
                <a:latin typeface="Comic Sans MS" pitchFamily="66" charset="0"/>
              </a:rPr>
              <a:t>ki</a:t>
            </a:r>
            <a:r>
              <a:rPr lang="hu-HU" altLang="hu-HU" sz="1600" dirty="0">
                <a:latin typeface="Comic Sans MS" pitchFamily="66" charset="0"/>
              </a:rPr>
              <a:t> </a:t>
            </a:r>
            <a:r>
              <a:rPr lang="hu-HU" altLang="hu-HU" sz="1600" b="1" dirty="0">
                <a:latin typeface="Comic Sans MS" pitchFamily="66" charset="0"/>
              </a:rPr>
              <a:t/>
            </a:r>
            <a:br>
              <a:rPr lang="hu-HU" altLang="hu-HU" sz="1600" b="1" dirty="0">
                <a:latin typeface="Comic Sans MS" pitchFamily="66" charset="0"/>
              </a:rPr>
            </a:br>
            <a:r>
              <a:rPr lang="hu-HU" altLang="hu-HU" sz="1600" b="1" dirty="0">
                <a:latin typeface="Comic Sans MS" pitchFamily="66" charset="0"/>
              </a:rPr>
              <a:t> </a:t>
            </a:r>
            <a:r>
              <a:rPr lang="hu-HU" altLang="hu-HU" sz="1600" b="1" dirty="0" err="1">
                <a:latin typeface="Comic Sans MS" pitchFamily="66" charset="0"/>
              </a:rPr>
              <a:t>Qbe</a:t>
            </a:r>
            <a:r>
              <a:rPr lang="hu-HU" altLang="hu-HU" sz="1600" b="1" dirty="0">
                <a:latin typeface="Comic Sans MS" pitchFamily="66" charset="0"/>
              </a:rPr>
              <a:t> + </a:t>
            </a:r>
            <a:r>
              <a:rPr lang="hu-HU" altLang="hu-HU" sz="1600" b="1" dirty="0" err="1">
                <a:latin typeface="Comic Sans MS" pitchFamily="66" charset="0"/>
              </a:rPr>
              <a:t>W</a:t>
            </a:r>
            <a:r>
              <a:rPr lang="hu-HU" altLang="hu-HU" sz="1600" b="1" baseline="-25000" dirty="0" err="1">
                <a:latin typeface="Comic Sans MS" pitchFamily="66" charset="0"/>
              </a:rPr>
              <a:t>be</a:t>
            </a:r>
            <a:r>
              <a:rPr lang="hu-HU" altLang="hu-HU" sz="1600" b="1" dirty="0">
                <a:latin typeface="Comic Sans MS" pitchFamily="66" charset="0"/>
              </a:rPr>
              <a:t> - </a:t>
            </a:r>
            <a:r>
              <a:rPr lang="hu-HU" altLang="hu-HU" sz="1600" b="1" dirty="0" err="1">
                <a:latin typeface="Comic Sans MS" pitchFamily="66" charset="0"/>
              </a:rPr>
              <a:t>Q</a:t>
            </a:r>
            <a:r>
              <a:rPr lang="hu-HU" altLang="hu-HU" sz="1600" b="1" baseline="-25000" dirty="0" err="1">
                <a:latin typeface="Comic Sans MS" pitchFamily="66" charset="0"/>
              </a:rPr>
              <a:t>ki</a:t>
            </a:r>
            <a:r>
              <a:rPr lang="hu-HU" altLang="hu-HU" sz="1600" b="1" dirty="0">
                <a:latin typeface="Comic Sans MS" pitchFamily="66" charset="0"/>
              </a:rPr>
              <a:t> - </a:t>
            </a:r>
            <a:r>
              <a:rPr lang="hu-HU" altLang="hu-HU" sz="1600" b="1" dirty="0" err="1">
                <a:latin typeface="Comic Sans MS" pitchFamily="66" charset="0"/>
              </a:rPr>
              <a:t>W</a:t>
            </a:r>
            <a:r>
              <a:rPr lang="hu-HU" altLang="hu-HU" sz="1600" b="1" baseline="-25000" dirty="0" err="1">
                <a:latin typeface="Comic Sans MS" pitchFamily="66" charset="0"/>
              </a:rPr>
              <a:t>ki</a:t>
            </a:r>
            <a:r>
              <a:rPr lang="hu-HU" altLang="hu-HU" sz="1600" b="1" dirty="0">
                <a:latin typeface="Comic Sans MS" pitchFamily="66" charset="0"/>
              </a:rPr>
              <a:t> = </a:t>
            </a:r>
            <a:r>
              <a:rPr lang="hu-HU" altLang="hu-HU" sz="1600" b="1" dirty="0" smtClean="0">
                <a:latin typeface="Comic Sans MS" pitchFamily="66" charset="0"/>
              </a:rPr>
              <a:t>0</a:t>
            </a:r>
            <a:r>
              <a:rPr lang="hu-HU" altLang="hu-HU" sz="1600" b="1" dirty="0">
                <a:latin typeface="Comic Sans MS" pitchFamily="66" charset="0"/>
              </a:rPr>
              <a:t>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8547"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4B15D04-E40F-4DD8-B504-2DD56FE7B55E}" type="slidenum">
              <a:rPr lang="hu-HU" altLang="hu-HU" sz="1200" smtClean="0">
                <a:solidFill>
                  <a:schemeClr val="bg1">
                    <a:lumMod val="50000"/>
                  </a:schemeClr>
                </a:solidFill>
              </a:rPr>
              <a:pPr eaLnBrk="1" hangingPunct="1">
                <a:spcBef>
                  <a:spcPct val="0"/>
                </a:spcBef>
                <a:buFontTx/>
                <a:buNone/>
              </a:pPr>
              <a:t>104</a:t>
            </a:fld>
            <a:endParaRPr lang="hu-HU" altLang="hu-HU" sz="1200" smtClean="0">
              <a:solidFill>
                <a:schemeClr val="bg1">
                  <a:lumMod val="50000"/>
                </a:schemeClr>
              </a:solidFill>
            </a:endParaRPr>
          </a:p>
        </p:txBody>
      </p:sp>
      <p:sp>
        <p:nvSpPr>
          <p:cNvPr id="108548" name="Text Box 2"/>
          <p:cNvSpPr txBox="1">
            <a:spLocks noChangeArrowheads="1"/>
          </p:cNvSpPr>
          <p:nvPr/>
        </p:nvSpPr>
        <p:spPr bwMode="auto">
          <a:xfrm>
            <a:off x="395288" y="404664"/>
            <a:ext cx="8353425"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dirty="0">
                <a:solidFill>
                  <a:srgbClr val="FFC000"/>
                </a:solidFill>
                <a:latin typeface="Comic Sans MS" pitchFamily="66" charset="0"/>
              </a:rPr>
              <a:t>A termodinamika II. főtétele</a:t>
            </a:r>
          </a:p>
          <a:p>
            <a:pPr eaLnBrk="1" hangingPunct="1">
              <a:spcBef>
                <a:spcPct val="0"/>
              </a:spcBef>
              <a:buFontTx/>
              <a:buNone/>
            </a:pPr>
            <a:endParaRPr lang="hu-HU" altLang="hu-HU" sz="1600" b="1" dirty="0">
              <a:solidFill>
                <a:srgbClr val="66FF33"/>
              </a:solidFill>
              <a:latin typeface="Comic Sans MS" pitchFamily="66" charset="0"/>
            </a:endParaRPr>
          </a:p>
          <a:p>
            <a:pPr algn="just" eaLnBrk="1" hangingPunct="1">
              <a:spcBef>
                <a:spcPct val="0"/>
              </a:spcBef>
              <a:buFontTx/>
              <a:buNone/>
            </a:pPr>
            <a:r>
              <a:rPr lang="hu-HU" altLang="hu-HU" sz="1400" dirty="0">
                <a:latin typeface="Comic Sans MS" pitchFamily="66" charset="0"/>
              </a:rPr>
              <a:t>A második főtétel az állapotváltozások irányát leíró törvény. Szigetelt rendszerben az inhomogenitások által létrehozott makroszkopikus folyamatok (spontán folyamatok) mindig csökkentik a rendszerben lévő </a:t>
            </a:r>
            <a:r>
              <a:rPr lang="hu-HU" altLang="hu-HU" sz="1400" dirty="0" err="1">
                <a:latin typeface="Comic Sans MS" pitchFamily="66" charset="0"/>
              </a:rPr>
              <a:t>inhomogenitárokat</a:t>
            </a:r>
            <a:r>
              <a:rPr lang="hu-HU" altLang="hu-HU" sz="1400" dirty="0">
                <a:latin typeface="Comic Sans MS" pitchFamily="66" charset="0"/>
              </a:rPr>
              <a:t>. Hatásukra a rendszer az egyensúlyi állapothoz közeledik. A kiegyenlítődésre törekvés a termodinamika második főtétele</a:t>
            </a:r>
            <a:r>
              <a:rPr lang="hu-HU" altLang="hu-HU" sz="1400" dirty="0" smtClean="0">
                <a:latin typeface="Comic Sans MS" pitchFamily="66" charset="0"/>
              </a:rPr>
              <a:t>.</a:t>
            </a:r>
          </a:p>
          <a:p>
            <a:pPr algn="just" eaLnBrk="1" hangingPunct="1">
              <a:spcBef>
                <a:spcPct val="0"/>
              </a:spcBef>
              <a:buFontTx/>
              <a:buNone/>
            </a:pPr>
            <a:endParaRPr lang="hu-HU" altLang="hu-HU" sz="1400" dirty="0">
              <a:latin typeface="Comic Sans MS" pitchFamily="66" charset="0"/>
            </a:endParaRPr>
          </a:p>
          <a:p>
            <a:pPr algn="just" eaLnBrk="1" hangingPunct="1">
              <a:spcBef>
                <a:spcPct val="0"/>
              </a:spcBef>
              <a:buFontTx/>
              <a:buNone/>
            </a:pPr>
            <a:r>
              <a:rPr lang="hu-HU" altLang="hu-HU" sz="1400" dirty="0">
                <a:latin typeface="Comic Sans MS" pitchFamily="66" charset="0"/>
              </a:rPr>
              <a:t>Planck megfogalmazás szerint: lehetetlen olyan </a:t>
            </a:r>
            <a:r>
              <a:rPr lang="hu-HU" altLang="hu-HU" sz="1400" dirty="0" err="1">
                <a:latin typeface="Comic Sans MS" pitchFamily="66" charset="0"/>
              </a:rPr>
              <a:t>periodikusan</a:t>
            </a:r>
            <a:r>
              <a:rPr lang="hu-HU" altLang="hu-HU" sz="1400" dirty="0">
                <a:latin typeface="Comic Sans MS" pitchFamily="66" charset="0"/>
              </a:rPr>
              <a:t> működő gépet szerkeszteni, amely egy súlyt emel és eközben egy </a:t>
            </a:r>
            <a:r>
              <a:rPr lang="hu-HU" altLang="hu-HU" sz="1400" dirty="0" err="1">
                <a:latin typeface="Comic Sans MS" pitchFamily="66" charset="0"/>
              </a:rPr>
              <a:t>hőtartályt</a:t>
            </a:r>
            <a:r>
              <a:rPr lang="hu-HU" altLang="hu-HU" sz="1400" dirty="0">
                <a:latin typeface="Comic Sans MS" pitchFamily="66" charset="0"/>
              </a:rPr>
              <a:t> hűt, más effektus nélkül. A műszaki gyakorlatban igen fontos a belső energia átalakítása mechanikai vagy más energiaformává (pl. belsőégésű motorok). A természetben sok inhomogenitás van, amelyet fel tudunk használni energiaátalakításra, (a geotermikus energiaforrásoknál például a kilépő közeg nyomása és hőmérséklete nagyobb mint a környezet nyomása és hőmérséklete). Kérdés azonban, hogy a belső energiát teljes egészében át tudjuk e alakítani más energiaformákká, vagy sem</a:t>
            </a:r>
            <a:r>
              <a:rPr lang="hu-HU" altLang="hu-HU" sz="1400" dirty="0" smtClean="0">
                <a:latin typeface="Comic Sans MS" pitchFamily="66" charset="0"/>
              </a:rPr>
              <a:t>?</a:t>
            </a:r>
          </a:p>
          <a:p>
            <a:pPr algn="just" eaLnBrk="1" hangingPunct="1">
              <a:spcBef>
                <a:spcPct val="0"/>
              </a:spcBef>
              <a:buFontTx/>
              <a:buNone/>
            </a:pPr>
            <a:endParaRPr lang="hu-HU" altLang="hu-HU" sz="1400" dirty="0">
              <a:latin typeface="Comic Sans MS" pitchFamily="66" charset="0"/>
            </a:endParaRPr>
          </a:p>
          <a:p>
            <a:pPr algn="just" eaLnBrk="1" hangingPunct="1">
              <a:spcBef>
                <a:spcPct val="0"/>
              </a:spcBef>
              <a:buFontTx/>
              <a:buNone/>
            </a:pPr>
            <a:r>
              <a:rPr lang="hu-HU" altLang="hu-HU" sz="1400" dirty="0">
                <a:latin typeface="Comic Sans MS" pitchFamily="66" charset="0"/>
              </a:rPr>
              <a:t>Ha például a hőmérséklet-különbséget használjuk, az energiaátalakítás folyamatát addig tudjuk fenntartani, amíg a rendszer egyensúlyba  nem kerül környezete hőmérsékletével. Az egyensúly elérésével megszűnnek a számunkra hasznosítható folyamatok és a rendszer belső energiája tovább nem alakítható át</a:t>
            </a:r>
            <a:r>
              <a:rPr lang="hu-HU" altLang="hu-HU" sz="1400" dirty="0" smtClean="0">
                <a:latin typeface="Comic Sans MS" pitchFamily="66" charset="0"/>
              </a:rPr>
              <a:t>.</a:t>
            </a:r>
          </a:p>
          <a:p>
            <a:pPr algn="just" eaLnBrk="1" hangingPunct="1">
              <a:spcBef>
                <a:spcPct val="0"/>
              </a:spcBef>
              <a:buFontTx/>
              <a:buNone/>
            </a:pPr>
            <a:endParaRPr lang="hu-HU" altLang="hu-HU" sz="1400" dirty="0">
              <a:latin typeface="Comic Sans MS" pitchFamily="66" charset="0"/>
            </a:endParaRPr>
          </a:p>
          <a:p>
            <a:pPr algn="just" eaLnBrk="1" hangingPunct="1">
              <a:spcBef>
                <a:spcPct val="0"/>
              </a:spcBef>
              <a:buFontTx/>
              <a:buNone/>
            </a:pPr>
            <a:r>
              <a:rPr lang="hu-HU" altLang="hu-HU" sz="1400" b="1" dirty="0">
                <a:latin typeface="Comic Sans MS" pitchFamily="66" charset="0"/>
              </a:rPr>
              <a:t>A belső energia soha nem alakítható át teljesen más energiaformákká</a:t>
            </a:r>
            <a:r>
              <a:rPr lang="hu-HU" altLang="hu-HU" sz="1400" b="1" dirty="0" smtClean="0">
                <a:latin typeface="Comic Sans MS" pitchFamily="66" charset="0"/>
              </a:rPr>
              <a:t>.</a:t>
            </a:r>
          </a:p>
          <a:p>
            <a:pPr algn="just" eaLnBrk="1" hangingPunct="1">
              <a:spcBef>
                <a:spcPct val="0"/>
              </a:spcBef>
              <a:buFontTx/>
              <a:buNone/>
            </a:pPr>
            <a:endParaRPr lang="hu-HU" altLang="hu-HU" sz="1400" b="1" dirty="0">
              <a:latin typeface="Comic Sans MS" pitchFamily="66" charset="0"/>
            </a:endParaRPr>
          </a:p>
          <a:p>
            <a:pPr algn="just" eaLnBrk="1" hangingPunct="1">
              <a:spcBef>
                <a:spcPct val="0"/>
              </a:spcBef>
              <a:buFontTx/>
              <a:buNone/>
            </a:pPr>
            <a:r>
              <a:rPr lang="hu-HU" altLang="hu-HU" sz="1400" dirty="0">
                <a:latin typeface="Comic Sans MS" pitchFamily="66" charset="0"/>
              </a:rPr>
              <a:t>A mechanikai, elektromos stb. energia viszont teljes egészében átalakítható belső energiává (pl. villamos ellenállás fűtés, </a:t>
            </a:r>
            <a:r>
              <a:rPr lang="hu-HU" altLang="hu-HU" sz="1400" dirty="0" smtClean="0">
                <a:latin typeface="Comic Sans MS" pitchFamily="66" charset="0"/>
              </a:rPr>
              <a:t>Joule-kísérlete </a:t>
            </a:r>
            <a:r>
              <a:rPr lang="hu-HU" altLang="hu-HU" sz="1400" dirty="0">
                <a:latin typeface="Comic Sans MS" pitchFamily="66" charset="0"/>
              </a:rPr>
              <a:t>a mechanikai munka belső energiává alakítására stb</a:t>
            </a:r>
            <a:r>
              <a:rPr lang="hu-HU" altLang="hu-HU" sz="1400" dirty="0" smtClean="0">
                <a:latin typeface="Comic Sans MS" pitchFamily="66" charset="0"/>
              </a:rPr>
              <a:t>.)</a:t>
            </a:r>
            <a:endParaRPr lang="hu-HU" altLang="hu-HU" sz="1400" b="1" dirty="0">
              <a:latin typeface="Comic Sans MS" pitchFamily="66" charset="0"/>
            </a:endParaRPr>
          </a:p>
        </p:txBody>
      </p:sp>
      <p:graphicFrame>
        <p:nvGraphicFramePr>
          <p:cNvPr id="108549"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8569" name="Egyenlet" r:id="rId3" imgW="114151" imgH="215619" progId="Equation.3">
                  <p:embed/>
                </p:oleObj>
              </mc:Choice>
              <mc:Fallback>
                <p:oleObj name="Egyenlet" r:id="rId3" imgW="114151" imgH="215619" progId="Equation.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8550" name="Object 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8570" name="Egyenlet" r:id="rId5" imgW="114151" imgH="215619" progId="Equation.3">
                  <p:embed/>
                </p:oleObj>
              </mc:Choice>
              <mc:Fallback>
                <p:oleObj name="Egyenlet" r:id="rId5" imgW="114151" imgH="215619"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9571"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3C5E0F85-186B-4AB5-8120-378374173EE4}" type="slidenum">
              <a:rPr lang="hu-HU" altLang="hu-HU" sz="1200" smtClean="0">
                <a:solidFill>
                  <a:schemeClr val="bg1">
                    <a:lumMod val="50000"/>
                  </a:schemeClr>
                </a:solidFill>
              </a:rPr>
              <a:pPr eaLnBrk="1" hangingPunct="1">
                <a:spcBef>
                  <a:spcPct val="0"/>
                </a:spcBef>
                <a:buFontTx/>
                <a:buNone/>
              </a:pPr>
              <a:t>105</a:t>
            </a:fld>
            <a:endParaRPr lang="hu-HU" altLang="hu-HU" sz="1200" smtClean="0">
              <a:solidFill>
                <a:schemeClr val="bg1">
                  <a:lumMod val="50000"/>
                </a:schemeClr>
              </a:solidFill>
            </a:endParaRPr>
          </a:p>
        </p:txBody>
      </p:sp>
      <p:sp>
        <p:nvSpPr>
          <p:cNvPr id="109572" name="Rectangle 2"/>
          <p:cNvSpPr>
            <a:spLocks noChangeArrowheads="1"/>
          </p:cNvSpPr>
          <p:nvPr/>
        </p:nvSpPr>
        <p:spPr bwMode="auto">
          <a:xfrm>
            <a:off x="216792" y="333375"/>
            <a:ext cx="8675688"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95000"/>
              </a:lnSpc>
              <a:spcBef>
                <a:spcPct val="0"/>
              </a:spcBef>
              <a:buFontTx/>
              <a:buNone/>
            </a:pPr>
            <a:r>
              <a:rPr lang="hu-HU" altLang="hu-HU" sz="1600" dirty="0">
                <a:latin typeface="Comic Sans MS" pitchFamily="66" charset="0"/>
              </a:rPr>
              <a:t>A második főtételt a hőerőgépekre megfogalmazva azt mondhatjuk, hogy nem létezik olyan hőerőgép, melynek hatásfoka nagyobb lehet, mint a két rögzített hőmérsékletű hely között működő reverzibilis hőerőgép (ideális </a:t>
            </a:r>
            <a:r>
              <a:rPr lang="hu-HU" altLang="hu-HU" sz="1600" dirty="0" err="1">
                <a:latin typeface="Comic Sans MS" pitchFamily="66" charset="0"/>
              </a:rPr>
              <a:t>Carnot-ciklus</a:t>
            </a:r>
            <a:r>
              <a:rPr lang="hu-HU" altLang="hu-HU" sz="1600" dirty="0">
                <a:latin typeface="Comic Sans MS" pitchFamily="66" charset="0"/>
              </a:rPr>
              <a:t>), azaz a maximális termikus hatásfok a </a:t>
            </a:r>
            <a:r>
              <a:rPr lang="hu-HU" altLang="hu-HU" sz="1600" dirty="0" err="1">
                <a:latin typeface="Comic Sans MS" pitchFamily="66" charset="0"/>
              </a:rPr>
              <a:t>Carnot</a:t>
            </a:r>
            <a:r>
              <a:rPr lang="hu-HU" altLang="hu-HU" sz="1600" dirty="0">
                <a:latin typeface="Comic Sans MS" pitchFamily="66" charset="0"/>
              </a:rPr>
              <a:t> hőerőgép hatásfoka</a:t>
            </a:r>
          </a:p>
          <a:p>
            <a:pPr algn="just" eaLnBrk="1" hangingPunct="1">
              <a:lnSpc>
                <a:spcPct val="95000"/>
              </a:lnSpc>
              <a:spcBef>
                <a:spcPct val="0"/>
              </a:spcBef>
              <a:buFontTx/>
              <a:buNone/>
            </a:pPr>
            <a:endParaRPr lang="hu-HU" altLang="hu-HU" sz="1600" dirty="0">
              <a:latin typeface="Comic Sans MS" pitchFamily="66" charset="0"/>
            </a:endParaRPr>
          </a:p>
          <a:p>
            <a:pPr algn="just" eaLnBrk="1" hangingPunct="1">
              <a:lnSpc>
                <a:spcPct val="95000"/>
              </a:lnSpc>
              <a:spcBef>
                <a:spcPct val="0"/>
              </a:spcBef>
              <a:buFontTx/>
              <a:buNone/>
            </a:pPr>
            <a:r>
              <a:rPr lang="hu-HU" altLang="hu-HU" sz="1600" dirty="0">
                <a:latin typeface="Comic Sans MS" pitchFamily="66" charset="0"/>
              </a:rPr>
              <a:t> </a:t>
            </a:r>
            <a:br>
              <a:rPr lang="hu-HU" altLang="hu-HU" sz="1600" dirty="0">
                <a:latin typeface="Comic Sans MS" pitchFamily="66" charset="0"/>
              </a:rPr>
            </a:br>
            <a:r>
              <a:rPr lang="hu-HU" altLang="hu-HU" sz="1600" b="1" dirty="0">
                <a:latin typeface="Comic Sans MS" pitchFamily="66" charset="0"/>
              </a:rPr>
              <a:t>Más szóval a hőerőgépbe bevitt </a:t>
            </a:r>
            <a:r>
              <a:rPr lang="hu-HU" altLang="hu-HU" sz="1600" b="1" i="1" dirty="0">
                <a:latin typeface="Comic Sans MS" pitchFamily="66" charset="0"/>
              </a:rPr>
              <a:t>Q hőmennyiség és a hőerőgép kimenő W munkája között az alábbi összefüggés áll fenn:</a:t>
            </a:r>
          </a:p>
          <a:p>
            <a:pPr algn="just" eaLnBrk="1" hangingPunct="1">
              <a:lnSpc>
                <a:spcPct val="95000"/>
              </a:lnSpc>
              <a:spcBef>
                <a:spcPct val="0"/>
              </a:spcBef>
              <a:buFontTx/>
              <a:buNone/>
            </a:pPr>
            <a:endParaRPr lang="hu-HU" altLang="hu-HU" sz="1600" b="1" i="1" dirty="0">
              <a:latin typeface="Comic Sans MS" pitchFamily="66" charset="0"/>
            </a:endParaRPr>
          </a:p>
          <a:p>
            <a:pPr algn="just" eaLnBrk="1" hangingPunct="1">
              <a:lnSpc>
                <a:spcPct val="95000"/>
              </a:lnSpc>
              <a:spcBef>
                <a:spcPct val="0"/>
              </a:spcBef>
              <a:buFontTx/>
              <a:buNone/>
            </a:pPr>
            <a:r>
              <a:rPr lang="hu-HU" altLang="hu-HU" sz="1600" dirty="0">
                <a:latin typeface="Comic Sans MS" pitchFamily="66" charset="0"/>
              </a:rPr>
              <a:t> </a:t>
            </a:r>
            <a:br>
              <a:rPr lang="hu-HU" altLang="hu-HU" sz="1600" dirty="0">
                <a:latin typeface="Comic Sans MS" pitchFamily="66" charset="0"/>
              </a:rPr>
            </a:br>
            <a:r>
              <a:rPr lang="hu-HU" altLang="hu-HU" sz="1600" dirty="0">
                <a:latin typeface="Comic Sans MS" pitchFamily="66" charset="0"/>
              </a:rPr>
              <a:t> A reális hőerőgépek hatásfoka jelentősen alacsonyabb a </a:t>
            </a:r>
            <a:r>
              <a:rPr lang="hu-HU" altLang="hu-HU" sz="1600" dirty="0" err="1">
                <a:latin typeface="Comic Sans MS" pitchFamily="66" charset="0"/>
              </a:rPr>
              <a:t>Carnot</a:t>
            </a:r>
            <a:r>
              <a:rPr lang="hu-HU" altLang="hu-HU" sz="1600" dirty="0">
                <a:latin typeface="Comic Sans MS" pitchFamily="66" charset="0"/>
              </a:rPr>
              <a:t> </a:t>
            </a:r>
            <a:r>
              <a:rPr lang="hu-HU" altLang="hu-HU" sz="1600" dirty="0" smtClean="0">
                <a:latin typeface="Comic Sans MS" pitchFamily="66" charset="0"/>
              </a:rPr>
              <a:t>hatásfoknál.</a:t>
            </a:r>
            <a:endParaRPr lang="hu-HU" altLang="hu-HU" sz="1600" dirty="0">
              <a:latin typeface="Comic Sans MS" pitchFamily="66" charset="0"/>
            </a:endParaRPr>
          </a:p>
          <a:p>
            <a:pPr algn="just" eaLnBrk="1" hangingPunct="1">
              <a:lnSpc>
                <a:spcPct val="95000"/>
              </a:lnSpc>
              <a:spcBef>
                <a:spcPct val="50000"/>
              </a:spcBef>
              <a:buFontTx/>
              <a:buNone/>
            </a:pPr>
            <a:endParaRPr lang="hu-HU" altLang="hu-HU" sz="1600" dirty="0">
              <a:latin typeface="Comic Sans MS" pitchFamily="66" charset="0"/>
            </a:endParaRPr>
          </a:p>
        </p:txBody>
      </p:sp>
      <p:graphicFrame>
        <p:nvGraphicFramePr>
          <p:cNvPr id="109573" name="Object 3"/>
          <p:cNvGraphicFramePr>
            <a:graphicFrameLocks noChangeAspect="1"/>
          </p:cNvGraphicFramePr>
          <p:nvPr>
            <p:extLst>
              <p:ext uri="{D42A27DB-BD31-4B8C-83A1-F6EECF244321}">
                <p14:modId xmlns:p14="http://schemas.microsoft.com/office/powerpoint/2010/main" val="520883432"/>
              </p:ext>
            </p:extLst>
          </p:nvPr>
        </p:nvGraphicFramePr>
        <p:xfrm>
          <a:off x="3563888" y="1340768"/>
          <a:ext cx="1871663" cy="401637"/>
        </p:xfrm>
        <a:graphic>
          <a:graphicData uri="http://schemas.openxmlformats.org/presentationml/2006/ole">
            <mc:AlternateContent xmlns:mc="http://schemas.openxmlformats.org/markup-compatibility/2006">
              <mc:Choice xmlns:v="urn:schemas-microsoft-com:vml" Requires="v">
                <p:oleObj spid="_x0000_s109614" name="Egyenlet" r:id="rId4" imgW="1066800" imgH="228600" progId="Equation.3">
                  <p:embed/>
                </p:oleObj>
              </mc:Choice>
              <mc:Fallback>
                <p:oleObj name="Egyenlet" r:id="rId4" imgW="1066800" imgH="2286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1340768"/>
                        <a:ext cx="18716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4" name="Object 4"/>
          <p:cNvGraphicFramePr>
            <a:graphicFrameLocks noChangeAspect="1"/>
          </p:cNvGraphicFramePr>
          <p:nvPr>
            <p:extLst>
              <p:ext uri="{D42A27DB-BD31-4B8C-83A1-F6EECF244321}">
                <p14:modId xmlns:p14="http://schemas.microsoft.com/office/powerpoint/2010/main" val="3462914915"/>
              </p:ext>
            </p:extLst>
          </p:nvPr>
        </p:nvGraphicFramePr>
        <p:xfrm>
          <a:off x="3347864" y="2276476"/>
          <a:ext cx="2376264" cy="388428"/>
        </p:xfrm>
        <a:graphic>
          <a:graphicData uri="http://schemas.openxmlformats.org/presentationml/2006/ole">
            <mc:AlternateContent xmlns:mc="http://schemas.openxmlformats.org/markup-compatibility/2006">
              <mc:Choice xmlns:v="urn:schemas-microsoft-com:vml" Requires="v">
                <p:oleObj spid="_x0000_s109615" name="Egyenlet" r:id="rId6" imgW="1397000" imgH="228600" progId="Equation.3">
                  <p:embed/>
                </p:oleObj>
              </mc:Choice>
              <mc:Fallback>
                <p:oleObj name="Egyenlet" r:id="rId6" imgW="1397000" imgH="2286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864" y="2276476"/>
                        <a:ext cx="2376264" cy="388428"/>
                      </a:xfrm>
                      <a:prstGeom prst="rect">
                        <a:avLst/>
                      </a:prstGeom>
                      <a:noFill/>
                      <a:ln>
                        <a:noFill/>
                      </a:ln>
                      <a:effectLst/>
                    </p:spPr>
                  </p:pic>
                </p:oleObj>
              </mc:Fallback>
            </mc:AlternateContent>
          </a:graphicData>
        </a:graphic>
      </p:graphicFrame>
      <p:sp>
        <p:nvSpPr>
          <p:cNvPr id="109575" name="Rectangle 5"/>
          <p:cNvSpPr>
            <a:spLocks noChangeArrowheads="1"/>
          </p:cNvSpPr>
          <p:nvPr/>
        </p:nvSpPr>
        <p:spPr bwMode="auto">
          <a:xfrm>
            <a:off x="179388" y="3068638"/>
            <a:ext cx="864076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dirty="0" err="1">
                <a:solidFill>
                  <a:srgbClr val="FFC000"/>
                </a:solidFill>
                <a:latin typeface="Comic Sans MS" pitchFamily="66" charset="0"/>
              </a:rPr>
              <a:t>Exergia</a:t>
            </a:r>
            <a:r>
              <a:rPr lang="hu-HU" altLang="hu-HU" sz="1600" b="1" dirty="0">
                <a:solidFill>
                  <a:srgbClr val="FFC000"/>
                </a:solidFill>
                <a:latin typeface="Comic Sans MS" pitchFamily="66" charset="0"/>
              </a:rPr>
              <a:t> vagy rendelkezésre állás</a:t>
            </a:r>
          </a:p>
          <a:p>
            <a:pPr eaLnBrk="1" hangingPunct="1">
              <a:spcBef>
                <a:spcPct val="0"/>
              </a:spcBef>
              <a:buFontTx/>
              <a:buNone/>
            </a:pPr>
            <a:endParaRPr lang="hu-HU" altLang="hu-HU" sz="1600" dirty="0">
              <a:latin typeface="Comic Sans MS" pitchFamily="66" charset="0"/>
            </a:endParaRPr>
          </a:p>
          <a:p>
            <a:pPr algn="just" eaLnBrk="1" hangingPunct="1">
              <a:lnSpc>
                <a:spcPct val="90000"/>
              </a:lnSpc>
              <a:spcBef>
                <a:spcPct val="0"/>
              </a:spcBef>
              <a:buFontTx/>
              <a:buNone/>
            </a:pPr>
            <a:r>
              <a:rPr lang="hu-HU" altLang="hu-HU" sz="1600" dirty="0">
                <a:latin typeface="Comic Sans MS" pitchFamily="66" charset="0"/>
              </a:rPr>
              <a:t>Egy rendszer </a:t>
            </a:r>
            <a:r>
              <a:rPr lang="hu-HU" altLang="hu-HU" sz="1600" dirty="0" err="1">
                <a:latin typeface="Comic Sans MS" pitchFamily="66" charset="0"/>
              </a:rPr>
              <a:t>exergiája</a:t>
            </a:r>
            <a:r>
              <a:rPr lang="hu-HU" altLang="hu-HU" sz="1600" dirty="0">
                <a:latin typeface="Comic Sans MS" pitchFamily="66" charset="0"/>
              </a:rPr>
              <a:t> a rendszerből elméletileg kinyerhető maximális munka mennyisége, magadott p, T, h, s, u és v állapot mellett, ha állandó a tároló nyomása és hőmérséklete (T</a:t>
            </a:r>
            <a:r>
              <a:rPr lang="hu-HU" altLang="hu-HU" sz="1600" baseline="-25000" dirty="0">
                <a:latin typeface="Comic Sans MS" pitchFamily="66" charset="0"/>
              </a:rPr>
              <a:t>0</a:t>
            </a:r>
            <a:r>
              <a:rPr lang="hu-HU" altLang="hu-HU" sz="1600" dirty="0">
                <a:latin typeface="Comic Sans MS" pitchFamily="66" charset="0"/>
              </a:rPr>
              <a:t>, p</a:t>
            </a:r>
            <a:r>
              <a:rPr lang="hu-HU" altLang="hu-HU" sz="1600" baseline="-25000" dirty="0">
                <a:latin typeface="Comic Sans MS" pitchFamily="66" charset="0"/>
              </a:rPr>
              <a:t>0</a:t>
            </a:r>
            <a:r>
              <a:rPr lang="hu-HU" altLang="hu-HU" sz="1600" dirty="0">
                <a:latin typeface="Comic Sans MS" pitchFamily="66" charset="0"/>
              </a:rPr>
              <a:t>). Egy nem áramló rendszer fajlagos </a:t>
            </a:r>
            <a:r>
              <a:rPr lang="hu-HU" altLang="hu-HU" sz="1600" dirty="0" err="1">
                <a:latin typeface="Comic Sans MS" pitchFamily="66" charset="0"/>
              </a:rPr>
              <a:t>exergiája</a:t>
            </a:r>
            <a:r>
              <a:rPr lang="hu-HU" altLang="hu-HU" sz="1600" dirty="0">
                <a:latin typeface="Comic Sans MS" pitchFamily="66" charset="0"/>
              </a:rPr>
              <a:t>:</a:t>
            </a:r>
          </a:p>
          <a:p>
            <a:pPr eaLnBrk="1" hangingPunct="1">
              <a:lnSpc>
                <a:spcPct val="90000"/>
              </a:lnSpc>
              <a:spcBef>
                <a:spcPct val="0"/>
              </a:spcBef>
              <a:buFontTx/>
              <a:buNone/>
            </a:pPr>
            <a:endParaRPr lang="hu-HU" altLang="hu-HU" sz="1600" dirty="0">
              <a:latin typeface="Comic Sans MS" pitchFamily="66" charset="0"/>
            </a:endParaRPr>
          </a:p>
          <a:p>
            <a:pPr eaLnBrk="1" hangingPunct="1">
              <a:lnSpc>
                <a:spcPct val="90000"/>
              </a:lnSpc>
              <a:spcBef>
                <a:spcPct val="0"/>
              </a:spcBef>
              <a:buFontTx/>
              <a:buNone/>
            </a:pPr>
            <a:endParaRPr lang="hu-HU" altLang="hu-HU" sz="1600" dirty="0">
              <a:latin typeface="Comic Sans MS" pitchFamily="66" charset="0"/>
            </a:endParaRPr>
          </a:p>
          <a:p>
            <a:pPr eaLnBrk="1" hangingPunct="1">
              <a:lnSpc>
                <a:spcPct val="90000"/>
              </a:lnSpc>
              <a:spcBef>
                <a:spcPct val="0"/>
              </a:spcBef>
              <a:buFontTx/>
              <a:buNone/>
            </a:pPr>
            <a:r>
              <a:rPr lang="hu-HU" altLang="hu-HU" sz="1600" dirty="0">
                <a:latin typeface="Comic Sans MS" pitchFamily="66" charset="0"/>
              </a:rPr>
              <a:t>És állandósult áramló rendszerre:  </a:t>
            </a:r>
            <a:br>
              <a:rPr lang="hu-HU" altLang="hu-HU" sz="1600" dirty="0">
                <a:latin typeface="Comic Sans MS" pitchFamily="66" charset="0"/>
              </a:rPr>
            </a:br>
            <a:r>
              <a:rPr lang="hu-HU" altLang="hu-HU" sz="1600" dirty="0">
                <a:latin typeface="Comic Sans MS" pitchFamily="66" charset="0"/>
              </a:rPr>
              <a:t> </a:t>
            </a:r>
            <a:br>
              <a:rPr lang="hu-HU" altLang="hu-HU" sz="1600" dirty="0">
                <a:latin typeface="Comic Sans MS" pitchFamily="66" charset="0"/>
              </a:rPr>
            </a:br>
            <a:endParaRPr lang="hu-HU" altLang="hu-HU" sz="1600" dirty="0">
              <a:latin typeface="Comic Sans MS" pitchFamily="66" charset="0"/>
            </a:endParaRPr>
          </a:p>
          <a:p>
            <a:pPr marL="228600" indent="-228600" eaLnBrk="1" hangingPunct="1">
              <a:lnSpc>
                <a:spcPct val="90000"/>
              </a:lnSpc>
              <a:spcBef>
                <a:spcPct val="0"/>
              </a:spcBef>
              <a:buFontTx/>
              <a:buNone/>
            </a:pPr>
            <a:r>
              <a:rPr lang="hu-HU" altLang="hu-HU" sz="1600" dirty="0">
                <a:latin typeface="Comic Sans MS" pitchFamily="66" charset="0"/>
              </a:rPr>
              <a:t>ahol: </a:t>
            </a:r>
            <a:br>
              <a:rPr lang="hu-HU" altLang="hu-HU" sz="1600" dirty="0">
                <a:latin typeface="Comic Sans MS" pitchFamily="66" charset="0"/>
              </a:rPr>
            </a:br>
            <a:r>
              <a:rPr lang="hu-HU" altLang="hu-HU" sz="1600" dirty="0" smtClean="0">
                <a:latin typeface="Comic Sans MS" pitchFamily="66" charset="0"/>
              </a:rPr>
              <a:t>u</a:t>
            </a:r>
            <a:r>
              <a:rPr lang="hu-HU" altLang="hu-HU" sz="1600" dirty="0">
                <a:latin typeface="Comic Sans MS" pitchFamily="66" charset="0"/>
              </a:rPr>
              <a:t>= fajlagos belső energia, h= fajlagos entalpia, v= fajlagos térfogat, </a:t>
            </a:r>
            <a:br>
              <a:rPr lang="hu-HU" altLang="hu-HU" sz="1600" dirty="0">
                <a:latin typeface="Comic Sans MS" pitchFamily="66" charset="0"/>
              </a:rPr>
            </a:br>
            <a:r>
              <a:rPr lang="hu-HU" altLang="hu-HU" sz="1600" dirty="0" smtClean="0">
                <a:latin typeface="Comic Sans MS" pitchFamily="66" charset="0"/>
              </a:rPr>
              <a:t>s</a:t>
            </a:r>
            <a:r>
              <a:rPr lang="hu-HU" altLang="hu-HU" sz="1600" dirty="0">
                <a:latin typeface="Comic Sans MS" pitchFamily="66" charset="0"/>
              </a:rPr>
              <a:t>= fajlagos entrópia, C= sebesség, Z= a rendszer függőleges távolsága egy adott 0 </a:t>
            </a:r>
            <a:r>
              <a:rPr lang="hu-HU" altLang="hu-HU" sz="1600" dirty="0" smtClean="0">
                <a:latin typeface="Comic Sans MS" pitchFamily="66" charset="0"/>
              </a:rPr>
              <a:t>  magasságtól</a:t>
            </a:r>
            <a:r>
              <a:rPr lang="hu-HU" altLang="hu-HU" sz="1600" dirty="0">
                <a:latin typeface="Comic Sans MS" pitchFamily="66" charset="0"/>
              </a:rPr>
              <a:t>, g= gravitációs gyorsulás</a:t>
            </a:r>
          </a:p>
        </p:txBody>
      </p:sp>
      <p:graphicFrame>
        <p:nvGraphicFramePr>
          <p:cNvPr id="109576" name="Object 6"/>
          <p:cNvGraphicFramePr>
            <a:graphicFrameLocks noChangeAspect="1"/>
          </p:cNvGraphicFramePr>
          <p:nvPr>
            <p:extLst>
              <p:ext uri="{D42A27DB-BD31-4B8C-83A1-F6EECF244321}">
                <p14:modId xmlns:p14="http://schemas.microsoft.com/office/powerpoint/2010/main" val="4165061632"/>
              </p:ext>
            </p:extLst>
          </p:nvPr>
        </p:nvGraphicFramePr>
        <p:xfrm>
          <a:off x="3635896" y="4293096"/>
          <a:ext cx="1800225" cy="395288"/>
        </p:xfrm>
        <a:graphic>
          <a:graphicData uri="http://schemas.openxmlformats.org/presentationml/2006/ole">
            <mc:AlternateContent xmlns:mc="http://schemas.openxmlformats.org/markup-compatibility/2006">
              <mc:Choice xmlns:v="urn:schemas-microsoft-com:vml" Requires="v">
                <p:oleObj spid="_x0000_s109616" name="Egyenlet" r:id="rId8" imgW="1040948" imgH="228501" progId="Equation.3">
                  <p:embed/>
                </p:oleObj>
              </mc:Choice>
              <mc:Fallback>
                <p:oleObj name="Egyenlet" r:id="rId8" imgW="1040948" imgH="228501" progId="Equation.3">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5896" y="4293096"/>
                        <a:ext cx="180022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9577" name="Object 7"/>
          <p:cNvGraphicFramePr>
            <a:graphicFrameLocks noChangeAspect="1"/>
          </p:cNvGraphicFramePr>
          <p:nvPr>
            <p:extLst>
              <p:ext uri="{D42A27DB-BD31-4B8C-83A1-F6EECF244321}">
                <p14:modId xmlns:p14="http://schemas.microsoft.com/office/powerpoint/2010/main" val="3854456977"/>
              </p:ext>
            </p:extLst>
          </p:nvPr>
        </p:nvGraphicFramePr>
        <p:xfrm>
          <a:off x="3636441" y="4857750"/>
          <a:ext cx="1871663" cy="600075"/>
        </p:xfrm>
        <a:graphic>
          <a:graphicData uri="http://schemas.openxmlformats.org/presentationml/2006/ole">
            <mc:AlternateContent xmlns:mc="http://schemas.openxmlformats.org/markup-compatibility/2006">
              <mc:Choice xmlns:v="urn:schemas-microsoft-com:vml" Requires="v">
                <p:oleObj spid="_x0000_s109617" name="Egyenlet" r:id="rId10" imgW="1308100" imgH="419100" progId="Equation.3">
                  <p:embed/>
                </p:oleObj>
              </mc:Choice>
              <mc:Fallback>
                <p:oleObj name="Egyenlet" r:id="rId10" imgW="1308100" imgH="419100" progId="Equation.3">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36441" y="4857750"/>
                        <a:ext cx="1871663"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0595"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021371E-F037-4485-BA1B-99418D05B8A7}" type="slidenum">
              <a:rPr lang="hu-HU" altLang="hu-HU" sz="1200" smtClean="0">
                <a:solidFill>
                  <a:schemeClr val="bg1">
                    <a:lumMod val="50000"/>
                  </a:schemeClr>
                </a:solidFill>
              </a:rPr>
              <a:pPr eaLnBrk="1" hangingPunct="1">
                <a:spcBef>
                  <a:spcPct val="0"/>
                </a:spcBef>
                <a:buFontTx/>
                <a:buNone/>
              </a:pPr>
              <a:t>106</a:t>
            </a:fld>
            <a:endParaRPr lang="hu-HU" altLang="hu-HU" sz="1200" smtClean="0">
              <a:solidFill>
                <a:schemeClr val="bg1">
                  <a:lumMod val="50000"/>
                </a:schemeClr>
              </a:solidFill>
            </a:endParaRPr>
          </a:p>
        </p:txBody>
      </p:sp>
      <p:sp>
        <p:nvSpPr>
          <p:cNvPr id="110596" name="Text Box 2"/>
          <p:cNvSpPr txBox="1">
            <a:spLocks noChangeArrowheads="1"/>
          </p:cNvSpPr>
          <p:nvPr/>
        </p:nvSpPr>
        <p:spPr bwMode="auto">
          <a:xfrm>
            <a:off x="323528" y="476250"/>
            <a:ext cx="842511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dirty="0">
                <a:solidFill>
                  <a:srgbClr val="FFC000"/>
                </a:solidFill>
                <a:latin typeface="Comic Sans MS" pitchFamily="66" charset="0"/>
              </a:rPr>
              <a:t>Entalpia (H), fajlagos entalpia (h</a:t>
            </a:r>
            <a:r>
              <a:rPr lang="hu-HU" altLang="hu-HU" sz="1600" b="1" dirty="0" smtClean="0">
                <a:solidFill>
                  <a:srgbClr val="FFC000"/>
                </a:solidFill>
                <a:latin typeface="Comic Sans MS" pitchFamily="66" charset="0"/>
              </a:rPr>
              <a:t>)</a:t>
            </a:r>
          </a:p>
          <a:p>
            <a:pPr eaLnBrk="1" hangingPunct="1">
              <a:spcBef>
                <a:spcPct val="0"/>
              </a:spcBef>
              <a:buFontTx/>
              <a:buNone/>
            </a:pPr>
            <a:endParaRPr lang="hu-HU" altLang="hu-HU" sz="1600" b="1" dirty="0">
              <a:solidFill>
                <a:srgbClr val="FFC000"/>
              </a:solidFill>
              <a:latin typeface="Comic Sans MS" pitchFamily="66" charset="0"/>
            </a:endParaRPr>
          </a:p>
          <a:p>
            <a:pPr eaLnBrk="1" hangingPunct="1">
              <a:spcBef>
                <a:spcPct val="0"/>
              </a:spcBef>
              <a:buFontTx/>
              <a:buNone/>
            </a:pPr>
            <a:r>
              <a:rPr lang="hu-HU" altLang="hu-HU" sz="1600" dirty="0">
                <a:latin typeface="Comic Sans MS" pitchFamily="66" charset="0"/>
              </a:rPr>
              <a:t>Egy munkaközeg entalpiája (H)</a:t>
            </a:r>
            <a:r>
              <a:rPr lang="hu-HU" altLang="hu-HU" sz="1600" b="1" dirty="0">
                <a:latin typeface="Comic Sans MS" pitchFamily="66" charset="0"/>
              </a:rPr>
              <a:t>: </a:t>
            </a:r>
            <a:r>
              <a:rPr lang="hu-HU" altLang="hu-HU" sz="1600" b="1" dirty="0" err="1">
                <a:latin typeface="Comic Sans MS" pitchFamily="66" charset="0"/>
              </a:rPr>
              <a:t>H</a:t>
            </a:r>
            <a:r>
              <a:rPr lang="hu-HU" altLang="hu-HU" sz="1600" b="1" dirty="0">
                <a:latin typeface="Comic Sans MS" pitchFamily="66" charset="0"/>
              </a:rPr>
              <a:t>=U+PV</a:t>
            </a:r>
          </a:p>
          <a:p>
            <a:pPr eaLnBrk="1" hangingPunct="1">
              <a:spcBef>
                <a:spcPct val="0"/>
              </a:spcBef>
              <a:buFontTx/>
              <a:buNone/>
            </a:pPr>
            <a:r>
              <a:rPr lang="hu-HU" altLang="hu-HU" sz="1600" dirty="0">
                <a:latin typeface="Comic Sans MS" pitchFamily="66" charset="0"/>
              </a:rPr>
              <a:t>ahol: U a belső energia, P a nyomás és V a térfogat. Mértékegysége (energia): </a:t>
            </a:r>
            <a:r>
              <a:rPr lang="hu-HU" altLang="hu-HU" sz="1600" dirty="0" smtClean="0">
                <a:latin typeface="Comic Sans MS" pitchFamily="66" charset="0"/>
              </a:rPr>
              <a:t>J</a:t>
            </a:r>
          </a:p>
          <a:p>
            <a:pPr eaLnBrk="1" hangingPunct="1">
              <a:spcBef>
                <a:spcPct val="0"/>
              </a:spcBef>
              <a:buFontTx/>
              <a:buNone/>
            </a:pPr>
            <a:r>
              <a:rPr lang="hu-HU" altLang="hu-HU" sz="1600" dirty="0" smtClean="0">
                <a:latin typeface="Comic Sans MS" pitchFamily="66" charset="0"/>
              </a:rPr>
              <a:t> </a:t>
            </a:r>
            <a:endParaRPr lang="hu-HU" altLang="hu-HU" sz="1600" dirty="0">
              <a:latin typeface="Comic Sans MS" pitchFamily="66" charset="0"/>
            </a:endParaRPr>
          </a:p>
          <a:p>
            <a:pPr eaLnBrk="1" hangingPunct="1">
              <a:spcBef>
                <a:spcPct val="0"/>
              </a:spcBef>
              <a:buFontTx/>
              <a:buNone/>
            </a:pPr>
            <a:r>
              <a:rPr lang="hu-HU" altLang="hu-HU" sz="1600" dirty="0">
                <a:latin typeface="Comic Sans MS" pitchFamily="66" charset="0"/>
              </a:rPr>
              <a:t>Egy munkaközeg fajlagos entalpiája (h) : </a:t>
            </a:r>
            <a:r>
              <a:rPr lang="hu-HU" altLang="hu-HU" sz="1600" b="1" dirty="0" err="1">
                <a:latin typeface="Comic Sans MS" pitchFamily="66" charset="0"/>
              </a:rPr>
              <a:t>h</a:t>
            </a:r>
            <a:r>
              <a:rPr lang="hu-HU" altLang="hu-HU" sz="1600" b="1" dirty="0">
                <a:latin typeface="Comic Sans MS" pitchFamily="66" charset="0"/>
              </a:rPr>
              <a:t>=u+P v</a:t>
            </a:r>
            <a:r>
              <a:rPr lang="hu-HU" altLang="hu-HU" sz="1600" dirty="0">
                <a:latin typeface="Comic Sans MS" pitchFamily="66" charset="0"/>
              </a:rPr>
              <a:t> </a:t>
            </a:r>
          </a:p>
          <a:p>
            <a:pPr marL="514350" indent="-514350" eaLnBrk="1" hangingPunct="1">
              <a:spcBef>
                <a:spcPct val="0"/>
              </a:spcBef>
              <a:buFontTx/>
              <a:buNone/>
            </a:pPr>
            <a:r>
              <a:rPr lang="hu-HU" altLang="hu-HU" sz="1600" dirty="0" smtClean="0">
                <a:latin typeface="Comic Sans MS" pitchFamily="66" charset="0"/>
              </a:rPr>
              <a:t>ahol:</a:t>
            </a:r>
            <a:r>
              <a:rPr lang="hu-HU" altLang="hu-HU" sz="1600" dirty="0">
                <a:latin typeface="Comic Sans MS" pitchFamily="66" charset="0"/>
              </a:rPr>
              <a:t> </a:t>
            </a:r>
            <a:r>
              <a:rPr lang="hu-HU" altLang="hu-HU" sz="1600" dirty="0" smtClean="0">
                <a:latin typeface="Comic Sans MS" pitchFamily="66" charset="0"/>
              </a:rPr>
              <a:t>u - a </a:t>
            </a:r>
            <a:r>
              <a:rPr lang="hu-HU" altLang="hu-HU" sz="1600" dirty="0">
                <a:latin typeface="Comic Sans MS" pitchFamily="66" charset="0"/>
              </a:rPr>
              <a:t>fajlagos belső energia, </a:t>
            </a:r>
            <a:r>
              <a:rPr lang="hu-HU" altLang="hu-HU" sz="1600" dirty="0" err="1" smtClean="0">
                <a:latin typeface="Comic Sans MS" pitchFamily="66" charset="0"/>
              </a:rPr>
              <a:t>P-nyomás</a:t>
            </a:r>
            <a:r>
              <a:rPr lang="hu-HU" altLang="hu-HU" sz="1600" dirty="0">
                <a:latin typeface="Comic Sans MS" pitchFamily="66" charset="0"/>
              </a:rPr>
              <a:t>, </a:t>
            </a:r>
            <a:r>
              <a:rPr lang="hu-HU" altLang="hu-HU" sz="1600" dirty="0" err="1" smtClean="0">
                <a:latin typeface="Comic Sans MS" pitchFamily="66" charset="0"/>
              </a:rPr>
              <a:t>v-fajlagos</a:t>
            </a:r>
            <a:r>
              <a:rPr lang="hu-HU" altLang="hu-HU" sz="1600" dirty="0" smtClean="0">
                <a:latin typeface="Comic Sans MS" pitchFamily="66" charset="0"/>
              </a:rPr>
              <a:t> </a:t>
            </a:r>
            <a:r>
              <a:rPr lang="hu-HU" altLang="hu-HU" sz="1600" dirty="0">
                <a:latin typeface="Comic Sans MS" pitchFamily="66" charset="0"/>
              </a:rPr>
              <a:t>térfogat. A fajlagos entalpia mértékegységei (energia/tömeg):J/kg </a:t>
            </a:r>
          </a:p>
          <a:p>
            <a:pPr algn="ctr" eaLnBrk="1" hangingPunct="1">
              <a:spcBef>
                <a:spcPct val="0"/>
              </a:spcBef>
              <a:buFontTx/>
              <a:buNone/>
            </a:pPr>
            <a:r>
              <a:rPr lang="hu-HU" altLang="hu-HU" sz="1600" b="1" dirty="0">
                <a:latin typeface="Comic Sans MS" pitchFamily="66" charset="0"/>
              </a:rPr>
              <a:t>1 kJ/kg= 1000 J/kg</a:t>
            </a:r>
            <a:r>
              <a:rPr lang="hu-HU" altLang="hu-HU" sz="1600" dirty="0">
                <a:latin typeface="Comic Sans MS" pitchFamily="66" charset="0"/>
              </a:rPr>
              <a:t> 		</a:t>
            </a:r>
            <a:r>
              <a:rPr lang="hu-HU" altLang="hu-HU" sz="1600" b="1" dirty="0">
                <a:latin typeface="Comic Sans MS" pitchFamily="66" charset="0"/>
              </a:rPr>
              <a:t>1 </a:t>
            </a:r>
            <a:r>
              <a:rPr lang="hu-HU" altLang="hu-HU" sz="1600" b="1" dirty="0" err="1">
                <a:latin typeface="Comic Sans MS" pitchFamily="66" charset="0"/>
              </a:rPr>
              <a:t>erg</a:t>
            </a:r>
            <a:r>
              <a:rPr lang="hu-HU" altLang="hu-HU" sz="1600" b="1" dirty="0">
                <a:latin typeface="Comic Sans MS" pitchFamily="66" charset="0"/>
              </a:rPr>
              <a:t>/g= 1E</a:t>
            </a:r>
            <a:r>
              <a:rPr lang="hu-HU" altLang="hu-HU" sz="1600" b="1" baseline="30000" dirty="0">
                <a:latin typeface="Comic Sans MS" pitchFamily="66" charset="0"/>
              </a:rPr>
              <a:t>-4</a:t>
            </a:r>
            <a:r>
              <a:rPr lang="hu-HU" altLang="hu-HU" sz="1600" b="1" dirty="0">
                <a:latin typeface="Comic Sans MS" pitchFamily="66" charset="0"/>
              </a:rPr>
              <a:t> J/kg </a:t>
            </a:r>
            <a:endParaRPr lang="hu-HU" altLang="hu-HU" sz="1600" dirty="0">
              <a:latin typeface="Comic Sans MS" pitchFamily="66" charset="0"/>
            </a:endParaRPr>
          </a:p>
          <a:p>
            <a:pPr algn="ctr" eaLnBrk="1" hangingPunct="1">
              <a:spcBef>
                <a:spcPct val="0"/>
              </a:spcBef>
              <a:buFontTx/>
              <a:buNone/>
            </a:pPr>
            <a:r>
              <a:rPr lang="hu-HU" altLang="hu-HU" sz="1600" b="1" dirty="0">
                <a:latin typeface="Comic Sans MS" pitchFamily="66" charset="0"/>
              </a:rPr>
              <a:t>1 </a:t>
            </a:r>
            <a:r>
              <a:rPr lang="hu-HU" altLang="hu-HU" sz="1600" b="1" dirty="0" err="1">
                <a:latin typeface="Comic Sans MS" pitchFamily="66" charset="0"/>
              </a:rPr>
              <a:t>Btu</a:t>
            </a:r>
            <a:r>
              <a:rPr lang="hu-HU" altLang="hu-HU" sz="1600" b="1" dirty="0">
                <a:latin typeface="Comic Sans MS" pitchFamily="66" charset="0"/>
              </a:rPr>
              <a:t>/</a:t>
            </a:r>
            <a:r>
              <a:rPr lang="hu-HU" altLang="hu-HU" sz="1600" b="1" dirty="0" err="1">
                <a:latin typeface="Comic Sans MS" pitchFamily="66" charset="0"/>
              </a:rPr>
              <a:t>lbm</a:t>
            </a:r>
            <a:r>
              <a:rPr lang="hu-HU" altLang="hu-HU" sz="1600" b="1" dirty="0">
                <a:latin typeface="Comic Sans MS" pitchFamily="66" charset="0"/>
              </a:rPr>
              <a:t>= 2326 J/kg</a:t>
            </a:r>
            <a:r>
              <a:rPr lang="hu-HU" altLang="hu-HU" sz="1600" dirty="0">
                <a:latin typeface="Comic Sans MS" pitchFamily="66" charset="0"/>
              </a:rPr>
              <a:t> 		</a:t>
            </a:r>
            <a:r>
              <a:rPr lang="hu-HU" altLang="hu-HU" sz="1600" b="1" dirty="0">
                <a:latin typeface="Comic Sans MS" pitchFamily="66" charset="0"/>
              </a:rPr>
              <a:t>1 </a:t>
            </a:r>
            <a:r>
              <a:rPr lang="hu-HU" altLang="hu-HU" sz="1600" b="1" dirty="0" err="1">
                <a:latin typeface="Comic Sans MS" pitchFamily="66" charset="0"/>
              </a:rPr>
              <a:t>cal</a:t>
            </a:r>
            <a:r>
              <a:rPr lang="hu-HU" altLang="hu-HU" sz="1600" b="1" dirty="0">
                <a:latin typeface="Comic Sans MS" pitchFamily="66" charset="0"/>
              </a:rPr>
              <a:t>/g= 4184 J/kg </a:t>
            </a:r>
            <a:endParaRPr lang="hu-HU" altLang="hu-HU" sz="1600" dirty="0">
              <a:latin typeface="Comic Sans MS" pitchFamily="66" charset="0"/>
            </a:endParaRPr>
          </a:p>
        </p:txBody>
      </p:sp>
      <p:graphicFrame>
        <p:nvGraphicFramePr>
          <p:cNvPr id="110597"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10618" name="Egyenlet" r:id="rId4" imgW="114151" imgH="215619" progId="Equation.3">
                  <p:embed/>
                </p:oleObj>
              </mc:Choice>
              <mc:Fallback>
                <p:oleObj name="Egyenlet" r:id="rId4" imgW="114151" imgH="215619"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0598" name="Text Box 4"/>
          <p:cNvSpPr txBox="1">
            <a:spLocks noChangeArrowheads="1"/>
          </p:cNvSpPr>
          <p:nvPr/>
        </p:nvSpPr>
        <p:spPr bwMode="auto">
          <a:xfrm>
            <a:off x="323156" y="3141663"/>
            <a:ext cx="8425484"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dirty="0">
                <a:solidFill>
                  <a:srgbClr val="FFC000"/>
                </a:solidFill>
                <a:latin typeface="Comic Sans MS" pitchFamily="66" charset="0"/>
              </a:rPr>
              <a:t>Entrópia (S), fajlagos entrópia (s)</a:t>
            </a:r>
          </a:p>
          <a:p>
            <a:pPr eaLnBrk="1" hangingPunct="1">
              <a:lnSpc>
                <a:spcPct val="95000"/>
              </a:lnSpc>
              <a:spcBef>
                <a:spcPct val="0"/>
              </a:spcBef>
              <a:buFontTx/>
              <a:buNone/>
            </a:pPr>
            <a:endParaRPr lang="hu-HU" altLang="hu-HU" sz="1600" b="1" dirty="0">
              <a:solidFill>
                <a:srgbClr val="66FF33"/>
              </a:solidFill>
              <a:latin typeface="Comic Sans MS" pitchFamily="66" charset="0"/>
            </a:endParaRPr>
          </a:p>
          <a:p>
            <a:pPr eaLnBrk="1" hangingPunct="1">
              <a:lnSpc>
                <a:spcPct val="95000"/>
              </a:lnSpc>
              <a:spcBef>
                <a:spcPct val="0"/>
              </a:spcBef>
              <a:buFontTx/>
              <a:buNone/>
            </a:pPr>
            <a:r>
              <a:rPr lang="hu-HU" altLang="hu-HU" sz="1600" dirty="0">
                <a:latin typeface="Comic Sans MS" pitchFamily="66" charset="0"/>
              </a:rPr>
              <a:t>Egy rendszer entrópiája, a rendszer energiatartalmának hozzáférhetőségét, rendelkezésre állását mutatja meg. A nagyobb entrópiájú rendszerekből nyerhető munkavégzés kisebb.</a:t>
            </a:r>
          </a:p>
          <a:p>
            <a:pPr eaLnBrk="1" hangingPunct="1">
              <a:lnSpc>
                <a:spcPct val="95000"/>
              </a:lnSpc>
              <a:spcBef>
                <a:spcPct val="0"/>
              </a:spcBef>
              <a:buFontTx/>
              <a:buNone/>
            </a:pPr>
            <a:r>
              <a:rPr lang="hu-HU" altLang="hu-HU" sz="1600" dirty="0">
                <a:latin typeface="Comic Sans MS" pitchFamily="66" charset="0"/>
              </a:rPr>
              <a:t>Differenciális megváltozása: </a:t>
            </a:r>
          </a:p>
          <a:p>
            <a:pPr eaLnBrk="1" hangingPunct="1">
              <a:lnSpc>
                <a:spcPct val="95000"/>
              </a:lnSpc>
              <a:spcBef>
                <a:spcPct val="0"/>
              </a:spcBef>
              <a:buFontTx/>
              <a:buNone/>
            </a:pPr>
            <a:endParaRPr lang="hu-HU" altLang="hu-HU" sz="1600" dirty="0">
              <a:latin typeface="Comic Sans MS" pitchFamily="66" charset="0"/>
            </a:endParaRPr>
          </a:p>
          <a:p>
            <a:pPr eaLnBrk="1" hangingPunct="1">
              <a:lnSpc>
                <a:spcPct val="95000"/>
              </a:lnSpc>
              <a:spcBef>
                <a:spcPct val="0"/>
              </a:spcBef>
              <a:buFontTx/>
              <a:buNone/>
            </a:pPr>
            <a:r>
              <a:rPr lang="hu-HU" altLang="hu-HU" sz="1600" dirty="0">
                <a:latin typeface="Comic Sans MS" pitchFamily="66" charset="0"/>
              </a:rPr>
              <a:t> Mértékegysége: (energia/hőmérséklet): J/K</a:t>
            </a:r>
          </a:p>
          <a:p>
            <a:pPr eaLnBrk="1" hangingPunct="1">
              <a:lnSpc>
                <a:spcPct val="95000"/>
              </a:lnSpc>
              <a:spcBef>
                <a:spcPct val="0"/>
              </a:spcBef>
              <a:buFontTx/>
              <a:buNone/>
            </a:pPr>
            <a:endParaRPr lang="hu-HU" altLang="hu-HU" sz="1600" dirty="0">
              <a:latin typeface="Comic Sans MS" pitchFamily="66" charset="0"/>
            </a:endParaRPr>
          </a:p>
          <a:p>
            <a:pPr eaLnBrk="1" hangingPunct="1">
              <a:lnSpc>
                <a:spcPct val="95000"/>
              </a:lnSpc>
              <a:spcBef>
                <a:spcPct val="0"/>
              </a:spcBef>
              <a:buFontTx/>
              <a:buNone/>
            </a:pPr>
            <a:r>
              <a:rPr lang="hu-HU" altLang="hu-HU" sz="1600" dirty="0">
                <a:latin typeface="Comic Sans MS" pitchFamily="66" charset="0"/>
              </a:rPr>
              <a:t>Egy rendszer fajlagos entrópiája a tömegegységre eső entrópia. Mértékegysége (</a:t>
            </a:r>
            <a:r>
              <a:rPr lang="hu-HU" altLang="hu-HU" sz="1600" dirty="0" smtClean="0">
                <a:latin typeface="Comic Sans MS" pitchFamily="66" charset="0"/>
              </a:rPr>
              <a:t>energia/</a:t>
            </a:r>
            <a:r>
              <a:rPr lang="hu-HU" altLang="hu-HU" sz="1600" dirty="0" err="1" smtClean="0">
                <a:latin typeface="Comic Sans MS" pitchFamily="66" charset="0"/>
              </a:rPr>
              <a:t>tömeg.hőmérséklet</a:t>
            </a:r>
            <a:r>
              <a:rPr lang="hu-HU" altLang="hu-HU" sz="1600" dirty="0">
                <a:latin typeface="Comic Sans MS" pitchFamily="66" charset="0"/>
              </a:rPr>
              <a:t>): J/(</a:t>
            </a:r>
            <a:r>
              <a:rPr lang="hu-HU" altLang="hu-HU" sz="1600" dirty="0" err="1" smtClean="0">
                <a:latin typeface="Comic Sans MS" pitchFamily="66" charset="0"/>
              </a:rPr>
              <a:t>kg.K</a:t>
            </a:r>
            <a:r>
              <a:rPr lang="hu-HU" altLang="hu-HU" sz="1600" dirty="0">
                <a:latin typeface="Comic Sans MS" pitchFamily="66" charset="0"/>
              </a:rPr>
              <a:t>).  </a:t>
            </a:r>
          </a:p>
          <a:p>
            <a:pPr algn="ctr" eaLnBrk="1" hangingPunct="1">
              <a:lnSpc>
                <a:spcPct val="95000"/>
              </a:lnSpc>
              <a:spcBef>
                <a:spcPct val="0"/>
              </a:spcBef>
              <a:buFontTx/>
              <a:buNone/>
            </a:pPr>
            <a:r>
              <a:rPr lang="hu-HU" altLang="hu-HU" sz="1600" b="1" dirty="0">
                <a:latin typeface="Comic Sans MS" pitchFamily="66" charset="0"/>
              </a:rPr>
              <a:t>1 KJ/kg,K= 1000 J/(</a:t>
            </a:r>
            <a:r>
              <a:rPr lang="hu-HU" altLang="hu-HU" sz="1600" b="1" dirty="0" err="1" smtClean="0">
                <a:latin typeface="Comic Sans MS" pitchFamily="66" charset="0"/>
              </a:rPr>
              <a:t>kg.K</a:t>
            </a:r>
            <a:r>
              <a:rPr lang="hu-HU" altLang="hu-HU" sz="1600" b="1" dirty="0">
                <a:latin typeface="Comic Sans MS" pitchFamily="66" charset="0"/>
              </a:rPr>
              <a:t>)</a:t>
            </a:r>
            <a:r>
              <a:rPr lang="hu-HU" altLang="hu-HU" sz="1600" dirty="0">
                <a:latin typeface="Comic Sans MS" pitchFamily="66" charset="0"/>
              </a:rPr>
              <a:t> 		</a:t>
            </a:r>
            <a:r>
              <a:rPr lang="hu-HU" altLang="hu-HU" sz="1600" b="1" dirty="0">
                <a:latin typeface="Comic Sans MS" pitchFamily="66" charset="0"/>
              </a:rPr>
              <a:t>1 </a:t>
            </a:r>
            <a:r>
              <a:rPr lang="hu-HU" altLang="hu-HU" sz="1600" b="1" dirty="0" err="1">
                <a:latin typeface="Comic Sans MS" pitchFamily="66" charset="0"/>
              </a:rPr>
              <a:t>erg</a:t>
            </a:r>
            <a:r>
              <a:rPr lang="hu-HU" altLang="hu-HU" sz="1600" b="1" dirty="0">
                <a:latin typeface="Comic Sans MS" pitchFamily="66" charset="0"/>
              </a:rPr>
              <a:t>/g,K= 1E</a:t>
            </a:r>
            <a:r>
              <a:rPr lang="hu-HU" altLang="hu-HU" sz="1600" b="1" baseline="30000" dirty="0">
                <a:latin typeface="Comic Sans MS" pitchFamily="66" charset="0"/>
              </a:rPr>
              <a:t>-4</a:t>
            </a:r>
            <a:r>
              <a:rPr lang="hu-HU" altLang="hu-HU" sz="1600" b="1" dirty="0">
                <a:latin typeface="Comic Sans MS" pitchFamily="66" charset="0"/>
              </a:rPr>
              <a:t> J/(</a:t>
            </a:r>
            <a:r>
              <a:rPr lang="hu-HU" altLang="hu-HU" sz="1600" b="1" dirty="0" err="1" smtClean="0">
                <a:latin typeface="Comic Sans MS" pitchFamily="66" charset="0"/>
              </a:rPr>
              <a:t>kg.K</a:t>
            </a:r>
            <a:r>
              <a:rPr lang="hu-HU" altLang="hu-HU" sz="1600" b="1" dirty="0">
                <a:latin typeface="Comic Sans MS" pitchFamily="66" charset="0"/>
              </a:rPr>
              <a:t>) </a:t>
            </a:r>
            <a:endParaRPr lang="hu-HU" altLang="hu-HU" sz="1600" dirty="0">
              <a:latin typeface="Comic Sans MS" pitchFamily="66" charset="0"/>
            </a:endParaRPr>
          </a:p>
          <a:p>
            <a:pPr algn="ctr" eaLnBrk="1" hangingPunct="1">
              <a:lnSpc>
                <a:spcPct val="95000"/>
              </a:lnSpc>
              <a:spcBef>
                <a:spcPct val="0"/>
              </a:spcBef>
              <a:buFontTx/>
              <a:buNone/>
            </a:pPr>
            <a:r>
              <a:rPr lang="hu-HU" altLang="hu-HU" sz="1600" b="1" dirty="0">
                <a:latin typeface="Comic Sans MS" pitchFamily="66" charset="0"/>
              </a:rPr>
              <a:t>1 </a:t>
            </a:r>
            <a:r>
              <a:rPr lang="hu-HU" altLang="hu-HU" sz="1600" b="1" dirty="0" err="1">
                <a:latin typeface="Comic Sans MS" pitchFamily="66" charset="0"/>
              </a:rPr>
              <a:t>Btu</a:t>
            </a:r>
            <a:r>
              <a:rPr lang="hu-HU" altLang="hu-HU" sz="1600" b="1" dirty="0">
                <a:latin typeface="Comic Sans MS" pitchFamily="66" charset="0"/>
              </a:rPr>
              <a:t>/</a:t>
            </a:r>
            <a:r>
              <a:rPr lang="hu-HU" altLang="hu-HU" sz="1600" b="1" dirty="0" err="1">
                <a:latin typeface="Comic Sans MS" pitchFamily="66" charset="0"/>
              </a:rPr>
              <a:t>lbm</a:t>
            </a:r>
            <a:r>
              <a:rPr lang="hu-HU" altLang="hu-HU" sz="1600" b="1" dirty="0">
                <a:latin typeface="Comic Sans MS" pitchFamily="66" charset="0"/>
              </a:rPr>
              <a:t>,F= 4186.8 J/(</a:t>
            </a:r>
            <a:r>
              <a:rPr lang="hu-HU" altLang="hu-HU" sz="1600" b="1" dirty="0" err="1" smtClean="0">
                <a:latin typeface="Comic Sans MS" pitchFamily="66" charset="0"/>
              </a:rPr>
              <a:t>kg.K</a:t>
            </a:r>
            <a:r>
              <a:rPr lang="hu-HU" altLang="hu-HU" sz="1600" b="1" dirty="0">
                <a:latin typeface="Comic Sans MS" pitchFamily="66" charset="0"/>
              </a:rPr>
              <a:t>)</a:t>
            </a:r>
            <a:r>
              <a:rPr lang="hu-HU" altLang="hu-HU" sz="1600" dirty="0">
                <a:latin typeface="Comic Sans MS" pitchFamily="66" charset="0"/>
              </a:rPr>
              <a:t> 		</a:t>
            </a:r>
            <a:r>
              <a:rPr lang="hu-HU" altLang="hu-HU" sz="1600" b="1" dirty="0">
                <a:latin typeface="Comic Sans MS" pitchFamily="66" charset="0"/>
              </a:rPr>
              <a:t>1 </a:t>
            </a:r>
            <a:r>
              <a:rPr lang="hu-HU" altLang="hu-HU" sz="1600" b="1" dirty="0" err="1">
                <a:latin typeface="Comic Sans MS" pitchFamily="66" charset="0"/>
              </a:rPr>
              <a:t>cal</a:t>
            </a:r>
            <a:r>
              <a:rPr lang="hu-HU" altLang="hu-HU" sz="1600" b="1" dirty="0">
                <a:latin typeface="Comic Sans MS" pitchFamily="66" charset="0"/>
              </a:rPr>
              <a:t>/g,C= 4186.8 J/(</a:t>
            </a:r>
            <a:r>
              <a:rPr lang="hu-HU" altLang="hu-HU" sz="1600" b="1" dirty="0" err="1" smtClean="0">
                <a:latin typeface="Comic Sans MS" pitchFamily="66" charset="0"/>
              </a:rPr>
              <a:t>kg.K</a:t>
            </a:r>
            <a:r>
              <a:rPr lang="hu-HU" altLang="hu-HU" sz="1600" b="1" dirty="0">
                <a:latin typeface="Comic Sans MS" pitchFamily="66" charset="0"/>
              </a:rPr>
              <a:t>) </a:t>
            </a:r>
            <a:endParaRPr lang="hu-HU" altLang="hu-HU" sz="1600" dirty="0">
              <a:latin typeface="Comic Sans MS" pitchFamily="66" charset="0"/>
            </a:endParaRPr>
          </a:p>
        </p:txBody>
      </p:sp>
      <p:graphicFrame>
        <p:nvGraphicFramePr>
          <p:cNvPr id="110599" name="Object 5"/>
          <p:cNvGraphicFramePr>
            <a:graphicFrameLocks noChangeAspect="1"/>
          </p:cNvGraphicFramePr>
          <p:nvPr>
            <p:extLst>
              <p:ext uri="{D42A27DB-BD31-4B8C-83A1-F6EECF244321}">
                <p14:modId xmlns:p14="http://schemas.microsoft.com/office/powerpoint/2010/main" val="2546809597"/>
              </p:ext>
            </p:extLst>
          </p:nvPr>
        </p:nvGraphicFramePr>
        <p:xfrm>
          <a:off x="3995936" y="4221163"/>
          <a:ext cx="1079500" cy="549275"/>
        </p:xfrm>
        <a:graphic>
          <a:graphicData uri="http://schemas.openxmlformats.org/presentationml/2006/ole">
            <mc:AlternateContent xmlns:mc="http://schemas.openxmlformats.org/markup-compatibility/2006">
              <mc:Choice xmlns:v="urn:schemas-microsoft-com:vml" Requires="v">
                <p:oleObj spid="_x0000_s110619" name="Egyenlet" r:id="rId6" imgW="774364" imgH="393529" progId="Equation.3">
                  <p:embed/>
                </p:oleObj>
              </mc:Choice>
              <mc:Fallback>
                <p:oleObj name="Egyenlet" r:id="rId6" imgW="774364" imgH="393529"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4221163"/>
                        <a:ext cx="10795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1619"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8E7851D-0975-4AB2-9A42-9357A3E41424}" type="slidenum">
              <a:rPr lang="hu-HU" altLang="hu-HU" sz="1200" smtClean="0">
                <a:solidFill>
                  <a:schemeClr val="bg1">
                    <a:lumMod val="50000"/>
                  </a:schemeClr>
                </a:solidFill>
              </a:rPr>
              <a:pPr eaLnBrk="1" hangingPunct="1">
                <a:spcBef>
                  <a:spcPct val="0"/>
                </a:spcBef>
                <a:buFontTx/>
                <a:buNone/>
              </a:pPr>
              <a:t>107</a:t>
            </a:fld>
            <a:endParaRPr lang="hu-HU" altLang="hu-HU" sz="1200" smtClean="0">
              <a:solidFill>
                <a:schemeClr val="bg1">
                  <a:lumMod val="50000"/>
                </a:schemeClr>
              </a:solidFill>
            </a:endParaRPr>
          </a:p>
        </p:txBody>
      </p:sp>
      <p:sp>
        <p:nvSpPr>
          <p:cNvPr id="111620" name="Text Box 4"/>
          <p:cNvSpPr txBox="1">
            <a:spLocks noChangeArrowheads="1"/>
          </p:cNvSpPr>
          <p:nvPr/>
        </p:nvSpPr>
        <p:spPr bwMode="auto">
          <a:xfrm>
            <a:off x="467544" y="549275"/>
            <a:ext cx="8135937"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dirty="0">
                <a:solidFill>
                  <a:srgbClr val="92D050"/>
                </a:solidFill>
                <a:latin typeface="Comic Sans MS" pitchFamily="66" charset="0"/>
              </a:rPr>
              <a:t>Erőművek</a:t>
            </a:r>
          </a:p>
          <a:p>
            <a:pPr algn="just" eaLnBrk="1" hangingPunct="1">
              <a:spcBef>
                <a:spcPct val="0"/>
              </a:spcBef>
              <a:buFontTx/>
              <a:buNone/>
            </a:pPr>
            <a:r>
              <a:rPr lang="hu-HU" altLang="hu-HU" sz="1600" dirty="0">
                <a:latin typeface="Comic Sans MS" pitchFamily="66" charset="0"/>
              </a:rPr>
              <a:t>Az</a:t>
            </a:r>
            <a:r>
              <a:rPr lang="hu-HU" altLang="hu-HU" sz="1600" b="1" dirty="0">
                <a:latin typeface="Comic Sans MS" pitchFamily="66" charset="0"/>
              </a:rPr>
              <a:t> </a:t>
            </a:r>
            <a:r>
              <a:rPr lang="hu-HU" altLang="hu-HU" sz="1600" b="1" dirty="0">
                <a:solidFill>
                  <a:srgbClr val="92D050"/>
                </a:solidFill>
                <a:latin typeface="Comic Sans MS" pitchFamily="66" charset="0"/>
              </a:rPr>
              <a:t>erőművek</a:t>
            </a:r>
            <a:r>
              <a:rPr lang="hu-HU" altLang="hu-HU" sz="1600" dirty="0">
                <a:latin typeface="Comic Sans MS" pitchFamily="66" charset="0"/>
              </a:rPr>
              <a:t> olyan </a:t>
            </a:r>
            <a:r>
              <a:rPr lang="hu-HU" altLang="hu-HU" sz="1600" i="1" dirty="0">
                <a:latin typeface="Comic Sans MS" pitchFamily="66" charset="0"/>
              </a:rPr>
              <a:t>energiaátalakítási (fő)funkciójú technikai rendszerek, melyek inputja valamely (nem villamos) energiahordozó, a kimenete pedig a villamos áram</a:t>
            </a:r>
            <a:r>
              <a:rPr lang="hu-HU" altLang="hu-HU" sz="1600" dirty="0">
                <a:latin typeface="Comic Sans MS" pitchFamily="66" charset="0"/>
              </a:rPr>
              <a:t> és/vagy  az ún. kapcsolt energiatermelés esetén a </a:t>
            </a:r>
            <a:r>
              <a:rPr lang="hu-HU" altLang="hu-HU" sz="1600" dirty="0" err="1">
                <a:latin typeface="Comic Sans MS" pitchFamily="66" charset="0"/>
              </a:rPr>
              <a:t>távhőellátást</a:t>
            </a:r>
            <a:r>
              <a:rPr lang="hu-HU" altLang="hu-HU" sz="1600" dirty="0">
                <a:latin typeface="Comic Sans MS" pitchFamily="66" charset="0"/>
              </a:rPr>
              <a:t> biztosító forró víz vagy gőz. (Vannak speciálisan a </a:t>
            </a:r>
            <a:r>
              <a:rPr lang="hu-HU" altLang="hu-HU" sz="1600" dirty="0" err="1">
                <a:latin typeface="Comic Sans MS" pitchFamily="66" charset="0"/>
              </a:rPr>
              <a:t>távhőellátást</a:t>
            </a:r>
            <a:r>
              <a:rPr lang="hu-HU" altLang="hu-HU" sz="1600" dirty="0">
                <a:latin typeface="Comic Sans MS" pitchFamily="66" charset="0"/>
              </a:rPr>
              <a:t> biztosító ún. fűtőművek is.)</a:t>
            </a:r>
          </a:p>
          <a:p>
            <a:pPr algn="just" eaLnBrk="1" hangingPunct="1">
              <a:spcBef>
                <a:spcPct val="0"/>
              </a:spcBef>
              <a:buFontTx/>
              <a:buNone/>
            </a:pPr>
            <a:r>
              <a:rPr lang="hu-HU" altLang="hu-HU" sz="1600" dirty="0">
                <a:latin typeface="Comic Sans MS" pitchFamily="66" charset="0"/>
              </a:rPr>
              <a:t>A bemeneti energia lehet a víz mechanikai energiája, a fosszilis tüzelőanyagok kémiailag kötött energiája, vagy az atomenergia és még folytathatnánk a sort</a:t>
            </a:r>
            <a:r>
              <a:rPr lang="hu-HU" altLang="hu-HU" sz="1800" dirty="0">
                <a:latin typeface="Comic Sans MS" pitchFamily="66" charset="0"/>
              </a:rPr>
              <a:t>. </a:t>
            </a:r>
            <a:endParaRPr lang="hu-HU" altLang="hu-HU" sz="1600" dirty="0">
              <a:latin typeface="Comic Sans MS" pitchFamily="66" charset="0"/>
            </a:endParaRPr>
          </a:p>
          <a:p>
            <a:pPr algn="just" eaLnBrk="1" hangingPunct="1">
              <a:spcBef>
                <a:spcPct val="0"/>
              </a:spcBef>
              <a:buFontTx/>
              <a:buNone/>
            </a:pPr>
            <a:r>
              <a:rPr lang="hu-HU" altLang="hu-HU" sz="1600" dirty="0">
                <a:latin typeface="Comic Sans MS" pitchFamily="66" charset="0"/>
              </a:rPr>
              <a:t>Az egyes erőműtípusokat aszerint különböztetjük meg, hogy milyen primer energiahordozó a villamos energia forrása, és milyen technológiával történik az energia-átalakítás. Ismertebb típusok: hőerőművek (szén- olaj-, gáztüzelésű, atomerőmű, gázturbinás erőművek,), és megújuló energiaforrással működő erőművek.   </a:t>
            </a:r>
          </a:p>
          <a:p>
            <a:pPr algn="just" eaLnBrk="1" hangingPunct="1">
              <a:spcBef>
                <a:spcPct val="0"/>
              </a:spcBef>
              <a:buFontTx/>
              <a:buNone/>
            </a:pPr>
            <a:endParaRPr lang="hu-HU" altLang="hu-HU" sz="1600" dirty="0">
              <a:latin typeface="Comic Sans MS" pitchFamily="66" charset="0"/>
            </a:endParaRPr>
          </a:p>
          <a:p>
            <a:pPr algn="just" eaLnBrk="1" hangingPunct="1">
              <a:spcBef>
                <a:spcPct val="0"/>
              </a:spcBef>
              <a:buFontTx/>
              <a:buNone/>
            </a:pPr>
            <a:endParaRPr lang="hu-HU" altLang="hu-HU" sz="1600" b="1" i="1" dirty="0">
              <a:latin typeface="Comic Sans MS" pitchFamily="66" charset="0"/>
            </a:endParaRPr>
          </a:p>
          <a:p>
            <a:pPr algn="just" eaLnBrk="1" hangingPunct="1">
              <a:spcBef>
                <a:spcPct val="0"/>
              </a:spcBef>
              <a:buFontTx/>
              <a:buNone/>
            </a:pPr>
            <a:r>
              <a:rPr lang="hu-HU" altLang="hu-HU" sz="1600" b="1" i="1" dirty="0" err="1">
                <a:solidFill>
                  <a:srgbClr val="92D050"/>
                </a:solidFill>
                <a:latin typeface="Comic Sans MS" pitchFamily="66" charset="0"/>
              </a:rPr>
              <a:t>Carnot</a:t>
            </a:r>
            <a:r>
              <a:rPr lang="hu-HU" altLang="hu-HU" sz="1600" b="1" i="1" dirty="0">
                <a:solidFill>
                  <a:srgbClr val="92D050"/>
                </a:solidFill>
                <a:latin typeface="Comic Sans MS" pitchFamily="66" charset="0"/>
              </a:rPr>
              <a:t> körfolyamat</a:t>
            </a:r>
          </a:p>
          <a:p>
            <a:pPr algn="just" eaLnBrk="1" hangingPunct="1">
              <a:spcBef>
                <a:spcPct val="0"/>
              </a:spcBef>
              <a:buFontTx/>
              <a:buNone/>
            </a:pPr>
            <a:r>
              <a:rPr lang="hu-HU" altLang="hu-HU" sz="1600" dirty="0">
                <a:latin typeface="Comic Sans MS" pitchFamily="66" charset="0"/>
              </a:rPr>
              <a:t>A hőnek mechanikai munkává (villamos energiává) történő átalakítását a </a:t>
            </a:r>
            <a:r>
              <a:rPr lang="hu-HU" altLang="hu-HU" sz="1600" dirty="0" err="1">
                <a:latin typeface="Comic Sans MS" pitchFamily="66" charset="0"/>
              </a:rPr>
              <a:t>hőközlés</a:t>
            </a:r>
            <a:r>
              <a:rPr lang="hu-HU" altLang="hu-HU" sz="1600" dirty="0">
                <a:latin typeface="Comic Sans MS" pitchFamily="66" charset="0"/>
              </a:rPr>
              <a:t> és hőelvonás hőmérsékletei befolyásolják. Adott hőmérséklethatárok között az átalakítás legnagyobb hatásfokát olyan körfolyamattal érhetjük el, amelyben mind a </a:t>
            </a:r>
            <a:r>
              <a:rPr lang="hu-HU" altLang="hu-HU" sz="1600" dirty="0" err="1">
                <a:latin typeface="Comic Sans MS" pitchFamily="66" charset="0"/>
              </a:rPr>
              <a:t>hőközlés</a:t>
            </a:r>
            <a:r>
              <a:rPr lang="hu-HU" altLang="hu-HU" sz="1600" dirty="0">
                <a:latin typeface="Comic Sans MS" pitchFamily="66" charset="0"/>
              </a:rPr>
              <a:t> (T</a:t>
            </a:r>
            <a:r>
              <a:rPr lang="hu-HU" altLang="hu-HU" sz="1600" baseline="-25000" dirty="0">
                <a:latin typeface="Comic Sans MS" pitchFamily="66" charset="0"/>
              </a:rPr>
              <a:t>1</a:t>
            </a:r>
            <a:r>
              <a:rPr lang="hu-HU" altLang="hu-HU" sz="1600" dirty="0">
                <a:latin typeface="Comic Sans MS" pitchFamily="66" charset="0"/>
              </a:rPr>
              <a:t>), mind a hőelvonás hőmérséklete (T</a:t>
            </a:r>
            <a:r>
              <a:rPr lang="hu-HU" altLang="hu-HU" sz="1600" baseline="-25000" dirty="0">
                <a:latin typeface="Comic Sans MS" pitchFamily="66" charset="0"/>
              </a:rPr>
              <a:t>2</a:t>
            </a:r>
            <a:r>
              <a:rPr lang="hu-HU" altLang="hu-HU" sz="1600" dirty="0">
                <a:latin typeface="Comic Sans MS" pitchFamily="66" charset="0"/>
              </a:rPr>
              <a:t>) állandó (izotermikus) és az energiaszállítás minden részfolyamata veszteségmentes (reverzibilis). Ez a </a:t>
            </a:r>
            <a:r>
              <a:rPr lang="hu-HU" altLang="hu-HU" sz="1600" i="1" dirty="0" err="1">
                <a:latin typeface="Comic Sans MS" pitchFamily="66" charset="0"/>
              </a:rPr>
              <a:t>Carnot-körfolyamat</a:t>
            </a:r>
            <a:r>
              <a:rPr lang="hu-HU" altLang="hu-HU" sz="1600" i="1" dirty="0">
                <a:latin typeface="Comic Sans MS" pitchFamily="66" charset="0"/>
              </a:rPr>
              <a:t>.</a:t>
            </a:r>
          </a:p>
        </p:txBody>
      </p:sp>
      <p:sp>
        <p:nvSpPr>
          <p:cNvPr id="11162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800"/>
          </a:p>
        </p:txBody>
      </p:sp>
      <p:sp>
        <p:nvSpPr>
          <p:cNvPr id="11162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800"/>
          </a:p>
        </p:txBody>
      </p:sp>
      <p:sp>
        <p:nvSpPr>
          <p:cNvPr id="111623"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800"/>
          </a:p>
        </p:txBody>
      </p:sp>
      <p:sp>
        <p:nvSpPr>
          <p:cNvPr id="111624"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80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2643"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02220EB-A00B-4ED4-B188-CE558AAA5A32}" type="slidenum">
              <a:rPr lang="hu-HU" altLang="hu-HU" sz="1200" smtClean="0">
                <a:solidFill>
                  <a:schemeClr val="bg1">
                    <a:lumMod val="50000"/>
                  </a:schemeClr>
                </a:solidFill>
              </a:rPr>
              <a:pPr eaLnBrk="1" hangingPunct="1">
                <a:spcBef>
                  <a:spcPct val="0"/>
                </a:spcBef>
                <a:buFontTx/>
                <a:buNone/>
              </a:pPr>
              <a:t>108</a:t>
            </a:fld>
            <a:endParaRPr lang="hu-HU" altLang="hu-HU" sz="1200" smtClean="0">
              <a:solidFill>
                <a:schemeClr val="bg1">
                  <a:lumMod val="50000"/>
                </a:schemeClr>
              </a:solidFill>
            </a:endParaRPr>
          </a:p>
        </p:txBody>
      </p:sp>
      <p:sp>
        <p:nvSpPr>
          <p:cNvPr id="112644" name="Text Box 4"/>
          <p:cNvSpPr txBox="1">
            <a:spLocks noChangeArrowheads="1"/>
          </p:cNvSpPr>
          <p:nvPr/>
        </p:nvSpPr>
        <p:spPr bwMode="auto">
          <a:xfrm>
            <a:off x="323850" y="476250"/>
            <a:ext cx="8351838"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i="1" dirty="0" err="1">
                <a:solidFill>
                  <a:srgbClr val="92D050"/>
                </a:solidFill>
                <a:latin typeface="Comic Sans MS" pitchFamily="66" charset="0"/>
              </a:rPr>
              <a:t>Rankine-körfolyamat</a:t>
            </a:r>
            <a:endParaRPr lang="hu-HU" altLang="hu-HU" sz="1600" b="1" i="1"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A legfontosabb munkaszolgáltató körfolyamat a hőerőművekben megvalósított </a:t>
            </a:r>
            <a:r>
              <a:rPr lang="hu-HU" altLang="hu-HU" sz="1600" i="1" dirty="0" err="1">
                <a:latin typeface="Comic Sans MS" pitchFamily="66" charset="0"/>
              </a:rPr>
              <a:t>Rankine-körfolyamat</a:t>
            </a:r>
            <a:r>
              <a:rPr lang="hu-HU" altLang="hu-HU" sz="1600" dirty="0">
                <a:latin typeface="Comic Sans MS" pitchFamily="66" charset="0"/>
              </a:rPr>
              <a:t>.</a:t>
            </a:r>
          </a:p>
          <a:p>
            <a:pPr eaLnBrk="1" hangingPunct="1">
              <a:spcBef>
                <a:spcPct val="0"/>
              </a:spcBef>
              <a:buFontTx/>
              <a:buNone/>
            </a:pPr>
            <a:r>
              <a:rPr lang="hu-HU" altLang="hu-HU" sz="1600" dirty="0">
                <a:latin typeface="Comic Sans MS" pitchFamily="66" charset="0"/>
              </a:rPr>
              <a:t>A munkaközeg néhány kivételes esettől eltekintve víz, a körfolyamat zárt.</a:t>
            </a:r>
          </a:p>
          <a:p>
            <a:pPr algn="just" eaLnBrk="1" hangingPunct="1">
              <a:spcBef>
                <a:spcPct val="0"/>
              </a:spcBef>
              <a:buFontTx/>
              <a:buNone/>
            </a:pPr>
            <a:r>
              <a:rPr lang="hu-HU" altLang="hu-HU" sz="1600" dirty="0">
                <a:latin typeface="Comic Sans MS" pitchFamily="66" charset="0"/>
              </a:rPr>
              <a:t>Az elvi kapcsolást és a körfolyamatot T-S diagramban a 7/a. és a 7/b. ábrán láthatjuk.</a:t>
            </a:r>
          </a:p>
        </p:txBody>
      </p:sp>
      <p:sp>
        <p:nvSpPr>
          <p:cNvPr id="112645" name="Text Box 41"/>
          <p:cNvSpPr txBox="1">
            <a:spLocks noChangeArrowheads="1"/>
          </p:cNvSpPr>
          <p:nvPr/>
        </p:nvSpPr>
        <p:spPr bwMode="auto">
          <a:xfrm>
            <a:off x="323850" y="2349500"/>
            <a:ext cx="84248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Atomerőmű</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Villamos energiát nukleáris energiából előállító </a:t>
            </a:r>
            <a:r>
              <a:rPr lang="hu-HU" altLang="hu-HU" sz="1600" b="1" dirty="0">
                <a:latin typeface="Comic Sans MS" pitchFamily="66" charset="0"/>
              </a:rPr>
              <a:t>erőmű</a:t>
            </a:r>
            <a:r>
              <a:rPr lang="hu-HU" altLang="hu-HU" sz="1600" dirty="0">
                <a:latin typeface="Comic Sans MS" pitchFamily="66" charset="0"/>
              </a:rPr>
              <a:t>.</a:t>
            </a:r>
          </a:p>
          <a:p>
            <a:pPr algn="just" eaLnBrk="1" hangingPunct="1">
              <a:spcBef>
                <a:spcPct val="0"/>
              </a:spcBef>
              <a:buFontTx/>
              <a:buNone/>
            </a:pPr>
            <a:r>
              <a:rPr lang="hu-HU" altLang="hu-HU" sz="1600" dirty="0">
                <a:latin typeface="Comic Sans MS" pitchFamily="66" charset="0"/>
              </a:rPr>
              <a:t>Működési elvét tekintve </a:t>
            </a:r>
            <a:r>
              <a:rPr lang="hu-HU" altLang="hu-HU" sz="1600" b="1" dirty="0">
                <a:latin typeface="Comic Sans MS" pitchFamily="66" charset="0"/>
              </a:rPr>
              <a:t>hőerőmű</a:t>
            </a:r>
            <a:r>
              <a:rPr lang="hu-HU" altLang="hu-HU" sz="1600" dirty="0">
                <a:latin typeface="Comic Sans MS" pitchFamily="66" charset="0"/>
              </a:rPr>
              <a:t> , a gőz termelésére szolgáló hő nukleáris folyamat, maghasadás révén keletkezik. Az atomerőművek működésük során - szemben a hagyományos hőerőművekkel - lényegében nem bocsátanak ki a környezetre hatással lévő szennyező anyagot, ugyanakkor gondoskodni kell a kiégett, elhasznált nukleáris fűtőelemek és a működés közben radioaktívan szennyeződött hulladék anyagok elhelyezéséről.</a:t>
            </a:r>
          </a:p>
        </p:txBody>
      </p:sp>
      <p:sp>
        <p:nvSpPr>
          <p:cNvPr id="112646" name="Text Box 42"/>
          <p:cNvSpPr txBox="1">
            <a:spLocks noChangeArrowheads="1"/>
          </p:cNvSpPr>
          <p:nvPr/>
        </p:nvSpPr>
        <p:spPr bwMode="auto">
          <a:xfrm>
            <a:off x="396949" y="4724400"/>
            <a:ext cx="799147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i="1" dirty="0">
                <a:solidFill>
                  <a:srgbClr val="92D050"/>
                </a:solidFill>
                <a:latin typeface="Comic Sans MS" pitchFamily="66" charset="0"/>
              </a:rPr>
              <a:t>Energia</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Fizikai munkavégző képesség</a:t>
            </a:r>
            <a:r>
              <a:rPr lang="hu-HU" altLang="hu-HU" sz="1600" dirty="0" smtClean="0">
                <a:latin typeface="Comic Sans MS" pitchFamily="66" charset="0"/>
              </a:rPr>
              <a:t>.</a:t>
            </a:r>
          </a:p>
          <a:p>
            <a:pPr algn="just" eaLnBrk="1" hangingPunct="1">
              <a:spcBef>
                <a:spcPct val="0"/>
              </a:spcBef>
              <a:buFontTx/>
              <a:buNone/>
            </a:pPr>
            <a:r>
              <a:rPr lang="hu-HU" altLang="hu-HU" sz="1600" dirty="0" smtClean="0">
                <a:latin typeface="Comic Sans MS" pitchFamily="66" charset="0"/>
              </a:rPr>
              <a:t>A </a:t>
            </a:r>
            <a:r>
              <a:rPr lang="hu-HU" altLang="hu-HU" sz="1600" dirty="0">
                <a:latin typeface="Comic Sans MS" pitchFamily="66" charset="0"/>
              </a:rPr>
              <a:t>munka és az energia rokon fogalmak: az energia a munkavégzés lehetőségét, a munka a munkavégzésre fordított energia mennyiségét jelenti. Az energia a teljesítmény és az idő szorzata. A villamos-energetikában általánosan használt mértékegysége a kilowattóra (kWh).</a:t>
            </a:r>
            <a:r>
              <a:rPr lang="hu-HU" altLang="hu-HU" sz="1800" dirty="0">
                <a:latin typeface="Comic Sans MS" pitchFamily="66" charset="0"/>
              </a:rPr>
              <a:t> </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3667"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A505A124-43BB-4FA4-ABC6-15E30B10B651}" type="slidenum">
              <a:rPr lang="hu-HU" altLang="hu-HU" sz="1200" smtClean="0">
                <a:solidFill>
                  <a:schemeClr val="bg1">
                    <a:lumMod val="50000"/>
                  </a:schemeClr>
                </a:solidFill>
              </a:rPr>
              <a:pPr eaLnBrk="1" hangingPunct="1">
                <a:spcBef>
                  <a:spcPct val="0"/>
                </a:spcBef>
                <a:buFontTx/>
                <a:buNone/>
              </a:pPr>
              <a:t>109</a:t>
            </a:fld>
            <a:endParaRPr lang="hu-HU" altLang="hu-HU" sz="1200" dirty="0" smtClean="0">
              <a:solidFill>
                <a:schemeClr val="bg1">
                  <a:lumMod val="50000"/>
                </a:schemeClr>
              </a:solidFill>
            </a:endParaRPr>
          </a:p>
        </p:txBody>
      </p:sp>
      <p:sp>
        <p:nvSpPr>
          <p:cNvPr id="113668" name="Text Box 4"/>
          <p:cNvSpPr txBox="1">
            <a:spLocks noChangeArrowheads="1"/>
          </p:cNvSpPr>
          <p:nvPr/>
        </p:nvSpPr>
        <p:spPr bwMode="auto">
          <a:xfrm>
            <a:off x="395288" y="549275"/>
            <a:ext cx="81375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a:latin typeface="Comic Sans MS" pitchFamily="66" charset="0"/>
              </a:rPr>
              <a:t>Az energia SI mértékegysége 1 J. egyéb mértékegységei:</a:t>
            </a:r>
          </a:p>
          <a:p>
            <a:pPr eaLnBrk="1" hangingPunct="1">
              <a:spcBef>
                <a:spcPct val="0"/>
              </a:spcBef>
              <a:buFontTx/>
              <a:buNone/>
            </a:pPr>
            <a:endParaRPr lang="hu-HU" altLang="hu-HU" sz="1600">
              <a:latin typeface="Comic Sans MS" pitchFamily="66" charset="0"/>
            </a:endParaRPr>
          </a:p>
          <a:p>
            <a:pPr eaLnBrk="1" hangingPunct="1">
              <a:spcBef>
                <a:spcPct val="0"/>
              </a:spcBef>
              <a:buFontTx/>
              <a:buNone/>
            </a:pPr>
            <a:r>
              <a:rPr lang="hu-HU" altLang="hu-HU" sz="1600">
                <a:latin typeface="Comic Sans MS" pitchFamily="66" charset="0"/>
              </a:rPr>
              <a:t>1 cal (caloria)= 4.1868 J </a:t>
            </a:r>
          </a:p>
          <a:p>
            <a:pPr eaLnBrk="1" hangingPunct="1">
              <a:spcBef>
                <a:spcPct val="0"/>
              </a:spcBef>
              <a:buFontTx/>
              <a:buNone/>
            </a:pPr>
            <a:r>
              <a:rPr lang="hu-HU" altLang="hu-HU" sz="1600">
                <a:latin typeface="Comic Sans MS" pitchFamily="66" charset="0"/>
              </a:rPr>
              <a:t>1 kcal= 4186.8 J </a:t>
            </a:r>
          </a:p>
          <a:p>
            <a:pPr eaLnBrk="1" hangingPunct="1">
              <a:spcBef>
                <a:spcPct val="0"/>
              </a:spcBef>
              <a:buFontTx/>
              <a:buNone/>
            </a:pPr>
            <a:r>
              <a:rPr lang="hu-HU" altLang="hu-HU" sz="1600">
                <a:latin typeface="Comic Sans MS" pitchFamily="66" charset="0"/>
              </a:rPr>
              <a:t>1 Btu (British thermal unit)= 1055.05 J </a:t>
            </a:r>
          </a:p>
          <a:p>
            <a:pPr eaLnBrk="1" hangingPunct="1">
              <a:spcBef>
                <a:spcPct val="0"/>
              </a:spcBef>
              <a:buFontTx/>
              <a:buNone/>
            </a:pPr>
            <a:r>
              <a:rPr lang="hu-HU" altLang="hu-HU" sz="1600">
                <a:latin typeface="Comic Sans MS" pitchFamily="66" charset="0"/>
              </a:rPr>
              <a:t>1 thermie= 4.184E6 J </a:t>
            </a:r>
          </a:p>
          <a:p>
            <a:pPr eaLnBrk="1" hangingPunct="1">
              <a:spcBef>
                <a:spcPct val="0"/>
              </a:spcBef>
              <a:buFontTx/>
              <a:buNone/>
            </a:pPr>
            <a:r>
              <a:rPr lang="hu-HU" altLang="hu-HU" sz="1600">
                <a:latin typeface="Comic Sans MS" pitchFamily="66" charset="0"/>
              </a:rPr>
              <a:t>1 ft.lbf= 1.35582 J </a:t>
            </a:r>
          </a:p>
          <a:p>
            <a:pPr eaLnBrk="1" hangingPunct="1">
              <a:spcBef>
                <a:spcPct val="0"/>
              </a:spcBef>
              <a:buFontTx/>
              <a:buNone/>
            </a:pPr>
            <a:r>
              <a:rPr lang="hu-HU" altLang="hu-HU" sz="1600">
                <a:latin typeface="Comic Sans MS" pitchFamily="66" charset="0"/>
              </a:rPr>
              <a:t>1 kJ= 1000 J </a:t>
            </a:r>
          </a:p>
          <a:p>
            <a:pPr eaLnBrk="1" hangingPunct="1">
              <a:spcBef>
                <a:spcPct val="0"/>
              </a:spcBef>
              <a:buFontTx/>
              <a:buNone/>
            </a:pPr>
            <a:r>
              <a:rPr lang="hu-HU" altLang="hu-HU" sz="1600">
                <a:latin typeface="Comic Sans MS" pitchFamily="66" charset="0"/>
              </a:rPr>
              <a:t>1 MJ= 1E</a:t>
            </a:r>
            <a:r>
              <a:rPr lang="hu-HU" altLang="hu-HU" sz="1600" baseline="30000">
                <a:latin typeface="Comic Sans MS" pitchFamily="66" charset="0"/>
              </a:rPr>
              <a:t>6</a:t>
            </a:r>
            <a:r>
              <a:rPr lang="hu-HU" altLang="hu-HU" sz="1600">
                <a:latin typeface="Comic Sans MS" pitchFamily="66" charset="0"/>
              </a:rPr>
              <a:t> J </a:t>
            </a:r>
          </a:p>
          <a:p>
            <a:pPr eaLnBrk="1" hangingPunct="1">
              <a:spcBef>
                <a:spcPct val="0"/>
              </a:spcBef>
              <a:buFontTx/>
              <a:buNone/>
            </a:pPr>
            <a:r>
              <a:rPr lang="hu-HU" altLang="hu-HU" sz="1600">
                <a:latin typeface="Comic Sans MS" pitchFamily="66" charset="0"/>
              </a:rPr>
              <a:t>1 hp.h (horsepower.hour)= 2.6845E</a:t>
            </a:r>
            <a:r>
              <a:rPr lang="hu-HU" altLang="hu-HU" sz="1600" baseline="30000">
                <a:latin typeface="Comic Sans MS" pitchFamily="66" charset="0"/>
              </a:rPr>
              <a:t>6</a:t>
            </a:r>
            <a:r>
              <a:rPr lang="hu-HU" altLang="hu-HU" sz="1600">
                <a:latin typeface="Comic Sans MS" pitchFamily="66" charset="0"/>
              </a:rPr>
              <a:t> J </a:t>
            </a:r>
          </a:p>
          <a:p>
            <a:pPr eaLnBrk="1" hangingPunct="1">
              <a:spcBef>
                <a:spcPct val="0"/>
              </a:spcBef>
              <a:buFontTx/>
              <a:buNone/>
            </a:pPr>
            <a:r>
              <a:rPr lang="hu-HU" altLang="hu-HU" sz="1600">
                <a:latin typeface="Comic Sans MS" pitchFamily="66" charset="0"/>
              </a:rPr>
              <a:t>1 kWh= 3.6E</a:t>
            </a:r>
            <a:r>
              <a:rPr lang="hu-HU" altLang="hu-HU" sz="1600" baseline="30000">
                <a:latin typeface="Comic Sans MS" pitchFamily="66" charset="0"/>
              </a:rPr>
              <a:t>6</a:t>
            </a:r>
            <a:r>
              <a:rPr lang="hu-HU" altLang="hu-HU" sz="1600">
                <a:latin typeface="Comic Sans MS" pitchFamily="66" charset="0"/>
              </a:rPr>
              <a:t> J </a:t>
            </a:r>
          </a:p>
          <a:p>
            <a:pPr eaLnBrk="1" hangingPunct="1">
              <a:spcBef>
                <a:spcPct val="0"/>
              </a:spcBef>
              <a:buFontTx/>
              <a:buNone/>
            </a:pPr>
            <a:r>
              <a:rPr lang="hu-HU" altLang="hu-HU" sz="1600">
                <a:latin typeface="Comic Sans MS" pitchFamily="66" charset="0"/>
              </a:rPr>
              <a:t>1 MWh= 3.6E</a:t>
            </a:r>
            <a:r>
              <a:rPr lang="hu-HU" altLang="hu-HU" sz="1600" baseline="30000">
                <a:latin typeface="Comic Sans MS" pitchFamily="66" charset="0"/>
              </a:rPr>
              <a:t>9</a:t>
            </a:r>
            <a:r>
              <a:rPr lang="hu-HU" altLang="hu-HU" sz="1600">
                <a:latin typeface="Comic Sans MS" pitchFamily="66" charset="0"/>
              </a:rPr>
              <a:t> J </a:t>
            </a:r>
          </a:p>
          <a:p>
            <a:pPr eaLnBrk="1" hangingPunct="1">
              <a:spcBef>
                <a:spcPct val="0"/>
              </a:spcBef>
              <a:buFontTx/>
              <a:buNone/>
            </a:pPr>
            <a:r>
              <a:rPr lang="hu-HU" altLang="hu-HU" sz="1600">
                <a:latin typeface="Comic Sans MS" pitchFamily="66" charset="0"/>
              </a:rPr>
              <a:t>1 eV (electron volt)= 0.16021E</a:t>
            </a:r>
            <a:r>
              <a:rPr lang="hu-HU" altLang="hu-HU" sz="1600" baseline="30000">
                <a:latin typeface="Comic Sans MS" pitchFamily="66" charset="0"/>
              </a:rPr>
              <a:t>-18</a:t>
            </a:r>
            <a:r>
              <a:rPr lang="hu-HU" altLang="hu-HU" sz="1600">
                <a:latin typeface="Comic Sans MS" pitchFamily="66" charset="0"/>
              </a:rPr>
              <a:t> J </a:t>
            </a:r>
          </a:p>
          <a:p>
            <a:pPr eaLnBrk="1" hangingPunct="1">
              <a:spcBef>
                <a:spcPct val="0"/>
              </a:spcBef>
              <a:buFontTx/>
              <a:buNone/>
            </a:pPr>
            <a:r>
              <a:rPr lang="hu-HU" altLang="hu-HU" sz="1600">
                <a:latin typeface="Comic Sans MS" pitchFamily="66" charset="0"/>
              </a:rPr>
              <a:t>1 erg= 1E</a:t>
            </a:r>
            <a:r>
              <a:rPr lang="hu-HU" altLang="hu-HU" sz="1600" baseline="30000">
                <a:latin typeface="Comic Sans MS" pitchFamily="66" charset="0"/>
              </a:rPr>
              <a:t>-7</a:t>
            </a:r>
            <a:r>
              <a:rPr lang="hu-HU" altLang="hu-HU" sz="1600">
                <a:latin typeface="Comic Sans MS" pitchFamily="66" charset="0"/>
              </a:rPr>
              <a:t> J </a:t>
            </a:r>
          </a:p>
        </p:txBody>
      </p:sp>
      <p:sp>
        <p:nvSpPr>
          <p:cNvPr id="113669" name="Text Box 5"/>
          <p:cNvSpPr txBox="1">
            <a:spLocks noChangeArrowheads="1"/>
          </p:cNvSpPr>
          <p:nvPr/>
        </p:nvSpPr>
        <p:spPr bwMode="auto">
          <a:xfrm>
            <a:off x="323850" y="4149725"/>
            <a:ext cx="8424863"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Energiaátalakítás</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Egy energiafajta más energiafajtává történő átalakítása</a:t>
            </a:r>
            <a:r>
              <a:rPr lang="hu-HU" altLang="hu-HU" sz="1600" dirty="0" smtClean="0">
                <a:latin typeface="Comic Sans MS" pitchFamily="66" charset="0"/>
              </a:rPr>
              <a:t>.</a:t>
            </a:r>
          </a:p>
          <a:p>
            <a:pPr algn="just" eaLnBrk="1" hangingPunct="1">
              <a:spcBef>
                <a:spcPct val="0"/>
              </a:spcBef>
              <a:buFontTx/>
              <a:buNone/>
            </a:pPr>
            <a:r>
              <a:rPr lang="hu-HU" altLang="hu-HU" sz="1600" dirty="0" smtClean="0">
                <a:latin typeface="Comic Sans MS" pitchFamily="66" charset="0"/>
              </a:rPr>
              <a:t>Villamos </a:t>
            </a:r>
            <a:r>
              <a:rPr lang="hu-HU" altLang="hu-HU" sz="1600" dirty="0">
                <a:latin typeface="Comic Sans MS" pitchFamily="66" charset="0"/>
              </a:rPr>
              <a:t>energia a természetben közvetlenül felhasználható formában nem áll rendelkezésre, más energiafajtákból kell átalakítanunk</a:t>
            </a:r>
            <a:r>
              <a:rPr lang="hu-HU" altLang="hu-HU" sz="1600" dirty="0" smtClean="0">
                <a:latin typeface="Comic Sans MS" pitchFamily="66" charset="0"/>
              </a:rPr>
              <a:t>.</a:t>
            </a:r>
          </a:p>
          <a:p>
            <a:pPr algn="just" eaLnBrk="1" hangingPunct="1">
              <a:spcBef>
                <a:spcPct val="0"/>
              </a:spcBef>
              <a:buFontTx/>
              <a:buNone/>
            </a:pPr>
            <a:r>
              <a:rPr lang="hu-HU" altLang="hu-HU" sz="1600" dirty="0" smtClean="0">
                <a:latin typeface="Comic Sans MS" pitchFamily="66" charset="0"/>
              </a:rPr>
              <a:t>Az </a:t>
            </a:r>
            <a:r>
              <a:rPr lang="hu-HU" altLang="hu-HU" sz="1600" dirty="0">
                <a:latin typeface="Comic Sans MS" pitchFamily="66" charset="0"/>
              </a:rPr>
              <a:t>átalakítás legfőbb jellemzője a hatásfok, amely a folyamatba bevitt, és onnan kinyert energia arányát jellemzi. A hatásfok annál magasabb, minél alacsonyabb a folyamat során a veszteség</a:t>
            </a:r>
            <a:r>
              <a:rPr lang="hu-HU" altLang="hu-HU" sz="1800" dirty="0">
                <a:latin typeface="Comic Sans MS" pitchFamily="66" charset="0"/>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662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55101C41-FF98-44AD-85E4-85E515FBCECA}" type="slidenum">
              <a:rPr lang="hu-HU" altLang="hu-HU" sz="1200" smtClean="0">
                <a:solidFill>
                  <a:schemeClr val="bg1">
                    <a:lumMod val="50000"/>
                  </a:schemeClr>
                </a:solidFill>
              </a:rPr>
              <a:pPr eaLnBrk="1" hangingPunct="1">
                <a:defRPr/>
              </a:pPr>
              <a:t>11</a:t>
            </a:fld>
            <a:endParaRPr lang="hu-HU" altLang="hu-HU" sz="1200" smtClean="0">
              <a:solidFill>
                <a:schemeClr val="bg1">
                  <a:lumMod val="50000"/>
                </a:schemeClr>
              </a:solidFill>
            </a:endParaRPr>
          </a:p>
        </p:txBody>
      </p:sp>
      <p:sp>
        <p:nvSpPr>
          <p:cNvPr id="13316" name="Text Box 4"/>
          <p:cNvSpPr txBox="1">
            <a:spLocks noChangeArrowheads="1"/>
          </p:cNvSpPr>
          <p:nvPr/>
        </p:nvSpPr>
        <p:spPr bwMode="auto">
          <a:xfrm>
            <a:off x="395288" y="115888"/>
            <a:ext cx="8353425"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400" b="1">
                <a:latin typeface="Comic Sans MS" pitchFamily="66" charset="0"/>
              </a:rPr>
              <a:t>MI AZ ENERGIA?</a:t>
            </a:r>
          </a:p>
          <a:p>
            <a:pPr algn="just" eaLnBrk="1" hangingPunct="1">
              <a:spcBef>
                <a:spcPct val="0"/>
              </a:spcBef>
              <a:buFontTx/>
              <a:buNone/>
            </a:pPr>
            <a:r>
              <a:rPr lang="hu-HU" altLang="hu-HU" sz="1400">
                <a:latin typeface="Comic Sans MS" pitchFamily="66" charset="0"/>
              </a:rPr>
              <a:t>Az energia változásokat idéz elő. Hajtóerő, mely mozgatja a testeket, gyártási folyamatokat visz végbe, előidézi az élőlények növekedését, szaporodását, mozgását, az emberi gondolkodást. A tudósok szerint az energia </a:t>
            </a:r>
            <a:r>
              <a:rPr lang="hu-HU" altLang="hu-HU" sz="1400">
                <a:solidFill>
                  <a:srgbClr val="FF3300"/>
                </a:solidFill>
                <a:latin typeface="Comic Sans MS" pitchFamily="66" charset="0"/>
              </a:rPr>
              <a:t>MUNKAVÉGZŐ KÉPESSÉG</a:t>
            </a:r>
            <a:r>
              <a:rPr lang="hu-HU" altLang="hu-HU" sz="1400">
                <a:latin typeface="Comic Sans MS" pitchFamily="66" charset="0"/>
              </a:rPr>
              <a:t>.</a:t>
            </a:r>
          </a:p>
          <a:p>
            <a:pPr algn="just" eaLnBrk="1" hangingPunct="1">
              <a:spcBef>
                <a:spcPct val="0"/>
              </a:spcBef>
              <a:buFontTx/>
              <a:buNone/>
            </a:pPr>
            <a:r>
              <a:rPr lang="hu-HU" altLang="hu-HU" sz="1400">
                <a:latin typeface="Comic Sans MS" pitchFamily="66" charset="0"/>
              </a:rPr>
              <a:t>Az energiának különböző megjelenési formáival találkozunk, de általánosan két nagy csoportba osztható: </a:t>
            </a:r>
            <a:r>
              <a:rPr lang="hu-HU" altLang="hu-HU" sz="1400">
                <a:solidFill>
                  <a:srgbClr val="FF3300"/>
                </a:solidFill>
                <a:latin typeface="Comic Sans MS" pitchFamily="66" charset="0"/>
              </a:rPr>
              <a:t>POTENCIÁLIS</a:t>
            </a:r>
            <a:r>
              <a:rPr lang="hu-HU" altLang="hu-HU" sz="1400">
                <a:latin typeface="Comic Sans MS" pitchFamily="66" charset="0"/>
              </a:rPr>
              <a:t> és </a:t>
            </a:r>
            <a:r>
              <a:rPr lang="hu-HU" altLang="hu-HU" sz="1400">
                <a:solidFill>
                  <a:srgbClr val="FF3300"/>
                </a:solidFill>
                <a:latin typeface="Comic Sans MS" pitchFamily="66" charset="0"/>
              </a:rPr>
              <a:t>KINETIKUS ENERGIÁRA</a:t>
            </a:r>
          </a:p>
          <a:p>
            <a:pPr algn="just" eaLnBrk="1" hangingPunct="1">
              <a:spcBef>
                <a:spcPct val="0"/>
              </a:spcBef>
              <a:buFontTx/>
              <a:buNone/>
            </a:pPr>
            <a:endParaRPr lang="hu-HU" altLang="hu-HU" sz="1400" b="1">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POTENCIÁLIS ENERGIA</a:t>
            </a:r>
            <a:r>
              <a:rPr lang="hu-HU" altLang="hu-HU" sz="1400">
                <a:latin typeface="Comic Sans MS" pitchFamily="66" charset="0"/>
              </a:rPr>
              <a:t> Ez tárolt energia forma és helyzeti, gravitációs energia. A potenciális energiának különböző formáit ismerjük:</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Kémiai energia</a:t>
            </a:r>
          </a:p>
          <a:p>
            <a:pPr algn="just" eaLnBrk="1" hangingPunct="1">
              <a:spcBef>
                <a:spcPct val="0"/>
              </a:spcBef>
              <a:buFontTx/>
              <a:buNone/>
            </a:pPr>
            <a:r>
              <a:rPr lang="hu-HU" altLang="hu-HU" sz="1400">
                <a:latin typeface="Comic Sans MS" pitchFamily="66" charset="0"/>
              </a:rPr>
              <a:t>Az atomok és molekulák kötéseiben tárolt energia. Ez az energia tartja össze a részecskéket. A biomassza, a kőolaj, a földgáz jó példái a tárolt kémiai energiának.</a:t>
            </a:r>
          </a:p>
          <a:p>
            <a:pPr algn="just" eaLnBrk="1" hangingPunct="1">
              <a:spcBef>
                <a:spcPct val="0"/>
              </a:spcBef>
              <a:buFontTx/>
              <a:buNone/>
            </a:pPr>
            <a:endParaRPr lang="hu-HU" altLang="hu-HU" sz="1400" b="1">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Tárolt mechanikai energia</a:t>
            </a:r>
          </a:p>
          <a:p>
            <a:pPr algn="just" eaLnBrk="1" hangingPunct="1">
              <a:spcBef>
                <a:spcPct val="0"/>
              </a:spcBef>
              <a:buFontTx/>
              <a:buNone/>
            </a:pPr>
            <a:r>
              <a:rPr lang="hu-HU" altLang="hu-HU" sz="1400">
                <a:latin typeface="Comic Sans MS" pitchFamily="66" charset="0"/>
              </a:rPr>
              <a:t>Erők alkalmazásakor a tárgyakban tárolt energia. Az összenyomott rúgó, a kinyújtott gumiszalag jó példák a tárolt mechanikai energiára.</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Nukleáris energia</a:t>
            </a:r>
            <a:r>
              <a:rPr lang="hu-HU" altLang="hu-HU" sz="1400" b="1">
                <a:latin typeface="Comic Sans MS" pitchFamily="66" charset="0"/>
              </a:rPr>
              <a:t> </a:t>
            </a:r>
          </a:p>
          <a:p>
            <a:pPr algn="just" eaLnBrk="1" hangingPunct="1">
              <a:spcBef>
                <a:spcPct val="0"/>
              </a:spcBef>
              <a:buFontTx/>
              <a:buNone/>
            </a:pPr>
            <a:r>
              <a:rPr lang="hu-HU" altLang="hu-HU" sz="1400">
                <a:latin typeface="Comic Sans MS" pitchFamily="66" charset="0"/>
              </a:rPr>
              <a:t>Az atomok magjában tárolt energia, mely az atommagokat alkotó nukleonokat tartja össze. Ez az energia szabadul fel, ha atommagok kapcsolódnak, vagy hasadnak. A jelenleg üzemelő atomerőművekben az urán atommagjait hasítják (hasadási energia), a napban és a jövő fúziós erőműveiben a hidrogén izotópjai egyesülnek (fúziós energia).</a:t>
            </a:r>
          </a:p>
          <a:p>
            <a:pPr algn="just" eaLnBrk="1" hangingPunct="1">
              <a:spcBef>
                <a:spcPct val="0"/>
              </a:spcBef>
              <a:buFontTx/>
              <a:buNone/>
            </a:pPr>
            <a:endParaRPr lang="hu-HU" altLang="hu-HU" sz="1400" b="1">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Gravitációs energia</a:t>
            </a:r>
            <a:r>
              <a:rPr lang="hu-HU" altLang="hu-HU" sz="1400" b="1">
                <a:latin typeface="Comic Sans MS" pitchFamily="66" charset="0"/>
              </a:rPr>
              <a:t> </a:t>
            </a:r>
          </a:p>
          <a:p>
            <a:pPr algn="just" eaLnBrk="1" hangingPunct="1">
              <a:spcBef>
                <a:spcPct val="0"/>
              </a:spcBef>
              <a:buFontTx/>
              <a:buNone/>
            </a:pPr>
            <a:r>
              <a:rPr lang="hu-HU" altLang="hu-HU" sz="1400">
                <a:latin typeface="Comic Sans MS" pitchFamily="66" charset="0"/>
              </a:rPr>
              <a:t>Ez a helyzeti, vagy pozíciós energia. A hegytetőn lévő szikla a hegylábához képest gravitációs energiával rendelkezik. A magasan fekvő duzzasztó gát mögött lévő víz jó példája a helyzeti, vagy gravitációs energiának.</a:t>
            </a:r>
            <a:endParaRPr lang="hu-HU" altLang="hu-HU" sz="1400" b="1">
              <a:latin typeface="Comic Sans MS" pitchFamily="66"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4691"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12927D3-9BFF-48EB-98DC-F8B719B6B580}" type="slidenum">
              <a:rPr lang="hu-HU" altLang="hu-HU" sz="1200" smtClean="0">
                <a:solidFill>
                  <a:schemeClr val="bg1">
                    <a:lumMod val="50000"/>
                  </a:schemeClr>
                </a:solidFill>
              </a:rPr>
              <a:pPr eaLnBrk="1" hangingPunct="1">
                <a:spcBef>
                  <a:spcPct val="0"/>
                </a:spcBef>
                <a:buFontTx/>
                <a:buNone/>
              </a:pPr>
              <a:t>110</a:t>
            </a:fld>
            <a:endParaRPr lang="hu-HU" altLang="hu-HU" sz="1200" smtClean="0">
              <a:solidFill>
                <a:schemeClr val="bg1">
                  <a:lumMod val="50000"/>
                </a:schemeClr>
              </a:solidFill>
            </a:endParaRPr>
          </a:p>
        </p:txBody>
      </p:sp>
      <p:sp>
        <p:nvSpPr>
          <p:cNvPr id="114692" name="Text Box 6"/>
          <p:cNvSpPr txBox="1">
            <a:spLocks noChangeArrowheads="1"/>
          </p:cNvSpPr>
          <p:nvPr/>
        </p:nvSpPr>
        <p:spPr bwMode="auto">
          <a:xfrm>
            <a:off x="323850" y="404813"/>
            <a:ext cx="8497888"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Erőművek üzemmódja</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 </a:t>
            </a:r>
          </a:p>
          <a:p>
            <a:pPr algn="just" eaLnBrk="1" hangingPunct="1">
              <a:spcBef>
                <a:spcPct val="0"/>
              </a:spcBef>
              <a:buFontTx/>
              <a:buNone/>
            </a:pPr>
            <a:r>
              <a:rPr lang="hu-HU" altLang="hu-HU" sz="1600" dirty="0">
                <a:latin typeface="Comic Sans MS" pitchFamily="66" charset="0"/>
              </a:rPr>
              <a:t>Az erőművek üzemeltetésének módja szerint megkülönböztetünk alaperőműveket, menetrendtartó erőműveket és csúcserőműveket. Az alaperőművek folyamatosan, nagy kihasználással üzemelnek, a villamosenergia-rendszer terhelésének állandó részét fedezik. Jellegzetes példája az alacsony üzemeltetési költségű atomerőmű. A menetrendtartó erőművek teljesítményük változtatásával követik a fogyasztói igények változását Ezt a feladatot a magyar energia-rendszerben hagyományos hőerőművek látják el. A csúcserőművek szolgálnak a legmagasabb terhelésű időszakokban a csúcsterhelések fedezésére, rendszerint csak rövid időszakokra lépnek üzembe. Erre a célra alkalmasak például a gyorsan indítható gázturbinák.   </a:t>
            </a:r>
          </a:p>
        </p:txBody>
      </p:sp>
      <p:sp>
        <p:nvSpPr>
          <p:cNvPr id="114693" name="Text Box 7"/>
          <p:cNvSpPr txBox="1">
            <a:spLocks noChangeArrowheads="1"/>
          </p:cNvSpPr>
          <p:nvPr/>
        </p:nvSpPr>
        <p:spPr bwMode="auto">
          <a:xfrm>
            <a:off x="323850" y="3500438"/>
            <a:ext cx="83534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Fűtőerőmű</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Olyan hőerőmű, mely a hőszolgáltatás mellett termel villamos energiát. </a:t>
            </a:r>
          </a:p>
          <a:p>
            <a:pPr algn="just" eaLnBrk="1" hangingPunct="1">
              <a:spcBef>
                <a:spcPct val="0"/>
              </a:spcBef>
              <a:buFontTx/>
              <a:buNone/>
            </a:pPr>
            <a:r>
              <a:rPr lang="hu-HU" altLang="hu-HU" sz="1600" dirty="0">
                <a:latin typeface="Comic Sans MS" pitchFamily="66" charset="0"/>
              </a:rPr>
              <a:t>Elsősorban városokban, vagy ipari körzetekben létesítik, ott, ahol kommunális vagy ipari célú hőigény jelentkezik. Előnye, hogy a kombinált hő- és villamos-energiatermelés </a:t>
            </a:r>
            <a:r>
              <a:rPr lang="hu-HU" altLang="hu-HU" sz="1600" dirty="0" err="1">
                <a:latin typeface="Comic Sans MS" pitchFamily="66" charset="0"/>
              </a:rPr>
              <a:t>össz-hatásfoka</a:t>
            </a:r>
            <a:r>
              <a:rPr lang="hu-HU" altLang="hu-HU" sz="1600" dirty="0">
                <a:latin typeface="Comic Sans MS" pitchFamily="66" charset="0"/>
              </a:rPr>
              <a:t> magasabb, mint a tisztán áram termelésére szolgáló erőműveké; hátránya, hogy a termelt villamos energia mennyiségét a mindenkori hőigény határozza meg.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5715"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800954E-6AF9-43F3-BD4F-7EE4D47080BB}" type="slidenum">
              <a:rPr lang="hu-HU" altLang="hu-HU" sz="1200" smtClean="0">
                <a:solidFill>
                  <a:schemeClr val="bg1">
                    <a:lumMod val="50000"/>
                  </a:schemeClr>
                </a:solidFill>
              </a:rPr>
              <a:pPr eaLnBrk="1" hangingPunct="1">
                <a:spcBef>
                  <a:spcPct val="0"/>
                </a:spcBef>
                <a:buFontTx/>
                <a:buNone/>
              </a:pPr>
              <a:t>111</a:t>
            </a:fld>
            <a:endParaRPr lang="hu-HU" altLang="hu-HU" sz="1200" smtClean="0">
              <a:solidFill>
                <a:schemeClr val="bg1">
                  <a:lumMod val="50000"/>
                </a:schemeClr>
              </a:solidFill>
            </a:endParaRPr>
          </a:p>
        </p:txBody>
      </p:sp>
      <p:sp>
        <p:nvSpPr>
          <p:cNvPr id="115716" name="Text Box 5"/>
          <p:cNvSpPr txBox="1">
            <a:spLocks noChangeArrowheads="1"/>
          </p:cNvSpPr>
          <p:nvPr/>
        </p:nvSpPr>
        <p:spPr bwMode="auto">
          <a:xfrm>
            <a:off x="322263" y="404813"/>
            <a:ext cx="8353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Gázturbinás erőmű</a:t>
            </a:r>
            <a:endParaRPr lang="hu-HU" altLang="hu-HU" sz="1600" dirty="0">
              <a:solidFill>
                <a:srgbClr val="92D050"/>
              </a:solidFill>
              <a:latin typeface="Comic Sans MS" pitchFamily="66" charset="0"/>
            </a:endParaRPr>
          </a:p>
          <a:p>
            <a:pPr algn="just" eaLnBrk="1" hangingPunct="1">
              <a:lnSpc>
                <a:spcPct val="95000"/>
              </a:lnSpc>
              <a:spcBef>
                <a:spcPct val="0"/>
              </a:spcBef>
              <a:buFontTx/>
              <a:buNone/>
            </a:pPr>
            <a:r>
              <a:rPr lang="hu-HU" altLang="hu-HU" sz="1600" dirty="0">
                <a:latin typeface="Comic Sans MS" pitchFamily="66" charset="0"/>
              </a:rPr>
              <a:t>A gázturbinás erőműben a generátort forgató turbinát a tüzelőanyag elégetésekor keletkező forró gázok hajtják. </a:t>
            </a:r>
          </a:p>
          <a:p>
            <a:pPr algn="just" eaLnBrk="1" hangingPunct="1">
              <a:lnSpc>
                <a:spcPct val="95000"/>
              </a:lnSpc>
              <a:spcBef>
                <a:spcPct val="0"/>
              </a:spcBef>
              <a:buFontTx/>
              <a:buNone/>
            </a:pPr>
            <a:r>
              <a:rPr lang="hu-HU" altLang="hu-HU" sz="1600" dirty="0">
                <a:latin typeface="Comic Sans MS" pitchFamily="66" charset="0"/>
              </a:rPr>
              <a:t>A gázturbina három fő része: a kompresszor , amely az égéshez szükséges levegőt sűríti, az égőtér, ahol a tüzelőanyagot (földgázt vagy </a:t>
            </a:r>
            <a:r>
              <a:rPr lang="hu-HU" altLang="hu-HU" sz="1600" dirty="0" err="1">
                <a:latin typeface="Comic Sans MS" pitchFamily="66" charset="0"/>
              </a:rPr>
              <a:t>gázturbina-olajat</a:t>
            </a:r>
            <a:r>
              <a:rPr lang="hu-HU" altLang="hu-HU" sz="1600" dirty="0">
                <a:latin typeface="Comic Sans MS" pitchFamily="66" charset="0"/>
              </a:rPr>
              <a:t>) elégetik, és a turbina. A gázturbinás erőművek két fő típusa a nyílt és a kombinált ciklusú erőmű</a:t>
            </a:r>
            <a:r>
              <a:rPr lang="hu-HU" altLang="hu-HU" sz="1800" dirty="0">
                <a:latin typeface="Comic Sans MS" pitchFamily="66" charset="0"/>
              </a:rPr>
              <a:t>.</a:t>
            </a:r>
          </a:p>
        </p:txBody>
      </p:sp>
      <p:sp>
        <p:nvSpPr>
          <p:cNvPr id="115717" name="Text Box 6"/>
          <p:cNvSpPr txBox="1">
            <a:spLocks noChangeArrowheads="1"/>
          </p:cNvSpPr>
          <p:nvPr/>
        </p:nvSpPr>
        <p:spPr bwMode="auto">
          <a:xfrm>
            <a:off x="322264" y="1933575"/>
            <a:ext cx="8353424"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Hatásfok</a:t>
            </a:r>
            <a:endParaRPr lang="hu-HU" altLang="hu-HU" sz="1600" dirty="0">
              <a:solidFill>
                <a:srgbClr val="92D050"/>
              </a:solidFill>
              <a:latin typeface="Comic Sans MS" pitchFamily="66" charset="0"/>
            </a:endParaRPr>
          </a:p>
          <a:p>
            <a:pPr algn="just" eaLnBrk="1" hangingPunct="1">
              <a:lnSpc>
                <a:spcPct val="95000"/>
              </a:lnSpc>
              <a:spcBef>
                <a:spcPct val="0"/>
              </a:spcBef>
              <a:buFontTx/>
              <a:buNone/>
            </a:pPr>
            <a:r>
              <a:rPr lang="hu-HU" altLang="hu-HU" sz="1600" dirty="0">
                <a:latin typeface="Comic Sans MS" pitchFamily="66" charset="0"/>
              </a:rPr>
              <a:t>Az energiaátalakítási folyamatba bevitt és a kinyert energiamennyiség aránya. </a:t>
            </a:r>
          </a:p>
          <a:p>
            <a:pPr algn="just" eaLnBrk="1" hangingPunct="1">
              <a:lnSpc>
                <a:spcPct val="95000"/>
              </a:lnSpc>
              <a:spcBef>
                <a:spcPct val="0"/>
              </a:spcBef>
              <a:buFontTx/>
              <a:buNone/>
            </a:pPr>
            <a:r>
              <a:rPr lang="hu-HU" altLang="hu-HU" sz="1600" dirty="0">
                <a:latin typeface="Comic Sans MS" pitchFamily="66" charset="0"/>
              </a:rPr>
              <a:t>Az átalakítás sohasem 100 %-os, a bevitt energia egy része (az energetikában általában hő formájában) veszteség. A villamos-energia előállítás folyamatának hatásfokát az alkalmazott technológia és az azzal összefüggő termodinamikai törvények határozzák meg.</a:t>
            </a:r>
          </a:p>
        </p:txBody>
      </p:sp>
      <p:sp>
        <p:nvSpPr>
          <p:cNvPr id="115718" name="Text Box 7"/>
          <p:cNvSpPr txBox="1">
            <a:spLocks noChangeArrowheads="1"/>
          </p:cNvSpPr>
          <p:nvPr/>
        </p:nvSpPr>
        <p:spPr bwMode="auto">
          <a:xfrm>
            <a:off x="322263" y="3489945"/>
            <a:ext cx="83534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95000"/>
              </a:lnSpc>
              <a:spcBef>
                <a:spcPct val="0"/>
              </a:spcBef>
              <a:buFontTx/>
              <a:buNone/>
            </a:pPr>
            <a:r>
              <a:rPr lang="hu-HU" altLang="hu-HU" sz="1600" b="1" i="1" dirty="0">
                <a:solidFill>
                  <a:srgbClr val="92D050"/>
                </a:solidFill>
                <a:latin typeface="Comic Sans MS" pitchFamily="66" charset="0"/>
              </a:rPr>
              <a:t>Hőerőmű</a:t>
            </a:r>
            <a:endParaRPr lang="hu-HU" altLang="hu-HU" sz="1600" dirty="0">
              <a:solidFill>
                <a:srgbClr val="92D050"/>
              </a:solidFill>
              <a:latin typeface="Comic Sans MS" pitchFamily="66" charset="0"/>
            </a:endParaRPr>
          </a:p>
          <a:p>
            <a:pPr algn="just" eaLnBrk="1" hangingPunct="1">
              <a:lnSpc>
                <a:spcPct val="95000"/>
              </a:lnSpc>
              <a:spcBef>
                <a:spcPct val="0"/>
              </a:spcBef>
              <a:buFontTx/>
              <a:buNone/>
            </a:pPr>
            <a:r>
              <a:rPr lang="hu-HU" altLang="hu-HU" sz="1600" dirty="0">
                <a:latin typeface="Comic Sans MS" pitchFamily="66" charset="0"/>
              </a:rPr>
              <a:t>A hőerőművekben a kazánban, (atomerőmű esetében a reaktorban) felszabaduló hőenergiával gőzt fejlesztenek, mely gőzturbinát hajt meg. Ennek mechanikai energiája forgatja a turbógenerátort, mely áramot termel.</a:t>
            </a:r>
          </a:p>
        </p:txBody>
      </p:sp>
      <p:sp>
        <p:nvSpPr>
          <p:cNvPr id="115719" name="Text Box 8"/>
          <p:cNvSpPr txBox="1">
            <a:spLocks noChangeArrowheads="1"/>
          </p:cNvSpPr>
          <p:nvPr/>
        </p:nvSpPr>
        <p:spPr bwMode="auto">
          <a:xfrm>
            <a:off x="322263" y="4581525"/>
            <a:ext cx="8353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Kombinált ciklusú erőmű</a:t>
            </a:r>
            <a:endParaRPr lang="hu-HU" altLang="hu-HU" sz="1600" dirty="0">
              <a:solidFill>
                <a:srgbClr val="92D050"/>
              </a:solidFill>
              <a:latin typeface="Comic Sans MS" pitchFamily="66" charset="0"/>
            </a:endParaRPr>
          </a:p>
          <a:p>
            <a:pPr algn="just" eaLnBrk="1" hangingPunct="1">
              <a:lnSpc>
                <a:spcPct val="95000"/>
              </a:lnSpc>
              <a:spcBef>
                <a:spcPct val="0"/>
              </a:spcBef>
              <a:buFontTx/>
              <a:buNone/>
            </a:pPr>
            <a:r>
              <a:rPr lang="hu-HU" altLang="hu-HU" sz="1600" dirty="0">
                <a:latin typeface="Comic Sans MS" pitchFamily="66" charset="0"/>
              </a:rPr>
              <a:t>Gázturbinás erőmű.</a:t>
            </a:r>
          </a:p>
          <a:p>
            <a:pPr algn="just" eaLnBrk="1" hangingPunct="1">
              <a:lnSpc>
                <a:spcPct val="95000"/>
              </a:lnSpc>
              <a:spcBef>
                <a:spcPct val="0"/>
              </a:spcBef>
              <a:buFontTx/>
              <a:buNone/>
            </a:pPr>
            <a:r>
              <a:rPr lang="hu-HU" altLang="hu-HU" sz="1600" dirty="0">
                <a:latin typeface="Comic Sans MS" pitchFamily="66" charset="0"/>
              </a:rPr>
              <a:t>A kombinált ciklusú erőműben a gázturbinából kiáramló forró füstgázt hőhasznosító kazánba vezetik és hőenergiáját felhasználva gőzt termelnek. Az így kapott gőz turbinát hajt meg és villamos áramot termel, de hőszolgáltatásra is hasznosítható. A kombinált ciklusú erőművek hatásfoka kedvezőbb, mint a hagyományos hőerőműveké</a:t>
            </a:r>
            <a:r>
              <a:rPr lang="hu-HU" altLang="hu-HU" sz="1800" dirty="0">
                <a:latin typeface="Comic Sans MS" pitchFamily="66" charset="0"/>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6739"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87689A0-26EE-40E7-AE81-A4D14F8402AB}" type="slidenum">
              <a:rPr lang="hu-HU" altLang="hu-HU" sz="1200" smtClean="0">
                <a:solidFill>
                  <a:schemeClr val="bg1">
                    <a:lumMod val="50000"/>
                  </a:schemeClr>
                </a:solidFill>
              </a:rPr>
              <a:pPr eaLnBrk="1" hangingPunct="1">
                <a:spcBef>
                  <a:spcPct val="0"/>
                </a:spcBef>
                <a:buFontTx/>
                <a:buNone/>
              </a:pPr>
              <a:t>112</a:t>
            </a:fld>
            <a:endParaRPr lang="hu-HU" altLang="hu-HU" sz="1200" smtClean="0">
              <a:solidFill>
                <a:schemeClr val="bg1">
                  <a:lumMod val="50000"/>
                </a:schemeClr>
              </a:solidFill>
            </a:endParaRPr>
          </a:p>
        </p:txBody>
      </p:sp>
      <p:sp>
        <p:nvSpPr>
          <p:cNvPr id="116740" name="Text Box 6"/>
          <p:cNvSpPr txBox="1">
            <a:spLocks noChangeArrowheads="1"/>
          </p:cNvSpPr>
          <p:nvPr/>
        </p:nvSpPr>
        <p:spPr bwMode="auto">
          <a:xfrm>
            <a:off x="323850" y="260350"/>
            <a:ext cx="84248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Megújuló energiaforrás</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Olyan energiahordozók, melyek felhasználásuk során nem fogynak el.</a:t>
            </a:r>
          </a:p>
          <a:p>
            <a:pPr algn="just" eaLnBrk="1" hangingPunct="1">
              <a:spcBef>
                <a:spcPct val="0"/>
              </a:spcBef>
              <a:buFontTx/>
              <a:buNone/>
            </a:pPr>
            <a:r>
              <a:rPr lang="hu-HU" altLang="hu-HU" sz="1600" dirty="0">
                <a:latin typeface="Comic Sans MS" pitchFamily="66" charset="0"/>
              </a:rPr>
              <a:t>Alkalmazásukkal a környezet nem szennyeződik, és a Föld energiakészlete nem csökken. Napjainkban a legszélesebb körben felhasznált megújuló energiaforrás a vízenergia. A többi megújuló energiaforrást (szél, nap, árapály, geotermikus, biomassza) alternatívnak is nevezik, jelezve, hogy perspektivikusan a hagyományos energiatermelést kiváltó erőforrásokká válhatnak. Az ilyen energiaforrásokkal működő erőműveket nevezzük alternatív erőműveknek.</a:t>
            </a:r>
          </a:p>
        </p:txBody>
      </p:sp>
      <p:sp>
        <p:nvSpPr>
          <p:cNvPr id="116741" name="Text Box 7"/>
          <p:cNvSpPr txBox="1">
            <a:spLocks noChangeArrowheads="1"/>
          </p:cNvSpPr>
          <p:nvPr/>
        </p:nvSpPr>
        <p:spPr bwMode="auto">
          <a:xfrm>
            <a:off x="323850" y="2420938"/>
            <a:ext cx="8424863"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Nyíltciklusú erőmű</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Gázturbinás erőmű.</a:t>
            </a:r>
          </a:p>
          <a:p>
            <a:pPr algn="just" eaLnBrk="1" hangingPunct="1">
              <a:spcBef>
                <a:spcPct val="0"/>
              </a:spcBef>
              <a:buFontTx/>
              <a:buNone/>
            </a:pPr>
            <a:r>
              <a:rPr lang="hu-HU" altLang="hu-HU" sz="1600" dirty="0">
                <a:latin typeface="Comic Sans MS" pitchFamily="66" charset="0"/>
              </a:rPr>
              <a:t>Ennél az erőműtípusnál a gázturbinából kiáramló forró füstgázt közvetlenül a szabadba vezetik. Az ilyen erőmű rendkívül gyorsan indítható és rugalmasan üzemeltethető, de a tüzelőanyag energiája viszonylag rossz hatásfokkal hasznosul. A magyar energiarendszerben szekunder tartalékként szolgál.</a:t>
            </a:r>
          </a:p>
        </p:txBody>
      </p:sp>
      <p:sp>
        <p:nvSpPr>
          <p:cNvPr id="116742" name="Text Box 8"/>
          <p:cNvSpPr txBox="1">
            <a:spLocks noChangeArrowheads="1"/>
          </p:cNvSpPr>
          <p:nvPr/>
        </p:nvSpPr>
        <p:spPr bwMode="auto">
          <a:xfrm>
            <a:off x="395288" y="4149725"/>
            <a:ext cx="835342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Szivattyús-tározós erőmű</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Vízerőmű. </a:t>
            </a:r>
          </a:p>
          <a:p>
            <a:pPr algn="just" eaLnBrk="1" hangingPunct="1">
              <a:spcBef>
                <a:spcPct val="0"/>
              </a:spcBef>
              <a:buFontTx/>
              <a:buNone/>
            </a:pPr>
            <a:r>
              <a:rPr lang="hu-HU" altLang="hu-HU" sz="1600" dirty="0">
                <a:latin typeface="Comic Sans MS" pitchFamily="66" charset="0"/>
              </a:rPr>
              <a:t>A villamosenergia-rendszer alacsony terhelésű időszakában (pl. éjjel) vizet szivattyúznak fel egy magasan fekvő tározóba, majd azt csúcsidőszakban leengedve áramtermelésre használják.  Magyarországon a kedvezőtlen földrajzi viszonyok miatt nincs ilyen erőmű.   </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7763"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B9B7E36-1AEB-4006-9502-D66624FAB1C2}" type="slidenum">
              <a:rPr lang="hu-HU" altLang="hu-HU" sz="1200" smtClean="0">
                <a:solidFill>
                  <a:schemeClr val="bg1">
                    <a:lumMod val="50000"/>
                  </a:schemeClr>
                </a:solidFill>
              </a:rPr>
              <a:pPr eaLnBrk="1" hangingPunct="1">
                <a:spcBef>
                  <a:spcPct val="0"/>
                </a:spcBef>
                <a:buFontTx/>
                <a:buNone/>
              </a:pPr>
              <a:t>113</a:t>
            </a:fld>
            <a:endParaRPr lang="hu-HU" altLang="hu-HU" sz="1200" smtClean="0">
              <a:solidFill>
                <a:schemeClr val="bg1">
                  <a:lumMod val="50000"/>
                </a:schemeClr>
              </a:solidFill>
            </a:endParaRPr>
          </a:p>
        </p:txBody>
      </p:sp>
      <p:sp>
        <p:nvSpPr>
          <p:cNvPr id="117764" name="Text Box 6"/>
          <p:cNvSpPr txBox="1">
            <a:spLocks noChangeArrowheads="1"/>
          </p:cNvSpPr>
          <p:nvPr/>
        </p:nvSpPr>
        <p:spPr bwMode="auto">
          <a:xfrm>
            <a:off x="395288" y="484217"/>
            <a:ext cx="82804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a:solidFill>
                  <a:srgbClr val="92D050"/>
                </a:solidFill>
                <a:latin typeface="Comic Sans MS" pitchFamily="66" charset="0"/>
              </a:rPr>
              <a:t>Nagyfeszültségű hálózat</a:t>
            </a:r>
            <a:endParaRPr lang="hu-HU" altLang="hu-HU" sz="1600" dirty="0">
              <a:solidFill>
                <a:srgbClr val="92D050"/>
              </a:solidFill>
              <a:latin typeface="Comic Sans MS" pitchFamily="66" charset="0"/>
            </a:endParaRPr>
          </a:p>
          <a:p>
            <a:pPr algn="just" eaLnBrk="1" hangingPunct="1">
              <a:spcBef>
                <a:spcPct val="0"/>
              </a:spcBef>
              <a:buFontTx/>
              <a:buNone/>
            </a:pPr>
            <a:r>
              <a:rPr lang="hu-HU" altLang="hu-HU" sz="1600" dirty="0">
                <a:latin typeface="Comic Sans MS" pitchFamily="66" charset="0"/>
              </a:rPr>
              <a:t>Az alaphálózatból és a főelosztó hálózatból álló villamosenergia-szállító rendszer. Feszültségszintje: 400, 220 és 120 kV</a:t>
            </a:r>
            <a:r>
              <a:rPr lang="hu-HU" altLang="hu-HU" sz="1600" dirty="0" smtClean="0">
                <a:latin typeface="Comic Sans MS" pitchFamily="66" charset="0"/>
              </a:rPr>
              <a:t>.</a:t>
            </a:r>
          </a:p>
          <a:p>
            <a:pPr algn="just" eaLnBrk="1" hangingPunct="1">
              <a:spcBef>
                <a:spcPct val="0"/>
              </a:spcBef>
              <a:buFontTx/>
              <a:buNone/>
            </a:pPr>
            <a:endParaRPr lang="hu-HU" altLang="hu-HU" sz="1600" dirty="0">
              <a:latin typeface="Comic Sans MS" pitchFamily="66" charset="0"/>
            </a:endParaRPr>
          </a:p>
          <a:p>
            <a:pPr algn="just" eaLnBrk="1" hangingPunct="1">
              <a:spcBef>
                <a:spcPct val="0"/>
              </a:spcBef>
              <a:buFontTx/>
              <a:buNone/>
            </a:pPr>
            <a:r>
              <a:rPr lang="hu-HU" altLang="hu-HU" sz="1600" b="1" i="1" dirty="0" smtClean="0">
                <a:solidFill>
                  <a:srgbClr val="92D050"/>
                </a:solidFill>
                <a:latin typeface="Comic Sans MS" pitchFamily="66" charset="0"/>
              </a:rPr>
              <a:t>Középfeszültségű hálózat</a:t>
            </a:r>
            <a:endParaRPr lang="hu-HU" altLang="hu-HU" sz="1600" dirty="0" smtClean="0">
              <a:solidFill>
                <a:srgbClr val="92D050"/>
              </a:solidFill>
              <a:latin typeface="Comic Sans MS" pitchFamily="66" charset="0"/>
            </a:endParaRPr>
          </a:p>
          <a:p>
            <a:pPr algn="just" eaLnBrk="1" hangingPunct="1">
              <a:spcBef>
                <a:spcPct val="0"/>
              </a:spcBef>
              <a:buFontTx/>
              <a:buNone/>
            </a:pPr>
            <a:r>
              <a:rPr lang="hu-HU" altLang="hu-HU" sz="1600" dirty="0" smtClean="0">
                <a:latin typeface="Comic Sans MS" pitchFamily="66" charset="0"/>
              </a:rPr>
              <a:t>A villamos-energia ellátásban középfeszültségűnek nevezzük a 10kV-os, 20kV-os és 35 kV-os feszültségű hálózatot.</a:t>
            </a:r>
          </a:p>
          <a:p>
            <a:pPr algn="just" eaLnBrk="1" hangingPunct="1">
              <a:spcBef>
                <a:spcPct val="0"/>
              </a:spcBef>
              <a:buFontTx/>
              <a:buNone/>
            </a:pPr>
            <a:r>
              <a:rPr lang="hu-HU" altLang="hu-HU" sz="1600" dirty="0" smtClean="0">
                <a:latin typeface="Comic Sans MS" pitchFamily="66" charset="0"/>
              </a:rPr>
              <a:t> </a:t>
            </a:r>
          </a:p>
          <a:p>
            <a:pPr algn="just" eaLnBrk="1" hangingPunct="1">
              <a:spcBef>
                <a:spcPct val="0"/>
              </a:spcBef>
              <a:buFontTx/>
              <a:buNone/>
            </a:pPr>
            <a:r>
              <a:rPr lang="hu-HU" altLang="hu-HU" sz="1600" b="1" i="1" dirty="0" smtClean="0">
                <a:solidFill>
                  <a:srgbClr val="92D050"/>
                </a:solidFill>
                <a:latin typeface="Comic Sans MS" pitchFamily="66" charset="0"/>
              </a:rPr>
              <a:t>Kisfeszültségű hálózat</a:t>
            </a:r>
            <a:endParaRPr lang="hu-HU" altLang="hu-HU" sz="1600" dirty="0" smtClean="0">
              <a:solidFill>
                <a:srgbClr val="92D050"/>
              </a:solidFill>
              <a:latin typeface="Comic Sans MS" pitchFamily="66" charset="0"/>
            </a:endParaRPr>
          </a:p>
          <a:p>
            <a:pPr algn="just" eaLnBrk="1" hangingPunct="1">
              <a:spcBef>
                <a:spcPct val="0"/>
              </a:spcBef>
              <a:buFontTx/>
              <a:buNone/>
            </a:pPr>
            <a:r>
              <a:rPr lang="hu-HU" altLang="hu-HU" sz="1600" dirty="0" smtClean="0">
                <a:latin typeface="Comic Sans MS" pitchFamily="66" charset="0"/>
              </a:rPr>
              <a:t>A villamos-energia ellátásban kisfeszültségű hálózatnak nevezzük a 400/230 </a:t>
            </a:r>
            <a:r>
              <a:rPr lang="hu-HU" altLang="hu-HU" sz="1600" dirty="0" err="1" smtClean="0">
                <a:latin typeface="Comic Sans MS" pitchFamily="66" charset="0"/>
              </a:rPr>
              <a:t>V-os</a:t>
            </a:r>
            <a:r>
              <a:rPr lang="hu-HU" altLang="hu-HU" sz="1600" dirty="0" smtClean="0">
                <a:latin typeface="Comic Sans MS" pitchFamily="66" charset="0"/>
              </a:rPr>
              <a:t> hálózatot. A háztartási fogyasztók a kisfeszültségű hálózatra csatlakoznak.</a:t>
            </a:r>
            <a:endParaRPr lang="hu-HU" altLang="hu-HU" sz="1600" dirty="0">
              <a:latin typeface="Comic Sans MS" pitchFamily="66"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8787"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4AC09A9-91D5-4C1A-8610-137F1FCB0AEE}" type="slidenum">
              <a:rPr lang="hu-HU" altLang="hu-HU" sz="1200" smtClean="0">
                <a:solidFill>
                  <a:schemeClr val="bg1">
                    <a:lumMod val="50000"/>
                  </a:schemeClr>
                </a:solidFill>
              </a:rPr>
              <a:pPr eaLnBrk="1" hangingPunct="1">
                <a:spcBef>
                  <a:spcPct val="0"/>
                </a:spcBef>
                <a:buFontTx/>
                <a:buNone/>
              </a:pPr>
              <a:t>114</a:t>
            </a:fld>
            <a:endParaRPr lang="hu-HU" altLang="hu-HU" sz="1200" smtClean="0">
              <a:solidFill>
                <a:schemeClr val="bg1">
                  <a:lumMod val="50000"/>
                </a:schemeClr>
              </a:solidFill>
            </a:endParaRPr>
          </a:p>
        </p:txBody>
      </p:sp>
      <p:sp>
        <p:nvSpPr>
          <p:cNvPr id="118788" name="Text Box 2"/>
          <p:cNvSpPr txBox="1">
            <a:spLocks noChangeArrowheads="1"/>
          </p:cNvSpPr>
          <p:nvPr/>
        </p:nvSpPr>
        <p:spPr bwMode="auto">
          <a:xfrm>
            <a:off x="395288" y="1124621"/>
            <a:ext cx="8280400" cy="453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5000"/>
              </a:lnSpc>
              <a:spcBef>
                <a:spcPct val="0"/>
              </a:spcBef>
              <a:buFontTx/>
              <a:buNone/>
            </a:pPr>
            <a:r>
              <a:rPr lang="hu-HU" altLang="hu-HU" sz="1600" b="1" dirty="0" err="1">
                <a:latin typeface="Comic Sans MS" pitchFamily="66" charset="0"/>
              </a:rPr>
              <a:t>bcm</a:t>
            </a:r>
            <a:r>
              <a:rPr lang="hu-HU" altLang="hu-HU" sz="1600" dirty="0">
                <a:latin typeface="Comic Sans MS" pitchFamily="66" charset="0"/>
              </a:rPr>
              <a:t> </a:t>
            </a:r>
            <a:r>
              <a:rPr lang="hu-HU" altLang="hu-HU" sz="1600" dirty="0" err="1">
                <a:latin typeface="Comic Sans MS" pitchFamily="66" charset="0"/>
              </a:rPr>
              <a:t>billion</a:t>
            </a:r>
            <a:r>
              <a:rPr lang="hu-HU" altLang="hu-HU" sz="1600" dirty="0">
                <a:latin typeface="Comic Sans MS" pitchFamily="66" charset="0"/>
              </a:rPr>
              <a:t> </a:t>
            </a:r>
            <a:r>
              <a:rPr lang="hu-HU" altLang="hu-HU" sz="1600" dirty="0" err="1">
                <a:latin typeface="Comic Sans MS" pitchFamily="66" charset="0"/>
              </a:rPr>
              <a:t>cubic</a:t>
            </a:r>
            <a:r>
              <a:rPr lang="hu-HU" altLang="hu-HU" sz="1600" dirty="0">
                <a:latin typeface="Comic Sans MS" pitchFamily="66" charset="0"/>
              </a:rPr>
              <a:t> </a:t>
            </a:r>
            <a:r>
              <a:rPr lang="hu-HU" altLang="hu-HU" sz="1600" dirty="0" err="1">
                <a:latin typeface="Comic Sans MS" pitchFamily="66" charset="0"/>
              </a:rPr>
              <a:t>metres</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b/d</a:t>
            </a:r>
            <a:r>
              <a:rPr lang="hu-HU" altLang="hu-HU" sz="1600" dirty="0">
                <a:latin typeface="Comic Sans MS" pitchFamily="66" charset="0"/>
              </a:rPr>
              <a:t> </a:t>
            </a:r>
            <a:r>
              <a:rPr lang="hu-HU" altLang="hu-HU" sz="1600" dirty="0" err="1">
                <a:latin typeface="Comic Sans MS" pitchFamily="66" charset="0"/>
              </a:rPr>
              <a:t>barrels</a:t>
            </a:r>
            <a:r>
              <a:rPr lang="hu-HU" altLang="hu-HU" sz="1600" dirty="0">
                <a:latin typeface="Comic Sans MS" pitchFamily="66" charset="0"/>
              </a:rPr>
              <a:t> per </a:t>
            </a:r>
            <a:r>
              <a:rPr lang="hu-HU" altLang="hu-HU" sz="1600" dirty="0" err="1">
                <a:latin typeface="Comic Sans MS" pitchFamily="66" charset="0"/>
              </a:rPr>
              <a:t>day</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err="1">
                <a:latin typeface="Comic Sans MS" pitchFamily="66" charset="0"/>
              </a:rPr>
              <a:t>cal</a:t>
            </a:r>
            <a:r>
              <a:rPr lang="hu-HU" altLang="hu-HU" sz="1600" dirty="0">
                <a:latin typeface="Comic Sans MS" pitchFamily="66" charset="0"/>
              </a:rPr>
              <a:t> </a:t>
            </a:r>
            <a:r>
              <a:rPr lang="hu-HU" altLang="hu-HU" sz="1600" dirty="0" err="1">
                <a:latin typeface="Comic Sans MS" pitchFamily="66" charset="0"/>
              </a:rPr>
              <a:t>calorie</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CCGT</a:t>
            </a:r>
            <a:r>
              <a:rPr lang="hu-HU" altLang="hu-HU" sz="1600" dirty="0">
                <a:latin typeface="Comic Sans MS" pitchFamily="66" charset="0"/>
              </a:rPr>
              <a:t> </a:t>
            </a:r>
            <a:r>
              <a:rPr lang="hu-HU" altLang="hu-HU" sz="1600" dirty="0" err="1">
                <a:latin typeface="Comic Sans MS" pitchFamily="66" charset="0"/>
              </a:rPr>
              <a:t>combined-cycle</a:t>
            </a:r>
            <a:r>
              <a:rPr lang="hu-HU" altLang="hu-HU" sz="1600" dirty="0">
                <a:latin typeface="Comic Sans MS" pitchFamily="66" charset="0"/>
              </a:rPr>
              <a:t> </a:t>
            </a:r>
            <a:r>
              <a:rPr lang="hu-HU" altLang="hu-HU" sz="1600" dirty="0" err="1">
                <a:latin typeface="Comic Sans MS" pitchFamily="66" charset="0"/>
              </a:rPr>
              <a:t>gas</a:t>
            </a:r>
            <a:r>
              <a:rPr lang="hu-HU" altLang="hu-HU" sz="1600" dirty="0">
                <a:latin typeface="Comic Sans MS" pitchFamily="66" charset="0"/>
              </a:rPr>
              <a:t> </a:t>
            </a:r>
            <a:r>
              <a:rPr lang="hu-HU" altLang="hu-HU" sz="1600" dirty="0" err="1">
                <a:latin typeface="Comic Sans MS" pitchFamily="66" charset="0"/>
              </a:rPr>
              <a:t>turbine</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CHP</a:t>
            </a:r>
            <a:r>
              <a:rPr lang="hu-HU" altLang="hu-HU" sz="1600" dirty="0">
                <a:latin typeface="Comic Sans MS" pitchFamily="66" charset="0"/>
              </a:rPr>
              <a:t> </a:t>
            </a:r>
            <a:r>
              <a:rPr lang="hu-HU" altLang="hu-HU" sz="1600" dirty="0" err="1">
                <a:latin typeface="Comic Sans MS" pitchFamily="66" charset="0"/>
              </a:rPr>
              <a:t>combined</a:t>
            </a:r>
            <a:r>
              <a:rPr lang="hu-HU" altLang="hu-HU" sz="1600" dirty="0">
                <a:latin typeface="Comic Sans MS" pitchFamily="66" charset="0"/>
              </a:rPr>
              <a:t> </a:t>
            </a:r>
            <a:r>
              <a:rPr lang="hu-HU" altLang="hu-HU" sz="1600" dirty="0" err="1">
                <a:latin typeface="Comic Sans MS" pitchFamily="66" charset="0"/>
              </a:rPr>
              <a:t>production</a:t>
            </a:r>
            <a:r>
              <a:rPr lang="hu-HU" altLang="hu-HU" sz="1600" dirty="0">
                <a:latin typeface="Comic Sans MS" pitchFamily="66" charset="0"/>
              </a:rPr>
              <a:t> of </a:t>
            </a:r>
            <a:r>
              <a:rPr lang="hu-HU" altLang="hu-HU" sz="1600" dirty="0" err="1">
                <a:latin typeface="Comic Sans MS" pitchFamily="66" charset="0"/>
              </a:rPr>
              <a:t>heat</a:t>
            </a:r>
            <a:r>
              <a:rPr lang="hu-HU" altLang="hu-HU" sz="1600" dirty="0">
                <a:latin typeface="Comic Sans MS" pitchFamily="66" charset="0"/>
              </a:rPr>
              <a:t> and </a:t>
            </a:r>
            <a:r>
              <a:rPr lang="hu-HU" altLang="hu-HU" sz="1600" dirty="0" err="1">
                <a:latin typeface="Comic Sans MS" pitchFamily="66" charset="0"/>
              </a:rPr>
              <a:t>power</a:t>
            </a:r>
            <a:r>
              <a:rPr lang="hu-HU" altLang="hu-HU" sz="1600" dirty="0">
                <a:latin typeface="Comic Sans MS" pitchFamily="66" charset="0"/>
              </a:rPr>
              <a:t>; </a:t>
            </a:r>
            <a:r>
              <a:rPr lang="hu-HU" altLang="hu-HU" sz="1600" dirty="0" err="1">
                <a:latin typeface="Comic Sans MS" pitchFamily="66" charset="0"/>
              </a:rPr>
              <a:t>sometimes</a:t>
            </a:r>
            <a:r>
              <a:rPr lang="hu-HU" altLang="hu-HU" sz="1600" dirty="0">
                <a:latin typeface="Comic Sans MS" pitchFamily="66" charset="0"/>
              </a:rPr>
              <a:t>, </a:t>
            </a:r>
            <a:r>
              <a:rPr lang="hu-HU" altLang="hu-HU" sz="1600" dirty="0" err="1">
                <a:latin typeface="Comic Sans MS" pitchFamily="66" charset="0"/>
              </a:rPr>
              <a:t>when</a:t>
            </a:r>
            <a:r>
              <a:rPr lang="hu-HU" altLang="hu-HU" sz="1600" dirty="0">
                <a:latin typeface="Comic Sans MS" pitchFamily="66" charset="0"/>
              </a:rPr>
              <a:t> </a:t>
            </a:r>
            <a:r>
              <a:rPr lang="hu-HU" altLang="hu-HU" sz="1600" dirty="0" err="1">
                <a:latin typeface="Comic Sans MS" pitchFamily="66" charset="0"/>
              </a:rPr>
              <a:t>referring</a:t>
            </a:r>
            <a:r>
              <a:rPr lang="hu-HU" altLang="hu-HU" sz="1600" dirty="0">
                <a:latin typeface="Comic Sans MS" pitchFamily="66" charset="0"/>
              </a:rPr>
              <a:t> </a:t>
            </a:r>
            <a:r>
              <a:rPr lang="hu-HU" altLang="hu-HU" sz="1600" dirty="0" err="1">
                <a:latin typeface="Comic Sans MS" pitchFamily="66" charset="0"/>
              </a:rPr>
              <a:t>to</a:t>
            </a:r>
            <a:r>
              <a:rPr lang="hu-HU" altLang="hu-HU" sz="1600" dirty="0">
                <a:latin typeface="Comic Sans MS" pitchFamily="66" charset="0"/>
              </a:rPr>
              <a:t> </a:t>
            </a:r>
            <a:r>
              <a:rPr lang="hu-HU" altLang="hu-HU" sz="1600" dirty="0" err="1">
                <a:latin typeface="Comic Sans MS" pitchFamily="66" charset="0"/>
              </a:rPr>
              <a:t>industrial</a:t>
            </a:r>
            <a:r>
              <a:rPr lang="hu-HU" altLang="hu-HU" sz="1600" dirty="0">
                <a:latin typeface="Comic Sans MS" pitchFamily="66" charset="0"/>
              </a:rPr>
              <a:t> CHP,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term</a:t>
            </a:r>
            <a:r>
              <a:rPr lang="hu-HU" altLang="hu-HU" sz="1600" dirty="0">
                <a:latin typeface="Comic Sans MS" pitchFamily="66" charset="0"/>
              </a:rPr>
              <a:t> "</a:t>
            </a:r>
            <a:r>
              <a:rPr lang="hu-HU" altLang="hu-HU" sz="1600" dirty="0" err="1">
                <a:latin typeface="Comic Sans MS" pitchFamily="66" charset="0"/>
              </a:rPr>
              <a:t>co-generation</a:t>
            </a:r>
            <a:r>
              <a:rPr lang="hu-HU" altLang="hu-HU" sz="1600" dirty="0">
                <a:latin typeface="Comic Sans MS" pitchFamily="66" charset="0"/>
              </a:rPr>
              <a:t>" is </a:t>
            </a:r>
            <a:r>
              <a:rPr lang="hu-HU" altLang="hu-HU" sz="1600" dirty="0" err="1">
                <a:latin typeface="Comic Sans MS" pitchFamily="66" charset="0"/>
              </a:rPr>
              <a:t>used</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DH</a:t>
            </a:r>
            <a:r>
              <a:rPr lang="hu-HU" altLang="hu-HU" sz="1600" dirty="0">
                <a:latin typeface="Comic Sans MS" pitchFamily="66" charset="0"/>
              </a:rPr>
              <a:t> </a:t>
            </a:r>
            <a:r>
              <a:rPr lang="hu-HU" altLang="hu-HU" sz="1600" dirty="0" err="1">
                <a:latin typeface="Comic Sans MS" pitchFamily="66" charset="0"/>
              </a:rPr>
              <a:t>district</a:t>
            </a:r>
            <a:r>
              <a:rPr lang="hu-HU" altLang="hu-HU" sz="1600" dirty="0">
                <a:latin typeface="Comic Sans MS" pitchFamily="66" charset="0"/>
              </a:rPr>
              <a:t> </a:t>
            </a:r>
            <a:r>
              <a:rPr lang="hu-HU" altLang="hu-HU" sz="1600" dirty="0" err="1">
                <a:latin typeface="Comic Sans MS" pitchFamily="66" charset="0"/>
              </a:rPr>
              <a:t>heating</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DSO</a:t>
            </a:r>
            <a:r>
              <a:rPr lang="hu-HU" altLang="hu-HU" sz="1600" dirty="0">
                <a:latin typeface="Comic Sans MS" pitchFamily="66" charset="0"/>
              </a:rPr>
              <a:t> </a:t>
            </a:r>
            <a:r>
              <a:rPr lang="hu-HU" altLang="hu-HU" sz="1600" dirty="0" err="1">
                <a:latin typeface="Comic Sans MS" pitchFamily="66" charset="0"/>
              </a:rPr>
              <a:t>distribution</a:t>
            </a:r>
            <a:r>
              <a:rPr lang="hu-HU" altLang="hu-HU" sz="1600" dirty="0">
                <a:latin typeface="Comic Sans MS" pitchFamily="66" charset="0"/>
              </a:rPr>
              <a:t> </a:t>
            </a:r>
            <a:r>
              <a:rPr lang="hu-HU" altLang="hu-HU" sz="1600" dirty="0" err="1">
                <a:latin typeface="Comic Sans MS" pitchFamily="66" charset="0"/>
              </a:rPr>
              <a:t>system</a:t>
            </a:r>
            <a:r>
              <a:rPr lang="hu-HU" altLang="hu-HU" sz="1600" dirty="0">
                <a:latin typeface="Comic Sans MS" pitchFamily="66" charset="0"/>
              </a:rPr>
              <a:t> operator.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EIA</a:t>
            </a:r>
            <a:r>
              <a:rPr lang="hu-HU" altLang="hu-HU" sz="1600" dirty="0">
                <a:latin typeface="Comic Sans MS" pitchFamily="66" charset="0"/>
              </a:rPr>
              <a:t> </a:t>
            </a:r>
            <a:r>
              <a:rPr lang="hu-HU" altLang="hu-HU" sz="1600" dirty="0" err="1">
                <a:latin typeface="Comic Sans MS" pitchFamily="66" charset="0"/>
              </a:rPr>
              <a:t>environmental</a:t>
            </a:r>
            <a:r>
              <a:rPr lang="hu-HU" altLang="hu-HU" sz="1600" dirty="0">
                <a:latin typeface="Comic Sans MS" pitchFamily="66" charset="0"/>
              </a:rPr>
              <a:t> </a:t>
            </a:r>
            <a:r>
              <a:rPr lang="hu-HU" altLang="hu-HU" sz="1600" dirty="0" err="1">
                <a:latin typeface="Comic Sans MS" pitchFamily="66" charset="0"/>
              </a:rPr>
              <a:t>impact</a:t>
            </a:r>
            <a:r>
              <a:rPr lang="hu-HU" altLang="hu-HU" sz="1600" dirty="0">
                <a:latin typeface="Comic Sans MS" pitchFamily="66" charset="0"/>
              </a:rPr>
              <a:t> </a:t>
            </a:r>
            <a:r>
              <a:rPr lang="hu-HU" altLang="hu-HU" sz="1600" dirty="0" err="1">
                <a:latin typeface="Comic Sans MS" pitchFamily="66" charset="0"/>
              </a:rPr>
              <a:t>assessment</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GDP</a:t>
            </a:r>
            <a:r>
              <a:rPr lang="hu-HU" altLang="hu-HU" sz="1600" dirty="0">
                <a:latin typeface="Comic Sans MS" pitchFamily="66" charset="0"/>
              </a:rPr>
              <a:t> </a:t>
            </a:r>
            <a:r>
              <a:rPr lang="hu-HU" altLang="hu-HU" sz="1600" dirty="0" err="1">
                <a:latin typeface="Comic Sans MS" pitchFamily="66" charset="0"/>
              </a:rPr>
              <a:t>gross</a:t>
            </a:r>
            <a:r>
              <a:rPr lang="hu-HU" altLang="hu-HU" sz="1600" dirty="0">
                <a:latin typeface="Comic Sans MS" pitchFamily="66" charset="0"/>
              </a:rPr>
              <a:t> </a:t>
            </a:r>
            <a:r>
              <a:rPr lang="hu-HU" altLang="hu-HU" sz="1600" dirty="0" err="1">
                <a:latin typeface="Comic Sans MS" pitchFamily="66" charset="0"/>
              </a:rPr>
              <a:t>domestic</a:t>
            </a:r>
            <a:r>
              <a:rPr lang="hu-HU" altLang="hu-HU" sz="1600" dirty="0">
                <a:latin typeface="Comic Sans MS" pitchFamily="66" charset="0"/>
              </a:rPr>
              <a:t> </a:t>
            </a:r>
            <a:r>
              <a:rPr lang="hu-HU" altLang="hu-HU" sz="1600" dirty="0" err="1">
                <a:latin typeface="Comic Sans MS" pitchFamily="66" charset="0"/>
              </a:rPr>
              <a:t>product</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GEF</a:t>
            </a:r>
            <a:r>
              <a:rPr lang="hu-HU" altLang="hu-HU" sz="1600" dirty="0">
                <a:latin typeface="Comic Sans MS" pitchFamily="66" charset="0"/>
              </a:rPr>
              <a:t> Global </a:t>
            </a:r>
            <a:r>
              <a:rPr lang="hu-HU" altLang="hu-HU" sz="1600" dirty="0" err="1">
                <a:latin typeface="Comic Sans MS" pitchFamily="66" charset="0"/>
              </a:rPr>
              <a:t>Environmental</a:t>
            </a:r>
            <a:r>
              <a:rPr lang="hu-HU" altLang="hu-HU" sz="1600" dirty="0">
                <a:latin typeface="Comic Sans MS" pitchFamily="66" charset="0"/>
              </a:rPr>
              <a:t> </a:t>
            </a:r>
            <a:r>
              <a:rPr lang="hu-HU" altLang="hu-HU" sz="1600" dirty="0" err="1">
                <a:latin typeface="Comic Sans MS" pitchFamily="66" charset="0"/>
              </a:rPr>
              <a:t>Facility</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GJ</a:t>
            </a:r>
            <a:r>
              <a:rPr lang="hu-HU" altLang="hu-HU" sz="1600" dirty="0">
                <a:latin typeface="Comic Sans MS" pitchFamily="66" charset="0"/>
              </a:rPr>
              <a:t> </a:t>
            </a:r>
            <a:r>
              <a:rPr lang="hu-HU" altLang="hu-HU" sz="1600" dirty="0" err="1">
                <a:latin typeface="Comic Sans MS" pitchFamily="66" charset="0"/>
              </a:rPr>
              <a:t>gigajoule</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1 joule × 10</a:t>
            </a:r>
            <a:r>
              <a:rPr lang="hu-HU" altLang="hu-HU" sz="1600" baseline="30000" dirty="0">
                <a:latin typeface="Comic Sans MS" pitchFamily="66" charset="0"/>
              </a:rPr>
              <a:t>9</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GW</a:t>
            </a:r>
            <a:r>
              <a:rPr lang="hu-HU" altLang="hu-HU" sz="1600" dirty="0">
                <a:latin typeface="Comic Sans MS" pitchFamily="66" charset="0"/>
              </a:rPr>
              <a:t> gigawatt, </a:t>
            </a:r>
            <a:r>
              <a:rPr lang="hu-HU" altLang="hu-HU" sz="1600" dirty="0" err="1">
                <a:latin typeface="Comic Sans MS" pitchFamily="66" charset="0"/>
              </a:rPr>
              <a:t>or</a:t>
            </a:r>
            <a:r>
              <a:rPr lang="hu-HU" altLang="hu-HU" sz="1600" dirty="0">
                <a:latin typeface="Comic Sans MS" pitchFamily="66" charset="0"/>
              </a:rPr>
              <a:t> 1 watt × 10</a:t>
            </a:r>
            <a:r>
              <a:rPr lang="hu-HU" altLang="hu-HU" sz="1600" baseline="30000" dirty="0">
                <a:latin typeface="Comic Sans MS" pitchFamily="66" charset="0"/>
              </a:rPr>
              <a:t>9</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IEA</a:t>
            </a:r>
            <a:r>
              <a:rPr lang="hu-HU" altLang="hu-HU" sz="1600" dirty="0">
                <a:latin typeface="Comic Sans MS" pitchFamily="66" charset="0"/>
              </a:rPr>
              <a:t> International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Agency</a:t>
            </a:r>
            <a:r>
              <a:rPr lang="hu-HU" altLang="hu-HU" sz="1600" dirty="0">
                <a:latin typeface="Comic Sans MS" pitchFamily="66" charset="0"/>
              </a:rPr>
              <a:t> </a:t>
            </a:r>
            <a:r>
              <a:rPr lang="hu-HU" altLang="hu-HU" sz="1600" dirty="0" err="1">
                <a:latin typeface="Comic Sans MS" pitchFamily="66" charset="0"/>
              </a:rPr>
              <a:t>whose</a:t>
            </a:r>
            <a:r>
              <a:rPr lang="hu-HU" altLang="hu-HU" sz="1600" dirty="0">
                <a:latin typeface="Comic Sans MS" pitchFamily="66" charset="0"/>
              </a:rPr>
              <a:t> </a:t>
            </a:r>
            <a:r>
              <a:rPr lang="hu-HU" altLang="hu-HU" sz="1600" dirty="0" err="1">
                <a:latin typeface="Comic Sans MS" pitchFamily="66" charset="0"/>
              </a:rPr>
              <a:t>Members</a:t>
            </a:r>
            <a:r>
              <a:rPr lang="hu-HU" altLang="hu-HU" sz="1600" dirty="0">
                <a:latin typeface="Comic Sans MS" pitchFamily="66" charset="0"/>
              </a:rPr>
              <a:t> </a:t>
            </a:r>
            <a:r>
              <a:rPr lang="hu-HU" altLang="hu-HU" sz="1600" dirty="0" err="1">
                <a:latin typeface="Comic Sans MS" pitchFamily="66" charset="0"/>
              </a:rPr>
              <a:t>are</a:t>
            </a:r>
            <a:r>
              <a:rPr lang="hu-HU" altLang="hu-HU" sz="1600" dirty="0">
                <a:latin typeface="Comic Sans MS" pitchFamily="66" charset="0"/>
              </a:rPr>
              <a:t> </a:t>
            </a:r>
            <a:r>
              <a:rPr lang="hu-HU" altLang="hu-HU" sz="1600" dirty="0" err="1">
                <a:latin typeface="Comic Sans MS" pitchFamily="66" charset="0"/>
              </a:rPr>
              <a:t>Australia</a:t>
            </a:r>
            <a:r>
              <a:rPr lang="hu-HU" altLang="hu-HU" sz="1600" dirty="0">
                <a:latin typeface="Comic Sans MS" pitchFamily="66" charset="0"/>
              </a:rPr>
              <a:t>, </a:t>
            </a:r>
            <a:r>
              <a:rPr lang="hu-HU" altLang="hu-HU" sz="1600" dirty="0" err="1">
                <a:latin typeface="Comic Sans MS" pitchFamily="66" charset="0"/>
              </a:rPr>
              <a:t>Austria</a:t>
            </a:r>
            <a:r>
              <a:rPr lang="hu-HU" altLang="hu-HU" sz="1600" dirty="0">
                <a:latin typeface="Comic Sans MS" pitchFamily="66" charset="0"/>
              </a:rPr>
              <a:t>, Belgium, </a:t>
            </a:r>
            <a:r>
              <a:rPr lang="hu-HU" altLang="hu-HU" sz="1600" dirty="0" err="1">
                <a:latin typeface="Comic Sans MS" pitchFamily="66" charset="0"/>
              </a:rPr>
              <a:t>Canada</a:t>
            </a:r>
            <a:r>
              <a:rPr lang="hu-HU" altLang="hu-HU" sz="1600" dirty="0">
                <a:latin typeface="Comic Sans MS" pitchFamily="66" charset="0"/>
              </a:rPr>
              <a:t>, </a:t>
            </a:r>
            <a:r>
              <a:rPr lang="hu-HU" altLang="hu-HU" sz="1600" dirty="0" err="1">
                <a:latin typeface="Comic Sans MS" pitchFamily="66" charset="0"/>
              </a:rPr>
              <a:t>Denmark</a:t>
            </a:r>
            <a:r>
              <a:rPr lang="hu-HU" altLang="hu-HU" sz="1600" dirty="0">
                <a:latin typeface="Comic Sans MS" pitchFamily="66" charset="0"/>
              </a:rPr>
              <a:t>, </a:t>
            </a:r>
            <a:r>
              <a:rPr lang="hu-HU" altLang="hu-HU" sz="1600" dirty="0" err="1">
                <a:latin typeface="Comic Sans MS" pitchFamily="66" charset="0"/>
              </a:rPr>
              <a:t>Finland</a:t>
            </a:r>
            <a:r>
              <a:rPr lang="hu-HU" altLang="hu-HU" sz="1600" dirty="0">
                <a:latin typeface="Comic Sans MS" pitchFamily="66" charset="0"/>
              </a:rPr>
              <a:t>, France, </a:t>
            </a:r>
            <a:r>
              <a:rPr lang="hu-HU" altLang="hu-HU" sz="1600" dirty="0" err="1">
                <a:latin typeface="Comic Sans MS" pitchFamily="66" charset="0"/>
              </a:rPr>
              <a:t>Germany</a:t>
            </a:r>
            <a:r>
              <a:rPr lang="hu-HU" altLang="hu-HU" sz="1600" dirty="0">
                <a:latin typeface="Comic Sans MS" pitchFamily="66" charset="0"/>
              </a:rPr>
              <a:t>, </a:t>
            </a:r>
            <a:r>
              <a:rPr lang="hu-HU" altLang="hu-HU" sz="1600" dirty="0" err="1">
                <a:latin typeface="Comic Sans MS" pitchFamily="66" charset="0"/>
              </a:rPr>
              <a:t>Greece</a:t>
            </a:r>
            <a:r>
              <a:rPr lang="hu-HU" altLang="hu-HU" sz="1600" dirty="0">
                <a:latin typeface="Comic Sans MS" pitchFamily="66" charset="0"/>
              </a:rPr>
              <a:t>, Hungary, </a:t>
            </a:r>
            <a:r>
              <a:rPr lang="hu-HU" altLang="hu-HU" sz="1600" dirty="0" err="1">
                <a:latin typeface="Comic Sans MS" pitchFamily="66" charset="0"/>
              </a:rPr>
              <a:t>Ireland</a:t>
            </a:r>
            <a:r>
              <a:rPr lang="hu-HU" altLang="hu-HU" sz="1600" dirty="0">
                <a:latin typeface="Comic Sans MS" pitchFamily="66" charset="0"/>
              </a:rPr>
              <a:t>, </a:t>
            </a:r>
            <a:r>
              <a:rPr lang="hu-HU" altLang="hu-HU" sz="1600" dirty="0" err="1">
                <a:latin typeface="Comic Sans MS" pitchFamily="66" charset="0"/>
              </a:rPr>
              <a:t>Italy</a:t>
            </a:r>
            <a:r>
              <a:rPr lang="hu-HU" altLang="hu-HU" sz="1600" dirty="0">
                <a:latin typeface="Comic Sans MS" pitchFamily="66" charset="0"/>
              </a:rPr>
              <a:t>, </a:t>
            </a:r>
            <a:r>
              <a:rPr lang="hu-HU" altLang="hu-HU" sz="1600" dirty="0" err="1">
                <a:latin typeface="Comic Sans MS" pitchFamily="66" charset="0"/>
              </a:rPr>
              <a:t>Japan</a:t>
            </a:r>
            <a:r>
              <a:rPr lang="hu-HU" altLang="hu-HU" sz="1600" dirty="0">
                <a:latin typeface="Comic Sans MS" pitchFamily="66" charset="0"/>
              </a:rPr>
              <a:t>, Luxembourg,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Netherlands</a:t>
            </a:r>
            <a:r>
              <a:rPr lang="hu-HU" altLang="hu-HU" sz="1600" dirty="0">
                <a:latin typeface="Comic Sans MS" pitchFamily="66" charset="0"/>
              </a:rPr>
              <a:t>, New </a:t>
            </a:r>
            <a:r>
              <a:rPr lang="hu-HU" altLang="hu-HU" sz="1600" dirty="0" err="1">
                <a:latin typeface="Comic Sans MS" pitchFamily="66" charset="0"/>
              </a:rPr>
              <a:t>Zealand</a:t>
            </a:r>
            <a:r>
              <a:rPr lang="hu-HU" altLang="hu-HU" sz="1600" dirty="0">
                <a:latin typeface="Comic Sans MS" pitchFamily="66" charset="0"/>
              </a:rPr>
              <a:t>, </a:t>
            </a:r>
            <a:r>
              <a:rPr lang="hu-HU" altLang="hu-HU" sz="1600" dirty="0" err="1">
                <a:latin typeface="Comic Sans MS" pitchFamily="66" charset="0"/>
              </a:rPr>
              <a:t>Norway</a:t>
            </a:r>
            <a:r>
              <a:rPr lang="hu-HU" altLang="hu-HU" sz="1600" dirty="0">
                <a:latin typeface="Comic Sans MS" pitchFamily="66" charset="0"/>
              </a:rPr>
              <a:t>, </a:t>
            </a:r>
            <a:r>
              <a:rPr lang="hu-HU" altLang="hu-HU" sz="1600" dirty="0" err="1">
                <a:latin typeface="Comic Sans MS" pitchFamily="66" charset="0"/>
              </a:rPr>
              <a:t>Portugal</a:t>
            </a:r>
            <a:r>
              <a:rPr lang="hu-HU" altLang="hu-HU" sz="1600" dirty="0">
                <a:latin typeface="Comic Sans MS" pitchFamily="66" charset="0"/>
              </a:rPr>
              <a:t>, Spain, </a:t>
            </a:r>
            <a:r>
              <a:rPr lang="hu-HU" altLang="hu-HU" sz="1600" dirty="0" err="1">
                <a:latin typeface="Comic Sans MS" pitchFamily="66" charset="0"/>
              </a:rPr>
              <a:t>Sweden</a:t>
            </a:r>
            <a:r>
              <a:rPr lang="hu-HU" altLang="hu-HU" sz="1600" dirty="0">
                <a:latin typeface="Comic Sans MS" pitchFamily="66" charset="0"/>
              </a:rPr>
              <a:t>, </a:t>
            </a:r>
            <a:r>
              <a:rPr lang="hu-HU" altLang="hu-HU" sz="1600" dirty="0" err="1">
                <a:latin typeface="Comic Sans MS" pitchFamily="66" charset="0"/>
              </a:rPr>
              <a:t>Switzerland</a:t>
            </a:r>
            <a:r>
              <a:rPr lang="hu-HU" altLang="hu-HU" sz="1600" dirty="0">
                <a:latin typeface="Comic Sans MS" pitchFamily="66" charset="0"/>
              </a:rPr>
              <a:t>, </a:t>
            </a:r>
            <a:r>
              <a:rPr lang="hu-HU" altLang="hu-HU" sz="1600" dirty="0" err="1">
                <a:latin typeface="Comic Sans MS" pitchFamily="66" charset="0"/>
              </a:rPr>
              <a:t>Turkey</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United </a:t>
            </a:r>
            <a:r>
              <a:rPr lang="hu-HU" altLang="hu-HU" sz="1600" dirty="0" err="1">
                <a:latin typeface="Comic Sans MS" pitchFamily="66" charset="0"/>
              </a:rPr>
              <a:t>Kingdom</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United</a:t>
            </a:r>
            <a:r>
              <a:rPr lang="hu-HU" altLang="hu-HU" sz="1600" dirty="0">
                <a:latin typeface="Comic Sans MS" pitchFamily="66" charset="0"/>
              </a:rPr>
              <a:t> </a:t>
            </a:r>
            <a:r>
              <a:rPr lang="hu-HU" altLang="hu-HU" sz="1600" dirty="0" err="1">
                <a:latin typeface="Comic Sans MS" pitchFamily="66" charset="0"/>
              </a:rPr>
              <a:t>States</a:t>
            </a:r>
            <a:r>
              <a:rPr lang="hu-HU" altLang="hu-HU" sz="1600" dirty="0">
                <a:latin typeface="Comic Sans MS" pitchFamily="66" charset="0"/>
              </a:rPr>
              <a:t>. </a:t>
            </a:r>
            <a:endParaRPr lang="hu-HU" altLang="hu-HU" sz="1600" b="1" dirty="0">
              <a:latin typeface="Comic Sans MS" pitchFamily="66" charset="0"/>
            </a:endParaRPr>
          </a:p>
          <a:p>
            <a:pPr eaLnBrk="1" hangingPunct="1">
              <a:lnSpc>
                <a:spcPct val="95000"/>
              </a:lnSpc>
              <a:spcBef>
                <a:spcPct val="0"/>
              </a:spcBef>
              <a:buFontTx/>
              <a:buNone/>
            </a:pPr>
            <a:r>
              <a:rPr lang="hu-HU" altLang="hu-HU" sz="1600" b="1" dirty="0">
                <a:latin typeface="Comic Sans MS" pitchFamily="66" charset="0"/>
              </a:rPr>
              <a:t>IPS/UPS</a:t>
            </a:r>
            <a:r>
              <a:rPr lang="hu-HU" altLang="hu-HU" sz="1600" dirty="0">
                <a:latin typeface="Comic Sans MS" pitchFamily="66" charset="0"/>
              </a:rPr>
              <a:t> United </a:t>
            </a:r>
            <a:r>
              <a:rPr lang="hu-HU" altLang="hu-HU" sz="1600" dirty="0" err="1">
                <a:latin typeface="Comic Sans MS" pitchFamily="66" charset="0"/>
              </a:rPr>
              <a:t>Power</a:t>
            </a:r>
            <a:r>
              <a:rPr lang="hu-HU" altLang="hu-HU" sz="1600" dirty="0">
                <a:latin typeface="Comic Sans MS" pitchFamily="66" charset="0"/>
              </a:rPr>
              <a:t> System/</a:t>
            </a:r>
            <a:r>
              <a:rPr lang="hu-HU" altLang="hu-HU" sz="1600" dirty="0" err="1">
                <a:latin typeface="Comic Sans MS" pitchFamily="66" charset="0"/>
              </a:rPr>
              <a:t>Integrated</a:t>
            </a:r>
            <a:r>
              <a:rPr lang="hu-HU" altLang="hu-HU" sz="1600" dirty="0">
                <a:latin typeface="Comic Sans MS" pitchFamily="66" charset="0"/>
              </a:rPr>
              <a:t> </a:t>
            </a:r>
            <a:r>
              <a:rPr lang="hu-HU" altLang="hu-HU" sz="1600" dirty="0" err="1">
                <a:latin typeface="Comic Sans MS" pitchFamily="66" charset="0"/>
              </a:rPr>
              <a:t>Power</a:t>
            </a:r>
            <a:r>
              <a:rPr lang="hu-HU" altLang="hu-HU" sz="1600" dirty="0">
                <a:latin typeface="Comic Sans MS" pitchFamily="66" charset="0"/>
              </a:rPr>
              <a:t> </a:t>
            </a:r>
            <a:r>
              <a:rPr lang="hu-HU" altLang="hu-HU" sz="1600" dirty="0" err="1">
                <a:latin typeface="Comic Sans MS" pitchFamily="66" charset="0"/>
              </a:rPr>
              <a:t>System</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integrated</a:t>
            </a:r>
            <a:r>
              <a:rPr lang="hu-HU" altLang="hu-HU" sz="1600" dirty="0">
                <a:latin typeface="Comic Sans MS" pitchFamily="66" charset="0"/>
              </a:rPr>
              <a:t> </a:t>
            </a:r>
            <a:r>
              <a:rPr lang="hu-HU" altLang="hu-HU" sz="1600" dirty="0" err="1">
                <a:latin typeface="Comic Sans MS" pitchFamily="66" charset="0"/>
              </a:rPr>
              <a:t>electricity</a:t>
            </a:r>
            <a:r>
              <a:rPr lang="hu-HU" altLang="hu-HU" sz="1600" dirty="0">
                <a:latin typeface="Comic Sans MS" pitchFamily="66" charset="0"/>
              </a:rPr>
              <a:t> </a:t>
            </a:r>
            <a:r>
              <a:rPr lang="hu-HU" altLang="hu-HU" sz="1600" dirty="0" err="1">
                <a:latin typeface="Comic Sans MS" pitchFamily="66" charset="0"/>
              </a:rPr>
              <a:t>transmission</a:t>
            </a:r>
            <a:r>
              <a:rPr lang="hu-HU" altLang="hu-HU" sz="1600" dirty="0">
                <a:latin typeface="Comic Sans MS" pitchFamily="66" charset="0"/>
              </a:rPr>
              <a:t> </a:t>
            </a:r>
            <a:r>
              <a:rPr lang="hu-HU" altLang="hu-HU" sz="1600" dirty="0" err="1">
                <a:latin typeface="Comic Sans MS" pitchFamily="66" charset="0"/>
              </a:rPr>
              <a:t>grid</a:t>
            </a:r>
            <a:r>
              <a:rPr lang="hu-HU" altLang="hu-HU" sz="1600" dirty="0">
                <a:latin typeface="Comic Sans MS" pitchFamily="66" charset="0"/>
              </a:rPr>
              <a:t> of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former</a:t>
            </a:r>
            <a:r>
              <a:rPr lang="hu-HU" altLang="hu-HU" sz="1600" dirty="0">
                <a:latin typeface="Comic Sans MS" pitchFamily="66" charset="0"/>
              </a:rPr>
              <a:t> </a:t>
            </a:r>
            <a:r>
              <a:rPr lang="hu-HU" altLang="hu-HU" sz="1600" dirty="0" err="1">
                <a:latin typeface="Comic Sans MS" pitchFamily="66" charset="0"/>
              </a:rPr>
              <a:t>Soviet</a:t>
            </a:r>
            <a:r>
              <a:rPr lang="hu-HU" altLang="hu-HU" sz="1600" dirty="0">
                <a:latin typeface="Comic Sans MS" pitchFamily="66" charset="0"/>
              </a:rPr>
              <a:t> Union. </a:t>
            </a:r>
            <a:endParaRPr lang="hu-HU" altLang="hu-HU" sz="1600" b="1" dirty="0">
              <a:latin typeface="Comic Sans MS" pitchFamily="66" charset="0"/>
            </a:endParaRPr>
          </a:p>
        </p:txBody>
      </p:sp>
      <p:sp>
        <p:nvSpPr>
          <p:cNvPr id="118789" name="Text Box 3"/>
          <p:cNvSpPr txBox="1">
            <a:spLocks noChangeArrowheads="1"/>
          </p:cNvSpPr>
          <p:nvPr/>
        </p:nvSpPr>
        <p:spPr bwMode="auto">
          <a:xfrm>
            <a:off x="1907704" y="333375"/>
            <a:ext cx="525747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2000" dirty="0">
                <a:solidFill>
                  <a:srgbClr val="FF0000"/>
                </a:solidFill>
                <a:latin typeface="Comic Sans MS" pitchFamily="66" charset="0"/>
              </a:rPr>
              <a:t>Angol nyelvű rövidítések és mozaikszavak</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19811"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FE71CAD-0246-4EAC-9B29-F8FF5481A806}" type="slidenum">
              <a:rPr lang="hu-HU" altLang="hu-HU" sz="1200" smtClean="0">
                <a:solidFill>
                  <a:schemeClr val="bg1">
                    <a:lumMod val="50000"/>
                  </a:schemeClr>
                </a:solidFill>
              </a:rPr>
              <a:pPr eaLnBrk="1" hangingPunct="1">
                <a:spcBef>
                  <a:spcPct val="0"/>
                </a:spcBef>
                <a:buFontTx/>
                <a:buNone/>
              </a:pPr>
              <a:t>115</a:t>
            </a:fld>
            <a:endParaRPr lang="hu-HU" altLang="hu-HU" sz="1200" smtClean="0">
              <a:solidFill>
                <a:schemeClr val="bg1">
                  <a:lumMod val="50000"/>
                </a:schemeClr>
              </a:solidFill>
            </a:endParaRPr>
          </a:p>
        </p:txBody>
      </p:sp>
      <p:sp>
        <p:nvSpPr>
          <p:cNvPr id="119812" name="Text Box 2"/>
          <p:cNvSpPr txBox="1">
            <a:spLocks noChangeArrowheads="1"/>
          </p:cNvSpPr>
          <p:nvPr/>
        </p:nvSpPr>
        <p:spPr bwMode="auto">
          <a:xfrm>
            <a:off x="323850" y="549275"/>
            <a:ext cx="8351838"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dirty="0">
                <a:latin typeface="Comic Sans MS" pitchFamily="66" charset="0"/>
              </a:rPr>
              <a:t>J</a:t>
            </a:r>
            <a:r>
              <a:rPr lang="hu-HU" altLang="hu-HU" sz="1600" dirty="0">
                <a:latin typeface="Comic Sans MS" pitchFamily="66" charset="0"/>
              </a:rPr>
              <a:t> joule; a joule is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work</a:t>
            </a:r>
            <a:r>
              <a:rPr lang="hu-HU" altLang="hu-HU" sz="1600" dirty="0">
                <a:latin typeface="Comic Sans MS" pitchFamily="66" charset="0"/>
              </a:rPr>
              <a:t> </a:t>
            </a:r>
            <a:r>
              <a:rPr lang="hu-HU" altLang="hu-HU" sz="1600" dirty="0" err="1">
                <a:latin typeface="Comic Sans MS" pitchFamily="66" charset="0"/>
              </a:rPr>
              <a:t>done</a:t>
            </a:r>
            <a:r>
              <a:rPr lang="hu-HU" altLang="hu-HU" sz="1600" dirty="0">
                <a:latin typeface="Comic Sans MS" pitchFamily="66" charset="0"/>
              </a:rPr>
              <a:t> </a:t>
            </a:r>
            <a:r>
              <a:rPr lang="hu-HU" altLang="hu-HU" sz="1600" dirty="0" err="1">
                <a:latin typeface="Comic Sans MS" pitchFamily="66" charset="0"/>
              </a:rPr>
              <a:t>when</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point</a:t>
            </a:r>
            <a:r>
              <a:rPr lang="hu-HU" altLang="hu-HU" sz="1600" dirty="0">
                <a:latin typeface="Comic Sans MS" pitchFamily="66" charset="0"/>
              </a:rPr>
              <a:t> of </a:t>
            </a:r>
            <a:r>
              <a:rPr lang="hu-HU" altLang="hu-HU" sz="1600" dirty="0" err="1">
                <a:latin typeface="Comic Sans MS" pitchFamily="66" charset="0"/>
              </a:rPr>
              <a:t>application</a:t>
            </a:r>
            <a:r>
              <a:rPr lang="hu-HU" altLang="hu-HU" sz="1600" dirty="0">
                <a:latin typeface="Comic Sans MS" pitchFamily="66" charset="0"/>
              </a:rPr>
              <a:t> </a:t>
            </a:r>
            <a:r>
              <a:rPr lang="hu-HU" altLang="hu-HU" sz="1600" dirty="0" err="1">
                <a:latin typeface="Comic Sans MS" pitchFamily="66" charset="0"/>
              </a:rPr>
              <a:t>of</a:t>
            </a:r>
            <a:r>
              <a:rPr lang="hu-HU" altLang="hu-HU" sz="1600" dirty="0">
                <a:latin typeface="Comic Sans MS" pitchFamily="66" charset="0"/>
              </a:rPr>
              <a:t> a </a:t>
            </a:r>
            <a:r>
              <a:rPr lang="hu-HU" altLang="hu-HU" sz="1600" dirty="0" err="1">
                <a:latin typeface="Comic Sans MS" pitchFamily="66" charset="0"/>
              </a:rPr>
              <a:t>force</a:t>
            </a:r>
            <a:r>
              <a:rPr lang="hu-HU" altLang="hu-HU" sz="1600" dirty="0">
                <a:latin typeface="Comic Sans MS" pitchFamily="66" charset="0"/>
              </a:rPr>
              <a:t> of </a:t>
            </a:r>
            <a:r>
              <a:rPr lang="hu-HU" altLang="hu-HU" sz="1600" dirty="0" err="1">
                <a:latin typeface="Comic Sans MS" pitchFamily="66" charset="0"/>
              </a:rPr>
              <a:t>one</a:t>
            </a:r>
            <a:r>
              <a:rPr lang="hu-HU" altLang="hu-HU" sz="1600" dirty="0">
                <a:latin typeface="Comic Sans MS" pitchFamily="66" charset="0"/>
              </a:rPr>
              <a:t> newton is </a:t>
            </a:r>
            <a:r>
              <a:rPr lang="hu-HU" altLang="hu-HU" sz="1600" dirty="0" err="1">
                <a:latin typeface="Comic Sans MS" pitchFamily="66" charset="0"/>
              </a:rPr>
              <a:t>displaced</a:t>
            </a:r>
            <a:r>
              <a:rPr lang="hu-HU" altLang="hu-HU" sz="1600" dirty="0">
                <a:latin typeface="Comic Sans MS" pitchFamily="66" charset="0"/>
              </a:rPr>
              <a:t> </a:t>
            </a:r>
            <a:r>
              <a:rPr lang="hu-HU" altLang="hu-HU" sz="1600" dirty="0" err="1">
                <a:latin typeface="Comic Sans MS" pitchFamily="66" charset="0"/>
              </a:rPr>
              <a:t>through</a:t>
            </a:r>
            <a:r>
              <a:rPr lang="hu-HU" altLang="hu-HU" sz="1600" dirty="0">
                <a:latin typeface="Comic Sans MS" pitchFamily="66" charset="0"/>
              </a:rPr>
              <a:t> a </a:t>
            </a:r>
            <a:r>
              <a:rPr lang="hu-HU" altLang="hu-HU" sz="1600" dirty="0" err="1">
                <a:latin typeface="Comic Sans MS" pitchFamily="66" charset="0"/>
              </a:rPr>
              <a:t>distance</a:t>
            </a:r>
            <a:r>
              <a:rPr lang="hu-HU" altLang="hu-HU" sz="1600" dirty="0">
                <a:latin typeface="Comic Sans MS" pitchFamily="66" charset="0"/>
              </a:rPr>
              <a:t> of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metre</a:t>
            </a:r>
            <a:r>
              <a:rPr lang="hu-HU" altLang="hu-HU" sz="1600" dirty="0">
                <a:latin typeface="Comic Sans MS" pitchFamily="66" charset="0"/>
              </a:rPr>
              <a:t> </a:t>
            </a:r>
            <a:r>
              <a:rPr lang="hu-HU" altLang="hu-HU" sz="1600" dirty="0" err="1">
                <a:latin typeface="Comic Sans MS" pitchFamily="66" charset="0"/>
              </a:rPr>
              <a:t>in</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direction</a:t>
            </a:r>
            <a:r>
              <a:rPr lang="hu-HU" altLang="hu-HU" sz="1600" dirty="0">
                <a:latin typeface="Comic Sans MS" pitchFamily="66" charset="0"/>
              </a:rPr>
              <a:t> </a:t>
            </a:r>
            <a:r>
              <a:rPr lang="hu-HU" altLang="hu-HU" sz="1600" dirty="0" err="1">
                <a:latin typeface="Comic Sans MS" pitchFamily="66" charset="0"/>
              </a:rPr>
              <a:t>of</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force</a:t>
            </a:r>
            <a:r>
              <a:rPr lang="hu-HU" altLang="hu-HU" sz="1600" dirty="0">
                <a:latin typeface="Comic Sans MS" pitchFamily="66" charset="0"/>
              </a:rPr>
              <a:t> (a newton is </a:t>
            </a:r>
            <a:r>
              <a:rPr lang="hu-HU" altLang="hu-HU" sz="1600" dirty="0" err="1">
                <a:latin typeface="Comic Sans MS" pitchFamily="66" charset="0"/>
              </a:rPr>
              <a:t>defined</a:t>
            </a:r>
            <a:r>
              <a:rPr lang="hu-HU" altLang="hu-HU" sz="1600" dirty="0">
                <a:latin typeface="Comic Sans MS" pitchFamily="66" charset="0"/>
              </a:rPr>
              <a:t> </a:t>
            </a:r>
            <a:r>
              <a:rPr lang="hu-HU" altLang="hu-HU" sz="1600" dirty="0" err="1">
                <a:latin typeface="Comic Sans MS" pitchFamily="66" charset="0"/>
              </a:rPr>
              <a:t>as</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force</a:t>
            </a:r>
            <a:r>
              <a:rPr lang="hu-HU" altLang="hu-HU" sz="1600" dirty="0">
                <a:latin typeface="Comic Sans MS" pitchFamily="66" charset="0"/>
              </a:rPr>
              <a:t> </a:t>
            </a:r>
            <a:r>
              <a:rPr lang="hu-HU" altLang="hu-HU" sz="1600" dirty="0" err="1">
                <a:latin typeface="Comic Sans MS" pitchFamily="66" charset="0"/>
              </a:rPr>
              <a:t>needed</a:t>
            </a:r>
            <a:r>
              <a:rPr lang="hu-HU" altLang="hu-HU" sz="1600" dirty="0">
                <a:latin typeface="Comic Sans MS" pitchFamily="66" charset="0"/>
              </a:rPr>
              <a:t> </a:t>
            </a:r>
            <a:r>
              <a:rPr lang="hu-HU" altLang="hu-HU" sz="1600" dirty="0" err="1">
                <a:latin typeface="Comic Sans MS" pitchFamily="66" charset="0"/>
              </a:rPr>
              <a:t>to</a:t>
            </a:r>
            <a:r>
              <a:rPr lang="hu-HU" altLang="hu-HU" sz="1600" dirty="0">
                <a:latin typeface="Comic Sans MS" pitchFamily="66" charset="0"/>
              </a:rPr>
              <a:t> </a:t>
            </a:r>
            <a:r>
              <a:rPr lang="hu-HU" altLang="hu-HU" sz="1600" dirty="0" err="1">
                <a:latin typeface="Comic Sans MS" pitchFamily="66" charset="0"/>
              </a:rPr>
              <a:t>accelerate</a:t>
            </a:r>
            <a:r>
              <a:rPr lang="hu-HU" altLang="hu-HU" sz="1600" dirty="0">
                <a:latin typeface="Comic Sans MS" pitchFamily="66" charset="0"/>
              </a:rPr>
              <a:t> a </a:t>
            </a:r>
            <a:r>
              <a:rPr lang="hu-HU" altLang="hu-HU" sz="1600" dirty="0" err="1">
                <a:latin typeface="Comic Sans MS" pitchFamily="66" charset="0"/>
              </a:rPr>
              <a:t>kilogram</a:t>
            </a:r>
            <a:r>
              <a:rPr lang="hu-HU" altLang="hu-HU" sz="1600" dirty="0">
                <a:latin typeface="Comic Sans MS" pitchFamily="66" charset="0"/>
              </a:rPr>
              <a:t> </a:t>
            </a:r>
            <a:r>
              <a:rPr lang="hu-HU" altLang="hu-HU" sz="1600" dirty="0" err="1">
                <a:latin typeface="Comic Sans MS" pitchFamily="66" charset="0"/>
              </a:rPr>
              <a:t>by</a:t>
            </a:r>
            <a:r>
              <a:rPr lang="hu-HU" altLang="hu-HU" sz="1600" dirty="0">
                <a:latin typeface="Comic Sans MS" pitchFamily="66" charset="0"/>
              </a:rPr>
              <a:t>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metre</a:t>
            </a:r>
            <a:r>
              <a:rPr lang="hu-HU" altLang="hu-HU" sz="1600" dirty="0">
                <a:latin typeface="Comic Sans MS" pitchFamily="66" charset="0"/>
              </a:rPr>
              <a:t> per </a:t>
            </a:r>
            <a:r>
              <a:rPr lang="hu-HU" altLang="hu-HU" sz="1600" dirty="0" err="1">
                <a:latin typeface="Comic Sans MS" pitchFamily="66" charset="0"/>
              </a:rPr>
              <a:t>second</a:t>
            </a:r>
            <a:r>
              <a:rPr lang="hu-HU" altLang="hu-HU" sz="1600" dirty="0">
                <a:latin typeface="Comic Sans MS" pitchFamily="66" charset="0"/>
              </a:rPr>
              <a:t>). In </a:t>
            </a:r>
            <a:r>
              <a:rPr lang="hu-HU" altLang="hu-HU" sz="1600" dirty="0" err="1">
                <a:latin typeface="Comic Sans MS" pitchFamily="66" charset="0"/>
              </a:rPr>
              <a:t>electrical</a:t>
            </a:r>
            <a:r>
              <a:rPr lang="hu-HU" altLang="hu-HU" sz="1600" dirty="0">
                <a:latin typeface="Comic Sans MS" pitchFamily="66" charset="0"/>
              </a:rPr>
              <a:t> </a:t>
            </a:r>
            <a:r>
              <a:rPr lang="hu-HU" altLang="hu-HU" sz="1600" dirty="0" err="1">
                <a:latin typeface="Comic Sans MS" pitchFamily="66" charset="0"/>
              </a:rPr>
              <a:t>units</a:t>
            </a:r>
            <a:r>
              <a:rPr lang="hu-HU" altLang="hu-HU" sz="1600" dirty="0">
                <a:latin typeface="Comic Sans MS" pitchFamily="66" charset="0"/>
              </a:rPr>
              <a:t>, </a:t>
            </a:r>
            <a:r>
              <a:rPr lang="hu-HU" altLang="hu-HU" sz="1600" dirty="0" err="1">
                <a:latin typeface="Comic Sans MS" pitchFamily="66" charset="0"/>
              </a:rPr>
              <a:t>it</a:t>
            </a:r>
            <a:r>
              <a:rPr lang="hu-HU" altLang="hu-HU" sz="1600" dirty="0">
                <a:latin typeface="Comic Sans MS" pitchFamily="66" charset="0"/>
              </a:rPr>
              <a:t> is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dissipated</a:t>
            </a:r>
            <a:r>
              <a:rPr lang="hu-HU" altLang="hu-HU" sz="1600" dirty="0">
                <a:latin typeface="Comic Sans MS" pitchFamily="66" charset="0"/>
              </a:rPr>
              <a:t> </a:t>
            </a:r>
            <a:r>
              <a:rPr lang="hu-HU" altLang="hu-HU" sz="1600" dirty="0" err="1">
                <a:latin typeface="Comic Sans MS" pitchFamily="66" charset="0"/>
              </a:rPr>
              <a:t>by</a:t>
            </a:r>
            <a:r>
              <a:rPr lang="hu-HU" altLang="hu-HU" sz="1600" dirty="0">
                <a:latin typeface="Comic Sans MS" pitchFamily="66" charset="0"/>
              </a:rPr>
              <a:t> </a:t>
            </a:r>
            <a:r>
              <a:rPr lang="hu-HU" altLang="hu-HU" sz="1600" dirty="0" err="1">
                <a:latin typeface="Comic Sans MS" pitchFamily="66" charset="0"/>
              </a:rPr>
              <a:t>one</a:t>
            </a:r>
            <a:r>
              <a:rPr lang="hu-HU" altLang="hu-HU" sz="1600" dirty="0">
                <a:latin typeface="Comic Sans MS" pitchFamily="66" charset="0"/>
              </a:rPr>
              <a:t> watt </a:t>
            </a:r>
            <a:r>
              <a:rPr lang="hu-HU" altLang="hu-HU" sz="1600" dirty="0" err="1">
                <a:latin typeface="Comic Sans MS" pitchFamily="66" charset="0"/>
              </a:rPr>
              <a:t>in</a:t>
            </a:r>
            <a:r>
              <a:rPr lang="hu-HU" altLang="hu-HU" sz="1600" dirty="0">
                <a:latin typeface="Comic Sans MS" pitchFamily="66" charset="0"/>
              </a:rPr>
              <a:t> a </a:t>
            </a:r>
            <a:r>
              <a:rPr lang="hu-HU" altLang="hu-HU" sz="1600" dirty="0" err="1">
                <a:latin typeface="Comic Sans MS" pitchFamily="66" charset="0"/>
              </a:rPr>
              <a:t>second</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kV</a:t>
            </a:r>
            <a:r>
              <a:rPr lang="hu-HU" altLang="hu-HU" sz="1600" dirty="0">
                <a:latin typeface="Comic Sans MS" pitchFamily="66" charset="0"/>
              </a:rPr>
              <a:t> kilovolt, </a:t>
            </a:r>
            <a:r>
              <a:rPr lang="hu-HU" altLang="hu-HU" sz="1600" dirty="0" err="1">
                <a:latin typeface="Comic Sans MS" pitchFamily="66" charset="0"/>
              </a:rPr>
              <a:t>or</a:t>
            </a:r>
            <a:r>
              <a:rPr lang="hu-HU" altLang="hu-HU" sz="1600" dirty="0">
                <a:latin typeface="Comic Sans MS" pitchFamily="66" charset="0"/>
              </a:rPr>
              <a:t> </a:t>
            </a:r>
            <a:r>
              <a:rPr lang="hu-HU" altLang="hu-HU" sz="1600" dirty="0" err="1">
                <a:latin typeface="Comic Sans MS" pitchFamily="66" charset="0"/>
              </a:rPr>
              <a:t>one</a:t>
            </a:r>
            <a:r>
              <a:rPr lang="hu-HU" altLang="hu-HU" sz="1600" dirty="0">
                <a:latin typeface="Comic Sans MS" pitchFamily="66" charset="0"/>
              </a:rPr>
              <a:t> volt × 10</a:t>
            </a:r>
            <a:r>
              <a:rPr lang="hu-HU" altLang="hu-HU" sz="1600" baseline="30000" dirty="0">
                <a:latin typeface="Comic Sans MS" pitchFamily="66" charset="0"/>
              </a:rPr>
              <a:t>3</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kWh</a:t>
            </a:r>
            <a:r>
              <a:rPr lang="hu-HU" altLang="hu-HU" sz="1600" dirty="0">
                <a:latin typeface="Comic Sans MS" pitchFamily="66" charset="0"/>
              </a:rPr>
              <a:t> </a:t>
            </a:r>
            <a:r>
              <a:rPr lang="hu-HU" altLang="hu-HU" sz="1600" dirty="0" err="1">
                <a:latin typeface="Comic Sans MS" pitchFamily="66" charset="0"/>
              </a:rPr>
              <a:t>kilowatt-hour</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a:t>
            </a:r>
            <a:r>
              <a:rPr lang="hu-HU" altLang="hu-HU" sz="1600" dirty="0" err="1">
                <a:latin typeface="Comic Sans MS" pitchFamily="66" charset="0"/>
              </a:rPr>
              <a:t>one</a:t>
            </a:r>
            <a:r>
              <a:rPr lang="hu-HU" altLang="hu-HU" sz="1600" dirty="0">
                <a:latin typeface="Comic Sans MS" pitchFamily="66" charset="0"/>
              </a:rPr>
              <a:t> kilowatt ×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hour</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a:t>
            </a:r>
            <a:r>
              <a:rPr lang="hu-HU" altLang="hu-HU" sz="1600" dirty="0" err="1">
                <a:latin typeface="Comic Sans MS" pitchFamily="66" charset="0"/>
              </a:rPr>
              <a:t>one</a:t>
            </a:r>
            <a:r>
              <a:rPr lang="hu-HU" altLang="hu-HU" sz="1600" dirty="0">
                <a:latin typeface="Comic Sans MS" pitchFamily="66" charset="0"/>
              </a:rPr>
              <a:t> watt ×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hour</a:t>
            </a:r>
            <a:r>
              <a:rPr lang="hu-HU" altLang="hu-HU" sz="1600" dirty="0">
                <a:latin typeface="Comic Sans MS" pitchFamily="66" charset="0"/>
              </a:rPr>
              <a:t> × 10</a:t>
            </a:r>
            <a:r>
              <a:rPr lang="hu-HU" altLang="hu-HU" sz="1600" baseline="30000" dirty="0">
                <a:latin typeface="Comic Sans MS" pitchFamily="66" charset="0"/>
              </a:rPr>
              <a:t>3</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LNG</a:t>
            </a:r>
            <a:r>
              <a:rPr lang="hu-HU" altLang="hu-HU" sz="1600" dirty="0">
                <a:latin typeface="Comic Sans MS" pitchFamily="66" charset="0"/>
              </a:rPr>
              <a:t> </a:t>
            </a:r>
            <a:r>
              <a:rPr lang="hu-HU" altLang="hu-HU" sz="1600" dirty="0" err="1">
                <a:latin typeface="Comic Sans MS" pitchFamily="66" charset="0"/>
              </a:rPr>
              <a:t>liquefied</a:t>
            </a:r>
            <a:r>
              <a:rPr lang="hu-HU" altLang="hu-HU" sz="1600" dirty="0">
                <a:latin typeface="Comic Sans MS" pitchFamily="66" charset="0"/>
              </a:rPr>
              <a:t> </a:t>
            </a:r>
            <a:r>
              <a:rPr lang="hu-HU" altLang="hu-HU" sz="1600" dirty="0" err="1">
                <a:latin typeface="Comic Sans MS" pitchFamily="66" charset="0"/>
              </a:rPr>
              <a:t>natural</a:t>
            </a:r>
            <a:r>
              <a:rPr lang="hu-HU" altLang="hu-HU" sz="1600" dirty="0">
                <a:latin typeface="Comic Sans MS" pitchFamily="66" charset="0"/>
              </a:rPr>
              <a:t> </a:t>
            </a:r>
            <a:r>
              <a:rPr lang="hu-HU" altLang="hu-HU" sz="1600" dirty="0" err="1">
                <a:latin typeface="Comic Sans MS" pitchFamily="66" charset="0"/>
              </a:rPr>
              <a:t>gas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LPG</a:t>
            </a:r>
            <a:r>
              <a:rPr lang="hu-HU" altLang="hu-HU" sz="1600" dirty="0">
                <a:latin typeface="Comic Sans MS" pitchFamily="66" charset="0"/>
              </a:rPr>
              <a:t> </a:t>
            </a:r>
            <a:r>
              <a:rPr lang="hu-HU" altLang="hu-HU" sz="1600" dirty="0" err="1">
                <a:latin typeface="Comic Sans MS" pitchFamily="66" charset="0"/>
              </a:rPr>
              <a:t>liquefied</a:t>
            </a:r>
            <a:r>
              <a:rPr lang="hu-HU" altLang="hu-HU" sz="1600" dirty="0">
                <a:latin typeface="Comic Sans MS" pitchFamily="66" charset="0"/>
              </a:rPr>
              <a:t> </a:t>
            </a:r>
            <a:r>
              <a:rPr lang="hu-HU" altLang="hu-HU" sz="1600" dirty="0" err="1">
                <a:latin typeface="Comic Sans MS" pitchFamily="66" charset="0"/>
              </a:rPr>
              <a:t>petroleum</a:t>
            </a:r>
            <a:r>
              <a:rPr lang="hu-HU" altLang="hu-HU" sz="1600" dirty="0">
                <a:latin typeface="Comic Sans MS" pitchFamily="66" charset="0"/>
              </a:rPr>
              <a:t> </a:t>
            </a:r>
            <a:r>
              <a:rPr lang="hu-HU" altLang="hu-HU" sz="1600" dirty="0" err="1">
                <a:latin typeface="Comic Sans MS" pitchFamily="66" charset="0"/>
              </a:rPr>
              <a:t>gas</a:t>
            </a:r>
            <a:r>
              <a:rPr lang="hu-HU" altLang="hu-HU" sz="1600" dirty="0">
                <a:latin typeface="Comic Sans MS" pitchFamily="66" charset="0"/>
              </a:rPr>
              <a:t>; </a:t>
            </a:r>
            <a:r>
              <a:rPr lang="hu-HU" altLang="hu-HU" sz="1600" dirty="0" err="1">
                <a:latin typeface="Comic Sans MS" pitchFamily="66" charset="0"/>
              </a:rPr>
              <a:t>refers</a:t>
            </a:r>
            <a:r>
              <a:rPr lang="hu-HU" altLang="hu-HU" sz="1600" dirty="0">
                <a:latin typeface="Comic Sans MS" pitchFamily="66" charset="0"/>
              </a:rPr>
              <a:t> </a:t>
            </a:r>
            <a:r>
              <a:rPr lang="hu-HU" altLang="hu-HU" sz="1600" dirty="0" err="1">
                <a:latin typeface="Comic Sans MS" pitchFamily="66" charset="0"/>
              </a:rPr>
              <a:t>to</a:t>
            </a:r>
            <a:r>
              <a:rPr lang="hu-HU" altLang="hu-HU" sz="1600" dirty="0">
                <a:latin typeface="Comic Sans MS" pitchFamily="66" charset="0"/>
              </a:rPr>
              <a:t> </a:t>
            </a:r>
            <a:r>
              <a:rPr lang="hu-HU" altLang="hu-HU" sz="1600" dirty="0" err="1">
                <a:latin typeface="Comic Sans MS" pitchFamily="66" charset="0"/>
              </a:rPr>
              <a:t>propane</a:t>
            </a:r>
            <a:r>
              <a:rPr lang="hu-HU" altLang="hu-HU" sz="1600" dirty="0">
                <a:latin typeface="Comic Sans MS" pitchFamily="66" charset="0"/>
              </a:rPr>
              <a:t>, </a:t>
            </a:r>
            <a:r>
              <a:rPr lang="hu-HU" altLang="hu-HU" sz="1600" dirty="0" err="1">
                <a:latin typeface="Comic Sans MS" pitchFamily="66" charset="0"/>
              </a:rPr>
              <a:t>butane</a:t>
            </a:r>
            <a:r>
              <a:rPr lang="hu-HU" altLang="hu-HU" sz="1600" dirty="0">
                <a:latin typeface="Comic Sans MS" pitchFamily="66" charset="0"/>
              </a:rPr>
              <a:t> and </a:t>
            </a:r>
            <a:r>
              <a:rPr lang="hu-HU" altLang="hu-HU" sz="1600" dirty="0" err="1">
                <a:latin typeface="Comic Sans MS" pitchFamily="66" charset="0"/>
              </a:rPr>
              <a:t>their</a:t>
            </a:r>
            <a:r>
              <a:rPr lang="hu-HU" altLang="hu-HU" sz="1600" dirty="0">
                <a:latin typeface="Comic Sans MS" pitchFamily="66" charset="0"/>
              </a:rPr>
              <a:t> </a:t>
            </a:r>
            <a:r>
              <a:rPr lang="hu-HU" altLang="hu-HU" sz="1600" dirty="0" err="1">
                <a:latin typeface="Comic Sans MS" pitchFamily="66" charset="0"/>
              </a:rPr>
              <a:t>isomers</a:t>
            </a:r>
            <a:r>
              <a:rPr lang="hu-HU" altLang="hu-HU" sz="1600" dirty="0">
                <a:latin typeface="Comic Sans MS" pitchFamily="66" charset="0"/>
              </a:rPr>
              <a:t>, </a:t>
            </a:r>
            <a:r>
              <a:rPr lang="hu-HU" altLang="hu-HU" sz="1600" dirty="0" err="1">
                <a:latin typeface="Comic Sans MS" pitchFamily="66" charset="0"/>
              </a:rPr>
              <a:t>which</a:t>
            </a:r>
            <a:r>
              <a:rPr lang="hu-HU" altLang="hu-HU" sz="1600" dirty="0">
                <a:latin typeface="Comic Sans MS" pitchFamily="66" charset="0"/>
              </a:rPr>
              <a:t> </a:t>
            </a:r>
            <a:r>
              <a:rPr lang="hu-HU" altLang="hu-HU" sz="1600" dirty="0" err="1">
                <a:latin typeface="Comic Sans MS" pitchFamily="66" charset="0"/>
              </a:rPr>
              <a:t>are</a:t>
            </a:r>
            <a:r>
              <a:rPr lang="hu-HU" altLang="hu-HU" sz="1600" dirty="0">
                <a:latin typeface="Comic Sans MS" pitchFamily="66" charset="0"/>
              </a:rPr>
              <a:t> </a:t>
            </a:r>
            <a:r>
              <a:rPr lang="hu-HU" altLang="hu-HU" sz="1600" dirty="0" err="1">
                <a:latin typeface="Comic Sans MS" pitchFamily="66" charset="0"/>
              </a:rPr>
              <a:t>gases</a:t>
            </a:r>
            <a:r>
              <a:rPr lang="hu-HU" altLang="hu-HU" sz="1600" dirty="0">
                <a:latin typeface="Comic Sans MS" pitchFamily="66" charset="0"/>
              </a:rPr>
              <a:t> </a:t>
            </a:r>
            <a:r>
              <a:rPr lang="hu-HU" altLang="hu-HU" sz="1600" dirty="0" err="1">
                <a:latin typeface="Comic Sans MS" pitchFamily="66" charset="0"/>
              </a:rPr>
              <a:t>at</a:t>
            </a:r>
            <a:r>
              <a:rPr lang="hu-HU" altLang="hu-HU" sz="1600" dirty="0">
                <a:latin typeface="Comic Sans MS" pitchFamily="66" charset="0"/>
              </a:rPr>
              <a:t> </a:t>
            </a:r>
            <a:r>
              <a:rPr lang="hu-HU" altLang="hu-HU" sz="1600" dirty="0" err="1">
                <a:latin typeface="Comic Sans MS" pitchFamily="66" charset="0"/>
              </a:rPr>
              <a:t>atmospheric</a:t>
            </a:r>
            <a:r>
              <a:rPr lang="hu-HU" altLang="hu-HU" sz="1600" dirty="0">
                <a:latin typeface="Comic Sans MS" pitchFamily="66" charset="0"/>
              </a:rPr>
              <a:t> </a:t>
            </a:r>
            <a:r>
              <a:rPr lang="hu-HU" altLang="hu-HU" sz="1600" dirty="0" err="1">
                <a:latin typeface="Comic Sans MS" pitchFamily="66" charset="0"/>
              </a:rPr>
              <a:t>pressure</a:t>
            </a:r>
            <a:r>
              <a:rPr lang="hu-HU" altLang="hu-HU" sz="1600" dirty="0">
                <a:latin typeface="Comic Sans MS" pitchFamily="66" charset="0"/>
              </a:rPr>
              <a:t> </a:t>
            </a:r>
            <a:r>
              <a:rPr lang="hu-HU" altLang="hu-HU" sz="1600" dirty="0" err="1">
                <a:latin typeface="Comic Sans MS" pitchFamily="66" charset="0"/>
              </a:rPr>
              <a:t>and</a:t>
            </a:r>
            <a:r>
              <a:rPr lang="hu-HU" altLang="hu-HU" sz="1600" dirty="0">
                <a:latin typeface="Comic Sans MS" pitchFamily="66" charset="0"/>
              </a:rPr>
              <a:t> </a:t>
            </a:r>
            <a:r>
              <a:rPr lang="hu-HU" altLang="hu-HU" sz="1600" dirty="0" err="1">
                <a:latin typeface="Comic Sans MS" pitchFamily="66" charset="0"/>
              </a:rPr>
              <a:t>normal</a:t>
            </a:r>
            <a:r>
              <a:rPr lang="hu-HU" altLang="hu-HU" sz="1600" dirty="0">
                <a:latin typeface="Comic Sans MS" pitchFamily="66" charset="0"/>
              </a:rPr>
              <a:t> </a:t>
            </a:r>
            <a:r>
              <a:rPr lang="hu-HU" altLang="hu-HU" sz="1600" dirty="0" err="1">
                <a:latin typeface="Comic Sans MS" pitchFamily="66" charset="0"/>
              </a:rPr>
              <a:t>temperature</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err="1">
                <a:latin typeface="Comic Sans MS" pitchFamily="66" charset="0"/>
              </a:rPr>
              <a:t>mcm</a:t>
            </a:r>
            <a:r>
              <a:rPr lang="hu-HU" altLang="hu-HU" sz="1600" dirty="0">
                <a:latin typeface="Comic Sans MS" pitchFamily="66" charset="0"/>
              </a:rPr>
              <a:t> </a:t>
            </a:r>
            <a:r>
              <a:rPr lang="hu-HU" altLang="hu-HU" sz="1600" dirty="0" err="1">
                <a:latin typeface="Comic Sans MS" pitchFamily="66" charset="0"/>
              </a:rPr>
              <a:t>million</a:t>
            </a:r>
            <a:r>
              <a:rPr lang="hu-HU" altLang="hu-HU" sz="1600" dirty="0">
                <a:latin typeface="Comic Sans MS" pitchFamily="66" charset="0"/>
              </a:rPr>
              <a:t> </a:t>
            </a:r>
            <a:r>
              <a:rPr lang="hu-HU" altLang="hu-HU" sz="1600" dirty="0" err="1">
                <a:latin typeface="Comic Sans MS" pitchFamily="66" charset="0"/>
              </a:rPr>
              <a:t>cubic</a:t>
            </a:r>
            <a:r>
              <a:rPr lang="hu-HU" altLang="hu-HU" sz="1600" dirty="0">
                <a:latin typeface="Comic Sans MS" pitchFamily="66" charset="0"/>
              </a:rPr>
              <a:t> </a:t>
            </a:r>
            <a:r>
              <a:rPr lang="hu-HU" altLang="hu-HU" sz="1600" dirty="0" err="1">
                <a:latin typeface="Comic Sans MS" pitchFamily="66" charset="0"/>
              </a:rPr>
              <a:t>metres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err="1">
                <a:latin typeface="Comic Sans MS" pitchFamily="66" charset="0"/>
              </a:rPr>
              <a:t>Mt</a:t>
            </a:r>
            <a:r>
              <a:rPr lang="hu-HU" altLang="hu-HU" sz="1600" dirty="0">
                <a:latin typeface="Comic Sans MS" pitchFamily="66" charset="0"/>
              </a:rPr>
              <a:t> </a:t>
            </a:r>
            <a:r>
              <a:rPr lang="hu-HU" altLang="hu-HU" sz="1600" dirty="0" err="1">
                <a:latin typeface="Comic Sans MS" pitchFamily="66" charset="0"/>
              </a:rPr>
              <a:t>million</a:t>
            </a:r>
            <a:r>
              <a:rPr lang="hu-HU" altLang="hu-HU" sz="1600" dirty="0">
                <a:latin typeface="Comic Sans MS" pitchFamily="66" charset="0"/>
              </a:rPr>
              <a:t> </a:t>
            </a:r>
            <a:r>
              <a:rPr lang="hu-HU" altLang="hu-HU" sz="1600" dirty="0" err="1">
                <a:latin typeface="Comic Sans MS" pitchFamily="66" charset="0"/>
              </a:rPr>
              <a:t>tonnes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err="1">
                <a:latin typeface="Comic Sans MS" pitchFamily="66" charset="0"/>
              </a:rPr>
              <a:t>Mtoe</a:t>
            </a:r>
            <a:r>
              <a:rPr lang="hu-HU" altLang="hu-HU" sz="1600" dirty="0">
                <a:latin typeface="Comic Sans MS" pitchFamily="66" charset="0"/>
              </a:rPr>
              <a:t> </a:t>
            </a:r>
            <a:r>
              <a:rPr lang="hu-HU" altLang="hu-HU" sz="1600" dirty="0" err="1">
                <a:latin typeface="Comic Sans MS" pitchFamily="66" charset="0"/>
              </a:rPr>
              <a:t>million</a:t>
            </a:r>
            <a:r>
              <a:rPr lang="hu-HU" altLang="hu-HU" sz="1600" dirty="0">
                <a:latin typeface="Comic Sans MS" pitchFamily="66" charset="0"/>
              </a:rPr>
              <a:t> </a:t>
            </a:r>
            <a:r>
              <a:rPr lang="hu-HU" altLang="hu-HU" sz="1600" dirty="0" err="1">
                <a:latin typeface="Comic Sans MS" pitchFamily="66" charset="0"/>
              </a:rPr>
              <a:t>tonnes</a:t>
            </a:r>
            <a:r>
              <a:rPr lang="hu-HU" altLang="hu-HU" sz="1600" dirty="0">
                <a:latin typeface="Comic Sans MS" pitchFamily="66" charset="0"/>
              </a:rPr>
              <a:t> of </a:t>
            </a:r>
            <a:r>
              <a:rPr lang="hu-HU" altLang="hu-HU" sz="1600" dirty="0" err="1">
                <a:latin typeface="Comic Sans MS" pitchFamily="66" charset="0"/>
              </a:rPr>
              <a:t>oil</a:t>
            </a:r>
            <a:r>
              <a:rPr lang="hu-HU" altLang="hu-HU" sz="1600" dirty="0">
                <a:latin typeface="Comic Sans MS" pitchFamily="66" charset="0"/>
              </a:rPr>
              <a:t> </a:t>
            </a:r>
            <a:r>
              <a:rPr lang="hu-HU" altLang="hu-HU" sz="1600" dirty="0" err="1">
                <a:latin typeface="Comic Sans MS" pitchFamily="66" charset="0"/>
              </a:rPr>
              <a:t>equivalent</a:t>
            </a:r>
            <a:r>
              <a:rPr lang="hu-HU" altLang="hu-HU" sz="1600" dirty="0">
                <a:latin typeface="Comic Sans MS" pitchFamily="66" charset="0"/>
              </a:rPr>
              <a:t>; </a:t>
            </a:r>
            <a:r>
              <a:rPr lang="hu-HU" altLang="hu-HU" sz="1600" dirty="0" err="1">
                <a:latin typeface="Comic Sans MS" pitchFamily="66" charset="0"/>
              </a:rPr>
              <a:t>see</a:t>
            </a:r>
            <a:r>
              <a:rPr lang="hu-HU" altLang="hu-HU" sz="1600" dirty="0">
                <a:latin typeface="Comic Sans MS" pitchFamily="66" charset="0"/>
              </a:rPr>
              <a:t> </a:t>
            </a:r>
            <a:r>
              <a:rPr lang="hu-HU" altLang="hu-HU" sz="1600" dirty="0" err="1">
                <a:latin typeface="Comic Sans MS" pitchFamily="66" charset="0"/>
              </a:rPr>
              <a:t>toe</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MW</a:t>
            </a:r>
            <a:r>
              <a:rPr lang="hu-HU" altLang="hu-HU" sz="1600" dirty="0">
                <a:latin typeface="Comic Sans MS" pitchFamily="66" charset="0"/>
              </a:rPr>
              <a:t> megawatt of </a:t>
            </a:r>
            <a:r>
              <a:rPr lang="hu-HU" altLang="hu-HU" sz="1600" dirty="0" err="1">
                <a:latin typeface="Comic Sans MS" pitchFamily="66" charset="0"/>
              </a:rPr>
              <a:t>electricity</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1 Watt × 10</a:t>
            </a:r>
            <a:r>
              <a:rPr lang="hu-HU" altLang="hu-HU" sz="1600" baseline="30000" dirty="0">
                <a:latin typeface="Comic Sans MS" pitchFamily="66" charset="0"/>
              </a:rPr>
              <a:t>6</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err="1">
                <a:latin typeface="Comic Sans MS" pitchFamily="66" charset="0"/>
              </a:rPr>
              <a:t>MWh</a:t>
            </a:r>
            <a:r>
              <a:rPr lang="hu-HU" altLang="hu-HU" sz="1600" dirty="0">
                <a:latin typeface="Comic Sans MS" pitchFamily="66" charset="0"/>
              </a:rPr>
              <a:t> </a:t>
            </a:r>
            <a:r>
              <a:rPr lang="hu-HU" altLang="hu-HU" sz="1600" dirty="0" err="1">
                <a:latin typeface="Comic Sans MS" pitchFamily="66" charset="0"/>
              </a:rPr>
              <a:t>megawatt-hour</a:t>
            </a:r>
            <a:r>
              <a:rPr lang="hu-HU" altLang="hu-HU" sz="1600" dirty="0">
                <a:latin typeface="Comic Sans MS" pitchFamily="66" charset="0"/>
              </a:rPr>
              <a:t> = </a:t>
            </a:r>
            <a:r>
              <a:rPr lang="hu-HU" altLang="hu-HU" sz="1600" dirty="0" err="1">
                <a:latin typeface="Comic Sans MS" pitchFamily="66" charset="0"/>
              </a:rPr>
              <a:t>one</a:t>
            </a:r>
            <a:r>
              <a:rPr lang="hu-HU" altLang="hu-HU" sz="1600" dirty="0">
                <a:latin typeface="Comic Sans MS" pitchFamily="66" charset="0"/>
              </a:rPr>
              <a:t> megawatt ×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hour</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a:t>
            </a:r>
            <a:r>
              <a:rPr lang="hu-HU" altLang="hu-HU" sz="1600" dirty="0" err="1">
                <a:latin typeface="Comic Sans MS" pitchFamily="66" charset="0"/>
              </a:rPr>
              <a:t>one</a:t>
            </a:r>
            <a:r>
              <a:rPr lang="hu-HU" altLang="hu-HU" sz="1600" dirty="0">
                <a:latin typeface="Comic Sans MS" pitchFamily="66" charset="0"/>
              </a:rPr>
              <a:t> watt ×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hour</a:t>
            </a:r>
            <a:r>
              <a:rPr lang="hu-HU" altLang="hu-HU" sz="1600" dirty="0">
                <a:latin typeface="Comic Sans MS" pitchFamily="66" charset="0"/>
              </a:rPr>
              <a:t> × 10</a:t>
            </a:r>
            <a:r>
              <a:rPr lang="hu-HU" altLang="hu-HU" sz="1600" baseline="30000" dirty="0">
                <a:latin typeface="Comic Sans MS" pitchFamily="66" charset="0"/>
              </a:rPr>
              <a:t>6</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NEA</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Nuclear</a:t>
            </a:r>
            <a:r>
              <a:rPr lang="hu-HU" altLang="hu-HU" sz="1600" dirty="0">
                <a:latin typeface="Comic Sans MS" pitchFamily="66" charset="0"/>
              </a:rPr>
              <a:t>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Agency</a:t>
            </a:r>
            <a:r>
              <a:rPr lang="hu-HU" altLang="hu-HU" sz="1600" dirty="0">
                <a:latin typeface="Comic Sans MS" pitchFamily="66" charset="0"/>
              </a:rPr>
              <a:t> of </a:t>
            </a:r>
            <a:r>
              <a:rPr lang="hu-HU" altLang="hu-HU" sz="1600" dirty="0" err="1">
                <a:latin typeface="Comic Sans MS" pitchFamily="66" charset="0"/>
              </a:rPr>
              <a:t>the</a:t>
            </a:r>
            <a:r>
              <a:rPr lang="hu-HU" altLang="hu-HU" sz="1600" dirty="0">
                <a:latin typeface="Comic Sans MS" pitchFamily="66" charset="0"/>
              </a:rPr>
              <a:t> OECD.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NOx</a:t>
            </a:r>
            <a:r>
              <a:rPr lang="hu-HU" altLang="hu-HU" sz="1600" dirty="0">
                <a:latin typeface="Comic Sans MS" pitchFamily="66" charset="0"/>
              </a:rPr>
              <a:t> </a:t>
            </a:r>
            <a:r>
              <a:rPr lang="hu-HU" altLang="hu-HU" sz="1600" dirty="0" err="1">
                <a:latin typeface="Comic Sans MS" pitchFamily="66" charset="0"/>
              </a:rPr>
              <a:t>nitrogen</a:t>
            </a:r>
            <a:r>
              <a:rPr lang="hu-HU" altLang="hu-HU" sz="1600" dirty="0">
                <a:latin typeface="Comic Sans MS" pitchFamily="66" charset="0"/>
              </a:rPr>
              <a:t> </a:t>
            </a:r>
            <a:r>
              <a:rPr lang="hu-HU" altLang="hu-HU" sz="1600" dirty="0" err="1">
                <a:latin typeface="Comic Sans MS" pitchFamily="66" charset="0"/>
              </a:rPr>
              <a:t>oxides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OECD</a:t>
            </a:r>
            <a:r>
              <a:rPr lang="hu-HU" altLang="hu-HU" sz="1600" dirty="0">
                <a:latin typeface="Comic Sans MS" pitchFamily="66" charset="0"/>
              </a:rPr>
              <a:t> </a:t>
            </a:r>
            <a:r>
              <a:rPr lang="hu-HU" altLang="hu-HU" sz="1600" dirty="0" err="1">
                <a:latin typeface="Comic Sans MS" pitchFamily="66" charset="0"/>
              </a:rPr>
              <a:t>Organisation</a:t>
            </a:r>
            <a:r>
              <a:rPr lang="hu-HU" altLang="hu-HU" sz="1600" dirty="0">
                <a:latin typeface="Comic Sans MS" pitchFamily="66" charset="0"/>
              </a:rPr>
              <a:t> </a:t>
            </a:r>
            <a:r>
              <a:rPr lang="hu-HU" altLang="hu-HU" sz="1600" dirty="0" err="1">
                <a:latin typeface="Comic Sans MS" pitchFamily="66" charset="0"/>
              </a:rPr>
              <a:t>for</a:t>
            </a:r>
            <a:r>
              <a:rPr lang="hu-HU" altLang="hu-HU" sz="1600" dirty="0">
                <a:latin typeface="Comic Sans MS" pitchFamily="66" charset="0"/>
              </a:rPr>
              <a:t> </a:t>
            </a:r>
            <a:r>
              <a:rPr lang="hu-HU" altLang="hu-HU" sz="1600" dirty="0" err="1">
                <a:latin typeface="Comic Sans MS" pitchFamily="66" charset="0"/>
              </a:rPr>
              <a:t>Economic</a:t>
            </a:r>
            <a:r>
              <a:rPr lang="hu-HU" altLang="hu-HU" sz="1600" dirty="0">
                <a:latin typeface="Comic Sans MS" pitchFamily="66" charset="0"/>
              </a:rPr>
              <a:t> </a:t>
            </a:r>
            <a:r>
              <a:rPr lang="hu-HU" altLang="hu-HU" sz="1600" dirty="0" err="1">
                <a:latin typeface="Comic Sans MS" pitchFamily="66" charset="0"/>
              </a:rPr>
              <a:t>Co-operation</a:t>
            </a:r>
            <a:r>
              <a:rPr lang="hu-HU" altLang="hu-HU" sz="1600" dirty="0">
                <a:latin typeface="Comic Sans MS" pitchFamily="66" charset="0"/>
              </a:rPr>
              <a:t> and </a:t>
            </a:r>
            <a:r>
              <a:rPr lang="hu-HU" altLang="hu-HU" sz="1600" dirty="0" err="1">
                <a:latin typeface="Comic Sans MS" pitchFamily="66" charset="0"/>
              </a:rPr>
              <a:t>Development</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PJ</a:t>
            </a:r>
            <a:r>
              <a:rPr lang="hu-HU" altLang="hu-HU" sz="1600" dirty="0">
                <a:latin typeface="Comic Sans MS" pitchFamily="66" charset="0"/>
              </a:rPr>
              <a:t> </a:t>
            </a:r>
            <a:r>
              <a:rPr lang="hu-HU" altLang="hu-HU" sz="1600" dirty="0" err="1">
                <a:latin typeface="Comic Sans MS" pitchFamily="66" charset="0"/>
              </a:rPr>
              <a:t>petajoule</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1 Joule × 10</a:t>
            </a:r>
            <a:r>
              <a:rPr lang="hu-HU" altLang="hu-HU" sz="1600" baseline="30000" dirty="0">
                <a:latin typeface="Comic Sans MS" pitchFamily="66" charset="0"/>
              </a:rPr>
              <a:t>15</a:t>
            </a:r>
            <a:r>
              <a:rPr lang="hu-HU" altLang="hu-HU" sz="1600" dirty="0">
                <a:latin typeface="Comic Sans MS" pitchFamily="66" charset="0"/>
              </a:rPr>
              <a:t>. </a:t>
            </a:r>
            <a:endParaRPr lang="hu-HU" altLang="hu-HU" sz="1600" b="1" dirty="0">
              <a:latin typeface="Comic Sans MS" pitchFamily="66"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20835"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9F882A5-0863-415C-BD47-1583E7590D2E}" type="slidenum">
              <a:rPr lang="hu-HU" altLang="hu-HU" sz="1200" smtClean="0">
                <a:solidFill>
                  <a:schemeClr val="bg1">
                    <a:lumMod val="50000"/>
                  </a:schemeClr>
                </a:solidFill>
              </a:rPr>
              <a:pPr eaLnBrk="1" hangingPunct="1">
                <a:spcBef>
                  <a:spcPct val="0"/>
                </a:spcBef>
                <a:buFontTx/>
                <a:buNone/>
              </a:pPr>
              <a:t>116</a:t>
            </a:fld>
            <a:endParaRPr lang="hu-HU" altLang="hu-HU" sz="1200" smtClean="0">
              <a:solidFill>
                <a:schemeClr val="bg1">
                  <a:lumMod val="50000"/>
                </a:schemeClr>
              </a:solidFill>
            </a:endParaRPr>
          </a:p>
        </p:txBody>
      </p:sp>
      <p:sp>
        <p:nvSpPr>
          <p:cNvPr id="120836" name="Text Box 2"/>
          <p:cNvSpPr txBox="1">
            <a:spLocks noChangeArrowheads="1"/>
          </p:cNvSpPr>
          <p:nvPr/>
        </p:nvSpPr>
        <p:spPr bwMode="auto">
          <a:xfrm>
            <a:off x="323850" y="549275"/>
            <a:ext cx="84963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dirty="0">
                <a:latin typeface="Comic Sans MS" pitchFamily="66" charset="0"/>
              </a:rPr>
              <a:t>PPP</a:t>
            </a:r>
            <a:r>
              <a:rPr lang="hu-HU" altLang="hu-HU" sz="1600" dirty="0">
                <a:latin typeface="Comic Sans MS" pitchFamily="66" charset="0"/>
              </a:rPr>
              <a:t> </a:t>
            </a:r>
            <a:r>
              <a:rPr lang="hu-HU" altLang="hu-HU" sz="1600" dirty="0" err="1">
                <a:latin typeface="Comic Sans MS" pitchFamily="66" charset="0"/>
              </a:rPr>
              <a:t>purchasing</a:t>
            </a:r>
            <a:r>
              <a:rPr lang="hu-HU" altLang="hu-HU" sz="1600" dirty="0">
                <a:latin typeface="Comic Sans MS" pitchFamily="66" charset="0"/>
              </a:rPr>
              <a:t> </a:t>
            </a:r>
            <a:r>
              <a:rPr lang="hu-HU" altLang="hu-HU" sz="1600" dirty="0" err="1">
                <a:latin typeface="Comic Sans MS" pitchFamily="66" charset="0"/>
              </a:rPr>
              <a:t>power</a:t>
            </a:r>
            <a:r>
              <a:rPr lang="hu-HU" altLang="hu-HU" sz="1600" dirty="0">
                <a:latin typeface="Comic Sans MS" pitchFamily="66" charset="0"/>
              </a:rPr>
              <a:t> </a:t>
            </a:r>
            <a:r>
              <a:rPr lang="hu-HU" altLang="hu-HU" sz="1600" dirty="0" err="1">
                <a:latin typeface="Comic Sans MS" pitchFamily="66" charset="0"/>
              </a:rPr>
              <a:t>parity</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rate</a:t>
            </a:r>
            <a:r>
              <a:rPr lang="hu-HU" altLang="hu-HU" sz="1600" dirty="0">
                <a:latin typeface="Comic Sans MS" pitchFamily="66" charset="0"/>
              </a:rPr>
              <a:t> of </a:t>
            </a:r>
            <a:r>
              <a:rPr lang="hu-HU" altLang="hu-HU" sz="1600" dirty="0" err="1">
                <a:latin typeface="Comic Sans MS" pitchFamily="66" charset="0"/>
              </a:rPr>
              <a:t>currency</a:t>
            </a:r>
            <a:r>
              <a:rPr lang="hu-HU" altLang="hu-HU" sz="1600" dirty="0">
                <a:latin typeface="Comic Sans MS" pitchFamily="66" charset="0"/>
              </a:rPr>
              <a:t> </a:t>
            </a:r>
            <a:r>
              <a:rPr lang="hu-HU" altLang="hu-HU" sz="1600" dirty="0" err="1">
                <a:latin typeface="Comic Sans MS" pitchFamily="66" charset="0"/>
              </a:rPr>
              <a:t>conversion</a:t>
            </a:r>
            <a:r>
              <a:rPr lang="hu-HU" altLang="hu-HU" sz="1600" dirty="0">
                <a:latin typeface="Comic Sans MS" pitchFamily="66" charset="0"/>
              </a:rPr>
              <a:t> </a:t>
            </a:r>
            <a:r>
              <a:rPr lang="hu-HU" altLang="hu-HU" sz="1600" dirty="0" err="1">
                <a:latin typeface="Comic Sans MS" pitchFamily="66" charset="0"/>
              </a:rPr>
              <a:t>that</a:t>
            </a:r>
            <a:r>
              <a:rPr lang="hu-HU" altLang="hu-HU" sz="1600" dirty="0">
                <a:latin typeface="Comic Sans MS" pitchFamily="66" charset="0"/>
              </a:rPr>
              <a:t> </a:t>
            </a:r>
            <a:r>
              <a:rPr lang="hu-HU" altLang="hu-HU" sz="1600" dirty="0" err="1">
                <a:latin typeface="Comic Sans MS" pitchFamily="66" charset="0"/>
              </a:rPr>
              <a:t>equalises</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purchasing</a:t>
            </a:r>
            <a:r>
              <a:rPr lang="hu-HU" altLang="hu-HU" sz="1600" dirty="0">
                <a:latin typeface="Comic Sans MS" pitchFamily="66" charset="0"/>
              </a:rPr>
              <a:t> </a:t>
            </a:r>
            <a:r>
              <a:rPr lang="hu-HU" altLang="hu-HU" sz="1600" dirty="0" err="1">
                <a:latin typeface="Comic Sans MS" pitchFamily="66" charset="0"/>
              </a:rPr>
              <a:t>power</a:t>
            </a:r>
            <a:r>
              <a:rPr lang="hu-HU" altLang="hu-HU" sz="1600" dirty="0">
                <a:latin typeface="Comic Sans MS" pitchFamily="66" charset="0"/>
              </a:rPr>
              <a:t> </a:t>
            </a:r>
            <a:r>
              <a:rPr lang="hu-HU" altLang="hu-HU" sz="1600" dirty="0" err="1">
                <a:latin typeface="Comic Sans MS" pitchFamily="66" charset="0"/>
              </a:rPr>
              <a:t>of</a:t>
            </a:r>
            <a:r>
              <a:rPr lang="hu-HU" altLang="hu-HU" sz="1600" dirty="0">
                <a:latin typeface="Comic Sans MS" pitchFamily="66" charset="0"/>
              </a:rPr>
              <a:t> </a:t>
            </a:r>
            <a:r>
              <a:rPr lang="hu-HU" altLang="hu-HU" sz="1600" dirty="0" err="1">
                <a:latin typeface="Comic Sans MS" pitchFamily="66" charset="0"/>
              </a:rPr>
              <a:t>different</a:t>
            </a:r>
            <a:r>
              <a:rPr lang="hu-HU" altLang="hu-HU" sz="1600" dirty="0">
                <a:latin typeface="Comic Sans MS" pitchFamily="66" charset="0"/>
              </a:rPr>
              <a:t> </a:t>
            </a:r>
            <a:r>
              <a:rPr lang="hu-HU" altLang="hu-HU" sz="1600" dirty="0" err="1">
                <a:latin typeface="Comic Sans MS" pitchFamily="66" charset="0"/>
              </a:rPr>
              <a:t>currencies</a:t>
            </a:r>
            <a:r>
              <a:rPr lang="hu-HU" altLang="hu-HU" sz="1600" dirty="0">
                <a:latin typeface="Comic Sans MS" pitchFamily="66" charset="0"/>
              </a:rPr>
              <a:t>, i.e. </a:t>
            </a:r>
            <a:r>
              <a:rPr lang="hu-HU" altLang="hu-HU" sz="1600" dirty="0" err="1">
                <a:latin typeface="Comic Sans MS" pitchFamily="66" charset="0"/>
              </a:rPr>
              <a:t>estimates</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differences</a:t>
            </a:r>
            <a:r>
              <a:rPr lang="hu-HU" altLang="hu-HU" sz="1600" dirty="0">
                <a:latin typeface="Comic Sans MS" pitchFamily="66" charset="0"/>
              </a:rPr>
              <a:t> </a:t>
            </a:r>
            <a:r>
              <a:rPr lang="hu-HU" altLang="hu-HU" sz="1600" dirty="0" err="1">
                <a:latin typeface="Comic Sans MS" pitchFamily="66" charset="0"/>
              </a:rPr>
              <a:t>in</a:t>
            </a:r>
            <a:r>
              <a:rPr lang="hu-HU" altLang="hu-HU" sz="1600" dirty="0">
                <a:latin typeface="Comic Sans MS" pitchFamily="66" charset="0"/>
              </a:rPr>
              <a:t> </a:t>
            </a:r>
            <a:r>
              <a:rPr lang="hu-HU" altLang="hu-HU" sz="1600" dirty="0" err="1">
                <a:latin typeface="Comic Sans MS" pitchFamily="66" charset="0"/>
              </a:rPr>
              <a:t>price</a:t>
            </a:r>
            <a:r>
              <a:rPr lang="hu-HU" altLang="hu-HU" sz="1600" dirty="0">
                <a:latin typeface="Comic Sans MS" pitchFamily="66" charset="0"/>
              </a:rPr>
              <a:t> </a:t>
            </a:r>
            <a:r>
              <a:rPr lang="hu-HU" altLang="hu-HU" sz="1600" dirty="0" err="1">
                <a:latin typeface="Comic Sans MS" pitchFamily="66" charset="0"/>
              </a:rPr>
              <a:t>levels</a:t>
            </a:r>
            <a:r>
              <a:rPr lang="hu-HU" altLang="hu-HU" sz="1600" dirty="0">
                <a:latin typeface="Comic Sans MS" pitchFamily="66" charset="0"/>
              </a:rPr>
              <a:t> </a:t>
            </a:r>
            <a:r>
              <a:rPr lang="hu-HU" altLang="hu-HU" sz="1600" dirty="0" err="1">
                <a:latin typeface="Comic Sans MS" pitchFamily="66" charset="0"/>
              </a:rPr>
              <a:t>between</a:t>
            </a:r>
            <a:r>
              <a:rPr lang="hu-HU" altLang="hu-HU" sz="1600" dirty="0">
                <a:latin typeface="Comic Sans MS" pitchFamily="66" charset="0"/>
              </a:rPr>
              <a:t> </a:t>
            </a:r>
            <a:r>
              <a:rPr lang="hu-HU" altLang="hu-HU" sz="1600" dirty="0" err="1">
                <a:latin typeface="Comic Sans MS" pitchFamily="66" charset="0"/>
              </a:rPr>
              <a:t>different</a:t>
            </a:r>
            <a:r>
              <a:rPr lang="hu-HU" altLang="hu-HU" sz="1600" dirty="0">
                <a:latin typeface="Comic Sans MS" pitchFamily="66" charset="0"/>
              </a:rPr>
              <a:t> </a:t>
            </a:r>
            <a:r>
              <a:rPr lang="hu-HU" altLang="hu-HU" sz="1600" dirty="0" err="1">
                <a:latin typeface="Comic Sans MS" pitchFamily="66" charset="0"/>
              </a:rPr>
              <a:t>countries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R&amp;D</a:t>
            </a:r>
            <a:r>
              <a:rPr lang="hu-HU" altLang="hu-HU" sz="1600" dirty="0">
                <a:latin typeface="Comic Sans MS" pitchFamily="66" charset="0"/>
              </a:rPr>
              <a:t> </a:t>
            </a:r>
            <a:r>
              <a:rPr lang="hu-HU" altLang="hu-HU" sz="1600" dirty="0" err="1">
                <a:latin typeface="Comic Sans MS" pitchFamily="66" charset="0"/>
              </a:rPr>
              <a:t>research</a:t>
            </a:r>
            <a:r>
              <a:rPr lang="hu-HU" altLang="hu-HU" sz="1600" dirty="0">
                <a:latin typeface="Comic Sans MS" pitchFamily="66" charset="0"/>
              </a:rPr>
              <a:t> and </a:t>
            </a:r>
            <a:r>
              <a:rPr lang="hu-HU" altLang="hu-HU" sz="1600" dirty="0" err="1">
                <a:latin typeface="Comic Sans MS" pitchFamily="66" charset="0"/>
              </a:rPr>
              <a:t>development</a:t>
            </a:r>
            <a:r>
              <a:rPr lang="hu-HU" altLang="hu-HU" sz="1600" dirty="0">
                <a:latin typeface="Comic Sans MS" pitchFamily="66" charset="0"/>
              </a:rPr>
              <a:t>, </a:t>
            </a:r>
            <a:r>
              <a:rPr lang="hu-HU" altLang="hu-HU" sz="1600" dirty="0" err="1">
                <a:latin typeface="Comic Sans MS" pitchFamily="66" charset="0"/>
              </a:rPr>
              <a:t>especially</a:t>
            </a:r>
            <a:r>
              <a:rPr lang="hu-HU" altLang="hu-HU" sz="1600" dirty="0">
                <a:latin typeface="Comic Sans MS" pitchFamily="66" charset="0"/>
              </a:rPr>
              <a:t> </a:t>
            </a:r>
            <a:r>
              <a:rPr lang="hu-HU" altLang="hu-HU" sz="1600" dirty="0" err="1">
                <a:latin typeface="Comic Sans MS" pitchFamily="66" charset="0"/>
              </a:rPr>
              <a:t>in</a:t>
            </a:r>
            <a:r>
              <a:rPr lang="hu-HU" altLang="hu-HU" sz="1600" dirty="0">
                <a:latin typeface="Comic Sans MS" pitchFamily="66" charset="0"/>
              </a:rPr>
              <a:t>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technology</a:t>
            </a:r>
            <a:r>
              <a:rPr lang="hu-HU" altLang="hu-HU" sz="1600" dirty="0">
                <a:latin typeface="Comic Sans MS" pitchFamily="66" charset="0"/>
              </a:rPr>
              <a:t>; </a:t>
            </a:r>
            <a:r>
              <a:rPr lang="hu-HU" altLang="hu-HU" sz="1600" dirty="0" err="1">
                <a:latin typeface="Comic Sans MS" pitchFamily="66" charset="0"/>
              </a:rPr>
              <a:t>may</a:t>
            </a:r>
            <a:r>
              <a:rPr lang="hu-HU" altLang="hu-HU" sz="1600" dirty="0">
                <a:latin typeface="Comic Sans MS" pitchFamily="66" charset="0"/>
              </a:rPr>
              <a:t> </a:t>
            </a:r>
            <a:r>
              <a:rPr lang="hu-HU" altLang="hu-HU" sz="1600" dirty="0" err="1">
                <a:latin typeface="Comic Sans MS" pitchFamily="66" charset="0"/>
              </a:rPr>
              <a:t>include</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demonstration</a:t>
            </a:r>
            <a:r>
              <a:rPr lang="hu-HU" altLang="hu-HU" sz="1600" dirty="0">
                <a:latin typeface="Comic Sans MS" pitchFamily="66" charset="0"/>
              </a:rPr>
              <a:t> </a:t>
            </a:r>
            <a:r>
              <a:rPr lang="hu-HU" altLang="hu-HU" sz="1600" dirty="0" err="1">
                <a:latin typeface="Comic Sans MS" pitchFamily="66" charset="0"/>
              </a:rPr>
              <a:t>and</a:t>
            </a:r>
            <a:r>
              <a:rPr lang="hu-HU" altLang="hu-HU" sz="1600" dirty="0">
                <a:latin typeface="Comic Sans MS" pitchFamily="66" charset="0"/>
              </a:rPr>
              <a:t> </a:t>
            </a:r>
            <a:r>
              <a:rPr lang="hu-HU" altLang="hu-HU" sz="1600" dirty="0" err="1">
                <a:latin typeface="Comic Sans MS" pitchFamily="66" charset="0"/>
              </a:rPr>
              <a:t>dissemination</a:t>
            </a:r>
            <a:r>
              <a:rPr lang="hu-HU" altLang="hu-HU" sz="1600" dirty="0">
                <a:latin typeface="Comic Sans MS" pitchFamily="66" charset="0"/>
              </a:rPr>
              <a:t> </a:t>
            </a:r>
            <a:r>
              <a:rPr lang="hu-HU" altLang="hu-HU" sz="1600" dirty="0" err="1">
                <a:latin typeface="Comic Sans MS" pitchFamily="66" charset="0"/>
              </a:rPr>
              <a:t>phases</a:t>
            </a:r>
            <a:r>
              <a:rPr lang="hu-HU" altLang="hu-HU" sz="1600" dirty="0">
                <a:latin typeface="Comic Sans MS" pitchFamily="66" charset="0"/>
              </a:rPr>
              <a:t> </a:t>
            </a:r>
            <a:r>
              <a:rPr lang="hu-HU" altLang="hu-HU" sz="1600" dirty="0" err="1">
                <a:latin typeface="Comic Sans MS" pitchFamily="66" charset="0"/>
              </a:rPr>
              <a:t>as</a:t>
            </a:r>
            <a:r>
              <a:rPr lang="hu-HU" altLang="hu-HU" sz="1600" dirty="0">
                <a:latin typeface="Comic Sans MS" pitchFamily="66" charset="0"/>
              </a:rPr>
              <a:t> </a:t>
            </a:r>
            <a:r>
              <a:rPr lang="hu-HU" altLang="hu-HU" sz="1600" dirty="0" err="1">
                <a:latin typeface="Comic Sans MS" pitchFamily="66" charset="0"/>
              </a:rPr>
              <a:t>well</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TFC</a:t>
            </a:r>
            <a:r>
              <a:rPr lang="hu-HU" altLang="hu-HU" sz="1600" dirty="0">
                <a:latin typeface="Comic Sans MS" pitchFamily="66" charset="0"/>
              </a:rPr>
              <a:t> </a:t>
            </a:r>
            <a:r>
              <a:rPr lang="hu-HU" altLang="hu-HU" sz="1600" dirty="0" err="1">
                <a:latin typeface="Comic Sans MS" pitchFamily="66" charset="0"/>
              </a:rPr>
              <a:t>total</a:t>
            </a:r>
            <a:r>
              <a:rPr lang="hu-HU" altLang="hu-HU" sz="1600" dirty="0">
                <a:latin typeface="Comic Sans MS" pitchFamily="66" charset="0"/>
              </a:rPr>
              <a:t> </a:t>
            </a:r>
            <a:r>
              <a:rPr lang="hu-HU" altLang="hu-HU" sz="1600" dirty="0" err="1">
                <a:latin typeface="Comic Sans MS" pitchFamily="66" charset="0"/>
              </a:rPr>
              <a:t>final</a:t>
            </a:r>
            <a:r>
              <a:rPr lang="hu-HU" altLang="hu-HU" sz="1600" dirty="0">
                <a:latin typeface="Comic Sans MS" pitchFamily="66" charset="0"/>
              </a:rPr>
              <a:t> </a:t>
            </a:r>
            <a:r>
              <a:rPr lang="hu-HU" altLang="hu-HU" sz="1600" dirty="0" err="1">
                <a:latin typeface="Comic Sans MS" pitchFamily="66" charset="0"/>
              </a:rPr>
              <a:t>consumption</a:t>
            </a:r>
            <a:r>
              <a:rPr lang="hu-HU" altLang="hu-HU" sz="1600" dirty="0">
                <a:latin typeface="Comic Sans MS" pitchFamily="66" charset="0"/>
              </a:rPr>
              <a:t> of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difference</a:t>
            </a:r>
            <a:r>
              <a:rPr lang="hu-HU" altLang="hu-HU" sz="1600" dirty="0">
                <a:latin typeface="Comic Sans MS" pitchFamily="66" charset="0"/>
              </a:rPr>
              <a:t> </a:t>
            </a:r>
            <a:r>
              <a:rPr lang="hu-HU" altLang="hu-HU" sz="1600" dirty="0" err="1">
                <a:latin typeface="Comic Sans MS" pitchFamily="66" charset="0"/>
              </a:rPr>
              <a:t>between</a:t>
            </a:r>
            <a:r>
              <a:rPr lang="hu-HU" altLang="hu-HU" sz="1600" dirty="0">
                <a:latin typeface="Comic Sans MS" pitchFamily="66" charset="0"/>
              </a:rPr>
              <a:t> TPES and TFC </a:t>
            </a:r>
            <a:r>
              <a:rPr lang="hu-HU" altLang="hu-HU" sz="1600" dirty="0" err="1">
                <a:latin typeface="Comic Sans MS" pitchFamily="66" charset="0"/>
              </a:rPr>
              <a:t>consists</a:t>
            </a:r>
            <a:r>
              <a:rPr lang="hu-HU" altLang="hu-HU" sz="1600" dirty="0">
                <a:latin typeface="Comic Sans MS" pitchFamily="66" charset="0"/>
              </a:rPr>
              <a:t> of net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losses</a:t>
            </a:r>
            <a:r>
              <a:rPr lang="hu-HU" altLang="hu-HU" sz="1600" dirty="0">
                <a:latin typeface="Comic Sans MS" pitchFamily="66" charset="0"/>
              </a:rPr>
              <a:t> </a:t>
            </a:r>
            <a:r>
              <a:rPr lang="hu-HU" altLang="hu-HU" sz="1600" dirty="0" err="1">
                <a:latin typeface="Comic Sans MS" pitchFamily="66" charset="0"/>
              </a:rPr>
              <a:t>in</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a:t>
            </a:r>
            <a:r>
              <a:rPr lang="hu-HU" altLang="hu-HU" sz="1600" dirty="0" err="1">
                <a:latin typeface="Comic Sans MS" pitchFamily="66" charset="0"/>
              </a:rPr>
              <a:t>production</a:t>
            </a:r>
            <a:r>
              <a:rPr lang="hu-HU" altLang="hu-HU" sz="1600" dirty="0">
                <a:latin typeface="Comic Sans MS" pitchFamily="66" charset="0"/>
              </a:rPr>
              <a:t> of </a:t>
            </a:r>
            <a:r>
              <a:rPr lang="hu-HU" altLang="hu-HU" sz="1600" dirty="0" err="1">
                <a:latin typeface="Comic Sans MS" pitchFamily="66" charset="0"/>
              </a:rPr>
              <a:t>electricity</a:t>
            </a:r>
            <a:r>
              <a:rPr lang="hu-HU" altLang="hu-HU" sz="1600" dirty="0">
                <a:latin typeface="Comic Sans MS" pitchFamily="66" charset="0"/>
              </a:rPr>
              <a:t> and </a:t>
            </a:r>
            <a:r>
              <a:rPr lang="hu-HU" altLang="hu-HU" sz="1600" dirty="0" err="1">
                <a:latin typeface="Comic Sans MS" pitchFamily="66" charset="0"/>
              </a:rPr>
              <a:t>synthetic</a:t>
            </a:r>
            <a:r>
              <a:rPr lang="hu-HU" altLang="hu-HU" sz="1600" dirty="0">
                <a:latin typeface="Comic Sans MS" pitchFamily="66" charset="0"/>
              </a:rPr>
              <a:t> </a:t>
            </a:r>
            <a:r>
              <a:rPr lang="hu-HU" altLang="hu-HU" sz="1600" dirty="0" err="1">
                <a:latin typeface="Comic Sans MS" pitchFamily="66" charset="0"/>
              </a:rPr>
              <a:t>gas</a:t>
            </a:r>
            <a:r>
              <a:rPr lang="hu-HU" altLang="hu-HU" sz="1600" dirty="0">
                <a:latin typeface="Comic Sans MS" pitchFamily="66" charset="0"/>
              </a:rPr>
              <a:t>, </a:t>
            </a:r>
            <a:r>
              <a:rPr lang="hu-HU" altLang="hu-HU" sz="1600" dirty="0" err="1">
                <a:latin typeface="Comic Sans MS" pitchFamily="66" charset="0"/>
              </a:rPr>
              <a:t>refinery</a:t>
            </a:r>
            <a:r>
              <a:rPr lang="hu-HU" altLang="hu-HU" sz="1600" dirty="0">
                <a:latin typeface="Comic Sans MS" pitchFamily="66" charset="0"/>
              </a:rPr>
              <a:t> </a:t>
            </a:r>
            <a:r>
              <a:rPr lang="hu-HU" altLang="hu-HU" sz="1600" dirty="0" err="1">
                <a:latin typeface="Comic Sans MS" pitchFamily="66" charset="0"/>
              </a:rPr>
              <a:t>use</a:t>
            </a:r>
            <a:r>
              <a:rPr lang="hu-HU" altLang="hu-HU" sz="1600" dirty="0">
                <a:latin typeface="Comic Sans MS" pitchFamily="66" charset="0"/>
              </a:rPr>
              <a:t> </a:t>
            </a:r>
            <a:r>
              <a:rPr lang="hu-HU" altLang="hu-HU" sz="1600" dirty="0" err="1">
                <a:latin typeface="Comic Sans MS" pitchFamily="66" charset="0"/>
              </a:rPr>
              <a:t>and</a:t>
            </a:r>
            <a:r>
              <a:rPr lang="hu-HU" altLang="hu-HU" sz="1600" dirty="0">
                <a:latin typeface="Comic Sans MS" pitchFamily="66" charset="0"/>
              </a:rPr>
              <a:t> </a:t>
            </a:r>
            <a:r>
              <a:rPr lang="hu-HU" altLang="hu-HU" sz="1600" dirty="0" err="1">
                <a:latin typeface="Comic Sans MS" pitchFamily="66" charset="0"/>
              </a:rPr>
              <a:t>other</a:t>
            </a:r>
            <a:r>
              <a:rPr lang="hu-HU" altLang="hu-HU" sz="1600" dirty="0">
                <a:latin typeface="Comic Sans MS" pitchFamily="66" charset="0"/>
              </a:rPr>
              <a:t>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sector</a:t>
            </a:r>
            <a:r>
              <a:rPr lang="hu-HU" altLang="hu-HU" sz="1600" dirty="0">
                <a:latin typeface="Comic Sans MS" pitchFamily="66" charset="0"/>
              </a:rPr>
              <a:t> </a:t>
            </a:r>
            <a:r>
              <a:rPr lang="hu-HU" altLang="hu-HU" sz="1600" dirty="0" err="1">
                <a:latin typeface="Comic Sans MS" pitchFamily="66" charset="0"/>
              </a:rPr>
              <a:t>uses</a:t>
            </a:r>
            <a:r>
              <a:rPr lang="hu-HU" altLang="hu-HU" sz="1600" dirty="0">
                <a:latin typeface="Comic Sans MS" pitchFamily="66" charset="0"/>
              </a:rPr>
              <a:t> </a:t>
            </a:r>
            <a:r>
              <a:rPr lang="hu-HU" altLang="hu-HU" sz="1600" dirty="0" err="1">
                <a:latin typeface="Comic Sans MS" pitchFamily="66" charset="0"/>
              </a:rPr>
              <a:t>and</a:t>
            </a:r>
            <a:r>
              <a:rPr lang="hu-HU" altLang="hu-HU" sz="1600" dirty="0">
                <a:latin typeface="Comic Sans MS" pitchFamily="66" charset="0"/>
              </a:rPr>
              <a:t> </a:t>
            </a:r>
            <a:r>
              <a:rPr lang="hu-HU" altLang="hu-HU" sz="1600" dirty="0" err="1">
                <a:latin typeface="Comic Sans MS" pitchFamily="66" charset="0"/>
              </a:rPr>
              <a:t>losses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err="1">
                <a:latin typeface="Comic Sans MS" pitchFamily="66" charset="0"/>
              </a:rPr>
              <a:t>toe</a:t>
            </a:r>
            <a:r>
              <a:rPr lang="hu-HU" altLang="hu-HU" sz="1600" dirty="0">
                <a:latin typeface="Comic Sans MS" pitchFamily="66" charset="0"/>
              </a:rPr>
              <a:t> </a:t>
            </a:r>
            <a:r>
              <a:rPr lang="hu-HU" altLang="hu-HU" sz="1600" dirty="0" err="1">
                <a:latin typeface="Comic Sans MS" pitchFamily="66" charset="0"/>
              </a:rPr>
              <a:t>tonne</a:t>
            </a:r>
            <a:r>
              <a:rPr lang="hu-HU" altLang="hu-HU" sz="1600" dirty="0">
                <a:latin typeface="Comic Sans MS" pitchFamily="66" charset="0"/>
              </a:rPr>
              <a:t> of </a:t>
            </a:r>
            <a:r>
              <a:rPr lang="hu-HU" altLang="hu-HU" sz="1600" dirty="0" err="1">
                <a:latin typeface="Comic Sans MS" pitchFamily="66" charset="0"/>
              </a:rPr>
              <a:t>oil</a:t>
            </a:r>
            <a:r>
              <a:rPr lang="hu-HU" altLang="hu-HU" sz="1600" dirty="0">
                <a:latin typeface="Comic Sans MS" pitchFamily="66" charset="0"/>
              </a:rPr>
              <a:t> </a:t>
            </a:r>
            <a:r>
              <a:rPr lang="hu-HU" altLang="hu-HU" sz="1600" dirty="0" err="1">
                <a:latin typeface="Comic Sans MS" pitchFamily="66" charset="0"/>
              </a:rPr>
              <a:t>equivalent</a:t>
            </a:r>
            <a:r>
              <a:rPr lang="hu-HU" altLang="hu-HU" sz="1600" dirty="0">
                <a:latin typeface="Comic Sans MS" pitchFamily="66" charset="0"/>
              </a:rPr>
              <a:t>, </a:t>
            </a:r>
            <a:r>
              <a:rPr lang="hu-HU" altLang="hu-HU" sz="1600" dirty="0" err="1">
                <a:latin typeface="Comic Sans MS" pitchFamily="66" charset="0"/>
              </a:rPr>
              <a:t>defined</a:t>
            </a:r>
            <a:r>
              <a:rPr lang="hu-HU" altLang="hu-HU" sz="1600" dirty="0">
                <a:latin typeface="Comic Sans MS" pitchFamily="66" charset="0"/>
              </a:rPr>
              <a:t> </a:t>
            </a:r>
            <a:r>
              <a:rPr lang="hu-HU" altLang="hu-HU" sz="1600" dirty="0" err="1">
                <a:latin typeface="Comic Sans MS" pitchFamily="66" charset="0"/>
              </a:rPr>
              <a:t>as</a:t>
            </a:r>
            <a:r>
              <a:rPr lang="hu-HU" altLang="hu-HU" sz="1600" dirty="0">
                <a:latin typeface="Comic Sans MS" pitchFamily="66" charset="0"/>
              </a:rPr>
              <a:t> 10</a:t>
            </a:r>
            <a:r>
              <a:rPr lang="hu-HU" altLang="hu-HU" sz="1600" baseline="30000" dirty="0">
                <a:latin typeface="Comic Sans MS" pitchFamily="66" charset="0"/>
              </a:rPr>
              <a:t>7</a:t>
            </a:r>
            <a:r>
              <a:rPr lang="hu-HU" altLang="hu-HU" sz="1600" dirty="0">
                <a:latin typeface="Comic Sans MS" pitchFamily="66" charset="0"/>
              </a:rPr>
              <a:t> kcal.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TPES</a:t>
            </a:r>
            <a:r>
              <a:rPr lang="hu-HU" altLang="hu-HU" sz="1600" dirty="0">
                <a:latin typeface="Comic Sans MS" pitchFamily="66" charset="0"/>
              </a:rPr>
              <a:t> </a:t>
            </a:r>
            <a:r>
              <a:rPr lang="hu-HU" altLang="hu-HU" sz="1600" dirty="0" err="1">
                <a:latin typeface="Comic Sans MS" pitchFamily="66" charset="0"/>
              </a:rPr>
              <a:t>total</a:t>
            </a:r>
            <a:r>
              <a:rPr lang="hu-HU" altLang="hu-HU" sz="1600" dirty="0">
                <a:latin typeface="Comic Sans MS" pitchFamily="66" charset="0"/>
              </a:rPr>
              <a:t> </a:t>
            </a:r>
            <a:r>
              <a:rPr lang="hu-HU" altLang="hu-HU" sz="1600" dirty="0" err="1">
                <a:latin typeface="Comic Sans MS" pitchFamily="66" charset="0"/>
              </a:rPr>
              <a:t>primary</a:t>
            </a:r>
            <a:r>
              <a:rPr lang="hu-HU" altLang="hu-HU" sz="1600" dirty="0">
                <a:latin typeface="Comic Sans MS" pitchFamily="66" charset="0"/>
              </a:rPr>
              <a:t> </a:t>
            </a:r>
            <a:r>
              <a:rPr lang="hu-HU" altLang="hu-HU" sz="1600" dirty="0" err="1">
                <a:latin typeface="Comic Sans MS" pitchFamily="66" charset="0"/>
              </a:rPr>
              <a:t>energy</a:t>
            </a:r>
            <a:r>
              <a:rPr lang="hu-HU" altLang="hu-HU" sz="1600" dirty="0">
                <a:latin typeface="Comic Sans MS" pitchFamily="66" charset="0"/>
              </a:rPr>
              <a:t> </a:t>
            </a:r>
            <a:r>
              <a:rPr lang="hu-HU" altLang="hu-HU" sz="1600" dirty="0" err="1">
                <a:latin typeface="Comic Sans MS" pitchFamily="66" charset="0"/>
              </a:rPr>
              <a:t>supply</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TW</a:t>
            </a:r>
            <a:r>
              <a:rPr lang="hu-HU" altLang="hu-HU" sz="1600" dirty="0">
                <a:latin typeface="Comic Sans MS" pitchFamily="66" charset="0"/>
              </a:rPr>
              <a:t> </a:t>
            </a:r>
            <a:r>
              <a:rPr lang="hu-HU" altLang="hu-HU" sz="1600" dirty="0" err="1">
                <a:latin typeface="Comic Sans MS" pitchFamily="66" charset="0"/>
              </a:rPr>
              <a:t>terawatt</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1 watt × 10</a:t>
            </a:r>
            <a:r>
              <a:rPr lang="hu-HU" altLang="hu-HU" sz="1600" baseline="30000" dirty="0">
                <a:latin typeface="Comic Sans MS" pitchFamily="66" charset="0"/>
              </a:rPr>
              <a:t>12</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err="1">
                <a:latin typeface="Comic Sans MS" pitchFamily="66" charset="0"/>
              </a:rPr>
              <a:t>TWh</a:t>
            </a:r>
            <a:r>
              <a:rPr lang="hu-HU" altLang="hu-HU" sz="1600" dirty="0">
                <a:latin typeface="Comic Sans MS" pitchFamily="66" charset="0"/>
              </a:rPr>
              <a:t> </a:t>
            </a:r>
            <a:r>
              <a:rPr lang="hu-HU" altLang="hu-HU" sz="1600" dirty="0" err="1">
                <a:latin typeface="Comic Sans MS" pitchFamily="66" charset="0"/>
              </a:rPr>
              <a:t>terawatt</a:t>
            </a:r>
            <a:r>
              <a:rPr lang="hu-HU" altLang="hu-HU" sz="1600" dirty="0">
                <a:latin typeface="Comic Sans MS" pitchFamily="66" charset="0"/>
              </a:rPr>
              <a:t> ×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hour</a:t>
            </a:r>
            <a:r>
              <a:rPr lang="hu-HU" altLang="hu-HU" sz="1600" dirty="0">
                <a:latin typeface="Comic Sans MS" pitchFamily="66" charset="0"/>
              </a:rPr>
              <a:t>, </a:t>
            </a:r>
            <a:r>
              <a:rPr lang="hu-HU" altLang="hu-HU" sz="1600" dirty="0" err="1">
                <a:latin typeface="Comic Sans MS" pitchFamily="66" charset="0"/>
              </a:rPr>
              <a:t>or</a:t>
            </a:r>
            <a:r>
              <a:rPr lang="hu-HU" altLang="hu-HU" sz="1600" dirty="0">
                <a:latin typeface="Comic Sans MS" pitchFamily="66" charset="0"/>
              </a:rPr>
              <a:t> </a:t>
            </a:r>
            <a:r>
              <a:rPr lang="hu-HU" altLang="hu-HU" sz="1600" dirty="0" err="1">
                <a:latin typeface="Comic Sans MS" pitchFamily="66" charset="0"/>
              </a:rPr>
              <a:t>one</a:t>
            </a:r>
            <a:r>
              <a:rPr lang="hu-HU" altLang="hu-HU" sz="1600" dirty="0">
                <a:latin typeface="Comic Sans MS" pitchFamily="66" charset="0"/>
              </a:rPr>
              <a:t> watt × </a:t>
            </a:r>
            <a:r>
              <a:rPr lang="hu-HU" altLang="hu-HU" sz="1600" dirty="0" err="1">
                <a:latin typeface="Comic Sans MS" pitchFamily="66" charset="0"/>
              </a:rPr>
              <a:t>one</a:t>
            </a:r>
            <a:r>
              <a:rPr lang="hu-HU" altLang="hu-HU" sz="1600" dirty="0">
                <a:latin typeface="Comic Sans MS" pitchFamily="66" charset="0"/>
              </a:rPr>
              <a:t> </a:t>
            </a:r>
            <a:r>
              <a:rPr lang="hu-HU" altLang="hu-HU" sz="1600" dirty="0" err="1">
                <a:latin typeface="Comic Sans MS" pitchFamily="66" charset="0"/>
              </a:rPr>
              <a:t>hour</a:t>
            </a:r>
            <a:r>
              <a:rPr lang="hu-HU" altLang="hu-HU" sz="1600" dirty="0">
                <a:latin typeface="Comic Sans MS" pitchFamily="66" charset="0"/>
              </a:rPr>
              <a:t> × 10</a:t>
            </a:r>
            <a:r>
              <a:rPr lang="hu-HU" altLang="hu-HU" sz="1600" baseline="30000" dirty="0">
                <a:latin typeface="Comic Sans MS" pitchFamily="66" charset="0"/>
              </a:rPr>
              <a:t>12</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UCPTE</a:t>
            </a:r>
            <a:r>
              <a:rPr lang="hu-HU" altLang="hu-HU" sz="1600" dirty="0">
                <a:latin typeface="Comic Sans MS" pitchFamily="66" charset="0"/>
              </a:rPr>
              <a:t> Union pour la </a:t>
            </a:r>
            <a:r>
              <a:rPr lang="hu-HU" altLang="hu-HU" sz="1600" dirty="0" err="1">
                <a:latin typeface="Comic Sans MS" pitchFamily="66" charset="0"/>
              </a:rPr>
              <a:t>coordination</a:t>
            </a:r>
            <a:r>
              <a:rPr lang="hu-HU" altLang="hu-HU" sz="1600" dirty="0">
                <a:latin typeface="Comic Sans MS" pitchFamily="66" charset="0"/>
              </a:rPr>
              <a:t> de la </a:t>
            </a:r>
            <a:r>
              <a:rPr lang="hu-HU" altLang="hu-HU" sz="1600" dirty="0" err="1">
                <a:latin typeface="Comic Sans MS" pitchFamily="66" charset="0"/>
              </a:rPr>
              <a:t>production</a:t>
            </a:r>
            <a:r>
              <a:rPr lang="hu-HU" altLang="hu-HU" sz="1600" dirty="0">
                <a:latin typeface="Comic Sans MS" pitchFamily="66" charset="0"/>
              </a:rPr>
              <a:t> et de la </a:t>
            </a:r>
            <a:r>
              <a:rPr lang="hu-HU" altLang="hu-HU" sz="1600" dirty="0" err="1">
                <a:latin typeface="Comic Sans MS" pitchFamily="66" charset="0"/>
              </a:rPr>
              <a:t>transmission</a:t>
            </a:r>
            <a:r>
              <a:rPr lang="hu-HU" altLang="hu-HU" sz="1600" dirty="0">
                <a:latin typeface="Comic Sans MS" pitchFamily="66" charset="0"/>
              </a:rPr>
              <a:t> de l'</a:t>
            </a:r>
            <a:r>
              <a:rPr lang="hu-HU" altLang="hu-HU" sz="1600" dirty="0" err="1">
                <a:latin typeface="Comic Sans MS" pitchFamily="66" charset="0"/>
              </a:rPr>
              <a:t>énergie</a:t>
            </a:r>
            <a:r>
              <a:rPr lang="hu-HU" altLang="hu-HU" sz="1600" dirty="0">
                <a:latin typeface="Comic Sans MS" pitchFamily="66" charset="0"/>
              </a:rPr>
              <a:t> </a:t>
            </a:r>
            <a:r>
              <a:rPr lang="hu-HU" altLang="hu-HU" sz="1600" dirty="0" err="1">
                <a:latin typeface="Comic Sans MS" pitchFamily="66" charset="0"/>
              </a:rPr>
              <a:t>électrique</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UN</a:t>
            </a:r>
            <a:r>
              <a:rPr lang="hu-HU" altLang="hu-HU" sz="1600" dirty="0">
                <a:latin typeface="Comic Sans MS" pitchFamily="66" charset="0"/>
              </a:rPr>
              <a:t> </a:t>
            </a:r>
            <a:r>
              <a:rPr lang="hu-HU" altLang="hu-HU" sz="1600" dirty="0" err="1">
                <a:latin typeface="Comic Sans MS" pitchFamily="66" charset="0"/>
              </a:rPr>
              <a:t>the</a:t>
            </a:r>
            <a:r>
              <a:rPr lang="hu-HU" altLang="hu-HU" sz="1600" dirty="0">
                <a:latin typeface="Comic Sans MS" pitchFamily="66" charset="0"/>
              </a:rPr>
              <a:t> United </a:t>
            </a:r>
            <a:r>
              <a:rPr lang="hu-HU" altLang="hu-HU" sz="1600" dirty="0" err="1">
                <a:latin typeface="Comic Sans MS" pitchFamily="66" charset="0"/>
              </a:rPr>
              <a:t>Nations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VAT</a:t>
            </a:r>
            <a:r>
              <a:rPr lang="hu-HU" altLang="hu-HU" sz="1600" dirty="0">
                <a:latin typeface="Comic Sans MS" pitchFamily="66" charset="0"/>
              </a:rPr>
              <a:t> </a:t>
            </a:r>
            <a:r>
              <a:rPr lang="hu-HU" altLang="hu-HU" sz="1600" dirty="0" err="1">
                <a:latin typeface="Comic Sans MS" pitchFamily="66" charset="0"/>
              </a:rPr>
              <a:t>value-added</a:t>
            </a:r>
            <a:r>
              <a:rPr lang="hu-HU" altLang="hu-HU" sz="1600" dirty="0">
                <a:latin typeface="Comic Sans MS" pitchFamily="66" charset="0"/>
              </a:rPr>
              <a:t> </a:t>
            </a:r>
            <a:r>
              <a:rPr lang="hu-HU" altLang="hu-HU" sz="1600" dirty="0" err="1">
                <a:latin typeface="Comic Sans MS" pitchFamily="66" charset="0"/>
              </a:rPr>
              <a:t>tax</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err="1">
                <a:latin typeface="Comic Sans MS" pitchFamily="66" charset="0"/>
              </a:rPr>
              <a:t>VOCs</a:t>
            </a:r>
            <a:r>
              <a:rPr lang="hu-HU" altLang="hu-HU" sz="1600" dirty="0">
                <a:latin typeface="Comic Sans MS" pitchFamily="66" charset="0"/>
              </a:rPr>
              <a:t> </a:t>
            </a:r>
            <a:r>
              <a:rPr lang="hu-HU" altLang="hu-HU" sz="1600" dirty="0" err="1">
                <a:latin typeface="Comic Sans MS" pitchFamily="66" charset="0"/>
              </a:rPr>
              <a:t>volatile</a:t>
            </a:r>
            <a:r>
              <a:rPr lang="hu-HU" altLang="hu-HU" sz="1600" dirty="0">
                <a:latin typeface="Comic Sans MS" pitchFamily="66" charset="0"/>
              </a:rPr>
              <a:t> </a:t>
            </a:r>
            <a:r>
              <a:rPr lang="hu-HU" altLang="hu-HU" sz="1600" dirty="0" err="1">
                <a:latin typeface="Comic Sans MS" pitchFamily="66" charset="0"/>
              </a:rPr>
              <a:t>organic</a:t>
            </a:r>
            <a:r>
              <a:rPr lang="hu-HU" altLang="hu-HU" sz="1600" dirty="0">
                <a:latin typeface="Comic Sans MS" pitchFamily="66" charset="0"/>
              </a:rPr>
              <a:t> </a:t>
            </a:r>
            <a:r>
              <a:rPr lang="hu-HU" altLang="hu-HU" sz="1600" dirty="0" err="1">
                <a:latin typeface="Comic Sans MS" pitchFamily="66" charset="0"/>
              </a:rPr>
              <a:t>compounds</a:t>
            </a:r>
            <a:r>
              <a:rPr lang="hu-HU" altLang="hu-HU" sz="1600" dirty="0">
                <a:latin typeface="Comic Sans MS" pitchFamily="66" charset="0"/>
              </a:rPr>
              <a:t>.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VVER</a:t>
            </a:r>
            <a:r>
              <a:rPr lang="hu-HU" altLang="hu-HU" sz="1600" dirty="0">
                <a:latin typeface="Comic Sans MS" pitchFamily="66" charset="0"/>
              </a:rPr>
              <a:t> </a:t>
            </a:r>
            <a:r>
              <a:rPr lang="hu-HU" altLang="hu-HU" sz="1600" dirty="0" err="1">
                <a:latin typeface="Comic Sans MS" pitchFamily="66" charset="0"/>
              </a:rPr>
              <a:t>Vodiano</a:t>
            </a:r>
            <a:r>
              <a:rPr lang="hu-HU" altLang="hu-HU" sz="1600" dirty="0">
                <a:latin typeface="Comic Sans MS" pitchFamily="66" charset="0"/>
              </a:rPr>
              <a:t> </a:t>
            </a:r>
            <a:r>
              <a:rPr lang="hu-HU" altLang="hu-HU" sz="1600" dirty="0" err="1">
                <a:latin typeface="Comic Sans MS" pitchFamily="66" charset="0"/>
              </a:rPr>
              <a:t>Vodianoi</a:t>
            </a:r>
            <a:r>
              <a:rPr lang="hu-HU" altLang="hu-HU" sz="1600" dirty="0">
                <a:latin typeface="Comic Sans MS" pitchFamily="66" charset="0"/>
              </a:rPr>
              <a:t> </a:t>
            </a:r>
            <a:r>
              <a:rPr lang="hu-HU" altLang="hu-HU" sz="1600" dirty="0" err="1">
                <a:latin typeface="Comic Sans MS" pitchFamily="66" charset="0"/>
              </a:rPr>
              <a:t>Energuyeticheski</a:t>
            </a:r>
            <a:r>
              <a:rPr lang="hu-HU" altLang="hu-HU" sz="1600" dirty="0">
                <a:latin typeface="Comic Sans MS" pitchFamily="66" charset="0"/>
              </a:rPr>
              <a:t> Reaktor, </a:t>
            </a:r>
            <a:r>
              <a:rPr lang="hu-HU" altLang="hu-HU" sz="1600" dirty="0" err="1">
                <a:latin typeface="Comic Sans MS" pitchFamily="66" charset="0"/>
              </a:rPr>
              <a:t>Russian-design</a:t>
            </a:r>
            <a:r>
              <a:rPr lang="hu-HU" altLang="hu-HU" sz="1600" dirty="0">
                <a:latin typeface="Comic Sans MS" pitchFamily="66" charset="0"/>
              </a:rPr>
              <a:t> PWR.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WANO</a:t>
            </a:r>
            <a:r>
              <a:rPr lang="hu-HU" altLang="hu-HU" sz="1600" dirty="0">
                <a:latin typeface="Comic Sans MS" pitchFamily="66" charset="0"/>
              </a:rPr>
              <a:t> World </a:t>
            </a:r>
            <a:r>
              <a:rPr lang="hu-HU" altLang="hu-HU" sz="1600" dirty="0" err="1">
                <a:latin typeface="Comic Sans MS" pitchFamily="66" charset="0"/>
              </a:rPr>
              <a:t>Association</a:t>
            </a:r>
            <a:r>
              <a:rPr lang="hu-HU" altLang="hu-HU" sz="1600" dirty="0">
                <a:latin typeface="Comic Sans MS" pitchFamily="66" charset="0"/>
              </a:rPr>
              <a:t> of </a:t>
            </a:r>
            <a:r>
              <a:rPr lang="hu-HU" altLang="hu-HU" sz="1600" dirty="0" err="1">
                <a:latin typeface="Comic Sans MS" pitchFamily="66" charset="0"/>
              </a:rPr>
              <a:t>Nuclear</a:t>
            </a:r>
            <a:r>
              <a:rPr lang="hu-HU" altLang="hu-HU" sz="1600" dirty="0">
                <a:latin typeface="Comic Sans MS" pitchFamily="66" charset="0"/>
              </a:rPr>
              <a:t> Operators. </a:t>
            </a:r>
            <a:endParaRPr lang="hu-HU" altLang="hu-HU" sz="1600" b="1" dirty="0">
              <a:latin typeface="Comic Sans MS" pitchFamily="66" charset="0"/>
            </a:endParaRPr>
          </a:p>
          <a:p>
            <a:pPr eaLnBrk="1" hangingPunct="1">
              <a:spcBef>
                <a:spcPct val="0"/>
              </a:spcBef>
              <a:buFontTx/>
              <a:buNone/>
            </a:pPr>
            <a:r>
              <a:rPr lang="hu-HU" altLang="hu-HU" sz="1600" b="1" dirty="0">
                <a:latin typeface="Comic Sans MS" pitchFamily="66" charset="0"/>
              </a:rPr>
              <a:t>WTO</a:t>
            </a:r>
            <a:r>
              <a:rPr lang="hu-HU" altLang="hu-HU" sz="1600" dirty="0">
                <a:latin typeface="Comic Sans MS" pitchFamily="66" charset="0"/>
              </a:rPr>
              <a:t> World Trade </a:t>
            </a:r>
            <a:r>
              <a:rPr lang="hu-HU" altLang="hu-HU" sz="1600" dirty="0" err="1">
                <a:latin typeface="Comic Sans MS" pitchFamily="66" charset="0"/>
              </a:rPr>
              <a:t>Organisation</a:t>
            </a:r>
            <a:r>
              <a:rPr lang="hu-HU" altLang="hu-HU" sz="1600" dirty="0">
                <a:latin typeface="Comic Sans MS" pitchFamily="66" charset="0"/>
              </a:rPr>
              <a:t>. </a:t>
            </a:r>
          </a:p>
          <a:p>
            <a:pPr eaLnBrk="1" hangingPunct="1">
              <a:spcBef>
                <a:spcPct val="0"/>
              </a:spcBef>
              <a:buFontTx/>
              <a:buNone/>
            </a:pPr>
            <a:endParaRPr lang="hu-HU" altLang="hu-HU" sz="1600" dirty="0">
              <a:latin typeface="Comic Sans MS" pitchFamily="66" charset="0"/>
            </a:endParaRPr>
          </a:p>
          <a:p>
            <a:pPr eaLnBrk="1" hangingPunct="1">
              <a:spcBef>
                <a:spcPct val="50000"/>
              </a:spcBef>
              <a:buFontTx/>
              <a:buNone/>
            </a:pPr>
            <a:endParaRPr lang="hu-HU" altLang="hu-HU" sz="1600" dirty="0">
              <a:latin typeface="Comic Sans MS" pitchFamily="66"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765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5E4FA664-912C-4021-8A3D-7F40D7843BF9}" type="slidenum">
              <a:rPr lang="hu-HU" altLang="hu-HU" sz="1200" smtClean="0">
                <a:solidFill>
                  <a:schemeClr val="bg1">
                    <a:lumMod val="50000"/>
                  </a:schemeClr>
                </a:solidFill>
              </a:rPr>
              <a:pPr eaLnBrk="1" hangingPunct="1">
                <a:defRPr/>
              </a:pPr>
              <a:t>12</a:t>
            </a:fld>
            <a:endParaRPr lang="hu-HU" altLang="hu-HU" sz="1200" smtClean="0">
              <a:solidFill>
                <a:schemeClr val="bg1">
                  <a:lumMod val="50000"/>
                </a:schemeClr>
              </a:solidFill>
            </a:endParaRPr>
          </a:p>
        </p:txBody>
      </p:sp>
      <p:sp>
        <p:nvSpPr>
          <p:cNvPr id="14340" name="Text Box 4"/>
          <p:cNvSpPr txBox="1">
            <a:spLocks noChangeArrowheads="1"/>
          </p:cNvSpPr>
          <p:nvPr/>
        </p:nvSpPr>
        <p:spPr bwMode="auto">
          <a:xfrm>
            <a:off x="252413" y="471488"/>
            <a:ext cx="864235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400" b="1">
                <a:solidFill>
                  <a:srgbClr val="FF3300"/>
                </a:solidFill>
                <a:latin typeface="Comic Sans MS" pitchFamily="66" charset="0"/>
              </a:rPr>
              <a:t>KINETIKUS  ENERGIA</a:t>
            </a:r>
            <a:r>
              <a:rPr lang="hu-HU" altLang="hu-HU" sz="1400" b="1">
                <a:latin typeface="Comic Sans MS" pitchFamily="66" charset="0"/>
              </a:rPr>
              <a:t> </a:t>
            </a:r>
            <a:r>
              <a:rPr lang="hu-HU" altLang="hu-HU" sz="1400">
                <a:latin typeface="Comic Sans MS" pitchFamily="66" charset="0"/>
              </a:rPr>
              <a:t>Ez a mozgási energia, a hullámok, elektronok, atomok, molekulák, anyagok és tárgyak mozgásából adódó energia. A kinetikus energiának különböző formáit ismerjük:</a:t>
            </a:r>
          </a:p>
          <a:p>
            <a:pPr algn="just" eaLnBrk="1" hangingPunct="1">
              <a:spcBef>
                <a:spcPct val="0"/>
              </a:spcBef>
              <a:buFontTx/>
              <a:buNone/>
            </a:pPr>
            <a:endParaRPr lang="hu-HU" altLang="hu-HU" sz="1400" b="1">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Elektromos energia</a:t>
            </a:r>
            <a:r>
              <a:rPr lang="hu-HU" altLang="hu-HU" sz="1400" b="1">
                <a:latin typeface="Comic Sans MS" pitchFamily="66" charset="0"/>
              </a:rPr>
              <a:t> </a:t>
            </a:r>
          </a:p>
          <a:p>
            <a:pPr algn="just" eaLnBrk="1" hangingPunct="1">
              <a:spcBef>
                <a:spcPct val="0"/>
              </a:spcBef>
              <a:buFontTx/>
              <a:buNone/>
            </a:pPr>
            <a:r>
              <a:rPr lang="hu-HU" altLang="hu-HU" sz="1400">
                <a:latin typeface="Comic Sans MS" pitchFamily="66" charset="0"/>
              </a:rPr>
              <a:t>Az elektronok mozgásából adódó energia. Világunk anyagai atomokból épülnek föl. Az atomokat protonok, neutronok és elektronok alkotják. Erő hatására az elektronok mozognak. A vezetőkben mozgó elektronokat elektromos áramnak nevezzük. Az elektromos áram energiáját sok helyen, így többek között a világításban, fűtésben, mozgatásban használjuk föl.</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Sugárzási energia</a:t>
            </a:r>
            <a:r>
              <a:rPr lang="hu-HU" altLang="hu-HU" sz="1400" b="1">
                <a:latin typeface="Comic Sans MS" pitchFamily="66" charset="0"/>
              </a:rPr>
              <a:t> </a:t>
            </a:r>
          </a:p>
          <a:p>
            <a:pPr algn="just" eaLnBrk="1" hangingPunct="1">
              <a:spcBef>
                <a:spcPct val="0"/>
              </a:spcBef>
              <a:buFontTx/>
              <a:buNone/>
            </a:pPr>
            <a:r>
              <a:rPr lang="hu-HU" altLang="hu-HU" sz="1400">
                <a:latin typeface="Comic Sans MS" pitchFamily="66" charset="0"/>
              </a:rPr>
              <a:t>Ez elektromágneses energia, mely a transzverzális hullámokban terjed. Magában foglalja a látható fény, a röntgen sugárzás, a gamma sugárzás és a rádióhullámok tartományát. A napsugárzás a sugárzási energia jellemző példája.</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Termikus energia</a:t>
            </a:r>
          </a:p>
          <a:p>
            <a:pPr algn="just" eaLnBrk="1" hangingPunct="1">
              <a:spcBef>
                <a:spcPct val="0"/>
              </a:spcBef>
              <a:buFontTx/>
              <a:buNone/>
            </a:pPr>
            <a:r>
              <a:rPr lang="hu-HU" altLang="hu-HU" sz="1400">
                <a:latin typeface="Comic Sans MS" pitchFamily="66" charset="0"/>
              </a:rPr>
              <a:t>Más néven hőenergia, mely az anyag belső energiája és az anyagban lévő atomok és molekulák rezgési és mozgási energiáját jelenti. </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Mozgási energia</a:t>
            </a:r>
            <a:r>
              <a:rPr lang="hu-HU" altLang="hu-HU" sz="1400" b="1">
                <a:latin typeface="Comic Sans MS" pitchFamily="66" charset="0"/>
              </a:rPr>
              <a:t> </a:t>
            </a:r>
          </a:p>
          <a:p>
            <a:pPr algn="just" eaLnBrk="1" hangingPunct="1">
              <a:spcBef>
                <a:spcPct val="0"/>
              </a:spcBef>
              <a:buFontTx/>
              <a:buNone/>
            </a:pPr>
            <a:r>
              <a:rPr lang="hu-HU" altLang="hu-HU" sz="1400">
                <a:latin typeface="Comic Sans MS" pitchFamily="66" charset="0"/>
              </a:rPr>
              <a:t>Az anyag és a tárgyak mozgását jelenti egyik helyről a másik helyre. A tárgyak és anyagok mozognak, ha a newtoni törvények szerint erő hat rájuk. A szél jó példája a mozgási energiának.</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b="1">
                <a:solidFill>
                  <a:srgbClr val="FF3300"/>
                </a:solidFill>
                <a:latin typeface="Comic Sans MS" pitchFamily="66" charset="0"/>
              </a:rPr>
              <a:t>Hangenergia</a:t>
            </a:r>
          </a:p>
          <a:p>
            <a:pPr algn="just" eaLnBrk="1" hangingPunct="1">
              <a:spcBef>
                <a:spcPct val="0"/>
              </a:spcBef>
              <a:buFontTx/>
              <a:buNone/>
            </a:pPr>
            <a:r>
              <a:rPr lang="hu-HU" altLang="hu-HU" sz="1400">
                <a:latin typeface="Comic Sans MS" pitchFamily="66" charset="0"/>
              </a:rPr>
              <a:t>Az energia az anyagban longitudinális hullámokban (sűrűsödés és ritkulás) terjed.</a:t>
            </a:r>
            <a:r>
              <a:rPr lang="hu-HU" altLang="hu-HU" sz="1400" b="1">
                <a:latin typeface="Comic Sans MS" pitchFamily="66" charset="0"/>
              </a:rPr>
              <a:t> </a:t>
            </a:r>
            <a:r>
              <a:rPr lang="hu-HU" altLang="hu-HU" sz="1400">
                <a:latin typeface="Comic Sans MS" pitchFamily="66" charset="0"/>
              </a:rPr>
              <a:t>Hang keletkezik, ha erő hatására egy anyag vagy tárgy rezgésre kényszerül, a hangenergia az anyagban hullám formájában terjed.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867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C7DF9B9F-436D-4C2A-80B5-6AC0040C02B8}" type="slidenum">
              <a:rPr lang="hu-HU" altLang="hu-HU" sz="1200" smtClean="0">
                <a:solidFill>
                  <a:schemeClr val="bg1">
                    <a:lumMod val="50000"/>
                  </a:schemeClr>
                </a:solidFill>
              </a:rPr>
              <a:pPr eaLnBrk="1" hangingPunct="1">
                <a:defRPr/>
              </a:pPr>
              <a:t>13</a:t>
            </a:fld>
            <a:endParaRPr lang="hu-HU" altLang="hu-HU" sz="1200" smtClean="0">
              <a:solidFill>
                <a:schemeClr val="bg1">
                  <a:lumMod val="50000"/>
                </a:schemeClr>
              </a:solidFill>
            </a:endParaRPr>
          </a:p>
        </p:txBody>
      </p:sp>
      <p:sp>
        <p:nvSpPr>
          <p:cNvPr id="15364" name="Text Box 2"/>
          <p:cNvSpPr txBox="1">
            <a:spLocks noChangeArrowheads="1"/>
          </p:cNvSpPr>
          <p:nvPr/>
        </p:nvSpPr>
        <p:spPr bwMode="auto">
          <a:xfrm>
            <a:off x="1835150" y="404813"/>
            <a:ext cx="5473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1800">
                <a:latin typeface="Comic Sans MS" pitchFamily="66" charset="0"/>
              </a:rPr>
              <a:t>ENERGIAFORMÁK ÁTALAKÍTÁSA</a:t>
            </a:r>
          </a:p>
        </p:txBody>
      </p:sp>
      <p:pic>
        <p:nvPicPr>
          <p:cNvPr id="15365" name="Picture 3" descr="ENET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268413"/>
            <a:ext cx="3408363"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4"/>
          <p:cNvSpPr txBox="1">
            <a:spLocks noChangeArrowheads="1"/>
          </p:cNvSpPr>
          <p:nvPr/>
        </p:nvSpPr>
        <p:spPr bwMode="auto">
          <a:xfrm>
            <a:off x="323850" y="1052513"/>
            <a:ext cx="4608513" cy="503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b="1">
                <a:latin typeface="Comic Sans MS" pitchFamily="66" charset="0"/>
              </a:rPr>
              <a:t>Energia átalakítás		hatásfok (%)</a:t>
            </a:r>
          </a:p>
          <a:p>
            <a:pPr eaLnBrk="1" hangingPunct="1">
              <a:lnSpc>
                <a:spcPct val="35000"/>
              </a:lnSpc>
              <a:spcBef>
                <a:spcPct val="50000"/>
              </a:spcBef>
              <a:buFontTx/>
              <a:buNone/>
            </a:pPr>
            <a:r>
              <a:rPr lang="hu-HU" altLang="hu-HU" sz="1600">
                <a:latin typeface="Comic Sans MS" pitchFamily="66" charset="0"/>
              </a:rPr>
              <a:t>Elektromos melegítő	100</a:t>
            </a:r>
          </a:p>
          <a:p>
            <a:pPr eaLnBrk="1" hangingPunct="1">
              <a:lnSpc>
                <a:spcPct val="35000"/>
              </a:lnSpc>
              <a:spcBef>
                <a:spcPct val="50000"/>
              </a:spcBef>
              <a:buFontTx/>
              <a:buNone/>
            </a:pPr>
            <a:r>
              <a:rPr lang="hu-HU" altLang="hu-HU" sz="1400">
                <a:latin typeface="Comic Sans MS" pitchFamily="66" charset="0"/>
              </a:rPr>
              <a:t>(elektromos/termikus)</a:t>
            </a:r>
          </a:p>
          <a:p>
            <a:pPr eaLnBrk="1" hangingPunct="1">
              <a:lnSpc>
                <a:spcPct val="35000"/>
              </a:lnSpc>
              <a:spcBef>
                <a:spcPct val="50000"/>
              </a:spcBef>
              <a:buFontTx/>
              <a:buNone/>
            </a:pPr>
            <a:r>
              <a:rPr lang="hu-HU" altLang="hu-HU" sz="1600">
                <a:latin typeface="Comic Sans MS" pitchFamily="66" charset="0"/>
              </a:rPr>
              <a:t>Elektromos generátor	95</a:t>
            </a:r>
          </a:p>
          <a:p>
            <a:pPr eaLnBrk="1" hangingPunct="1">
              <a:lnSpc>
                <a:spcPct val="35000"/>
              </a:lnSpc>
              <a:spcBef>
                <a:spcPct val="50000"/>
              </a:spcBef>
              <a:buFontTx/>
              <a:buNone/>
            </a:pPr>
            <a:r>
              <a:rPr lang="hu-HU" altLang="hu-HU" sz="1400">
                <a:latin typeface="Comic Sans MS" pitchFamily="66" charset="0"/>
              </a:rPr>
              <a:t>(mechanikus/elektromos)</a:t>
            </a:r>
            <a:r>
              <a:rPr lang="hu-HU" altLang="hu-HU" sz="1600">
                <a:latin typeface="Comic Sans MS" pitchFamily="66" charset="0"/>
              </a:rPr>
              <a:t>	</a:t>
            </a:r>
          </a:p>
          <a:p>
            <a:pPr eaLnBrk="1" hangingPunct="1">
              <a:lnSpc>
                <a:spcPct val="35000"/>
              </a:lnSpc>
              <a:spcBef>
                <a:spcPct val="50000"/>
              </a:spcBef>
              <a:buFontTx/>
              <a:buNone/>
            </a:pPr>
            <a:r>
              <a:rPr lang="hu-HU" altLang="hu-HU" sz="1600">
                <a:latin typeface="Comic Sans MS" pitchFamily="66" charset="0"/>
              </a:rPr>
              <a:t>Elektromotor nagy (kicsi)	90 (65)</a:t>
            </a:r>
          </a:p>
          <a:p>
            <a:pPr eaLnBrk="1" hangingPunct="1">
              <a:lnSpc>
                <a:spcPct val="35000"/>
              </a:lnSpc>
              <a:spcBef>
                <a:spcPct val="50000"/>
              </a:spcBef>
              <a:buFontTx/>
              <a:buNone/>
            </a:pPr>
            <a:r>
              <a:rPr lang="hu-HU" altLang="hu-HU" sz="1400">
                <a:latin typeface="Comic Sans MS" pitchFamily="66" charset="0"/>
              </a:rPr>
              <a:t>(elektromos/mechanikus)</a:t>
            </a:r>
          </a:p>
          <a:p>
            <a:pPr eaLnBrk="1" hangingPunct="1">
              <a:lnSpc>
                <a:spcPct val="35000"/>
              </a:lnSpc>
              <a:spcBef>
                <a:spcPct val="50000"/>
              </a:spcBef>
              <a:buFontTx/>
              <a:buNone/>
            </a:pPr>
            <a:r>
              <a:rPr lang="hu-HU" altLang="hu-HU" sz="1600">
                <a:latin typeface="Comic Sans MS" pitchFamily="66" charset="0"/>
              </a:rPr>
              <a:t>Akkumulátor		90</a:t>
            </a:r>
          </a:p>
          <a:p>
            <a:pPr eaLnBrk="1" hangingPunct="1">
              <a:lnSpc>
                <a:spcPct val="35000"/>
              </a:lnSpc>
              <a:spcBef>
                <a:spcPct val="50000"/>
              </a:spcBef>
              <a:buFontTx/>
              <a:buNone/>
            </a:pPr>
            <a:r>
              <a:rPr lang="hu-HU" altLang="hu-HU" sz="1400">
                <a:latin typeface="Comic Sans MS" pitchFamily="66" charset="0"/>
              </a:rPr>
              <a:t>(kémiai/elektromos)</a:t>
            </a:r>
          </a:p>
          <a:p>
            <a:pPr eaLnBrk="1" hangingPunct="1">
              <a:lnSpc>
                <a:spcPct val="35000"/>
              </a:lnSpc>
              <a:spcBef>
                <a:spcPct val="50000"/>
              </a:spcBef>
              <a:buFontTx/>
              <a:buNone/>
            </a:pPr>
            <a:r>
              <a:rPr lang="hu-HU" altLang="hu-HU" sz="1600">
                <a:latin typeface="Comic Sans MS" pitchFamily="66" charset="0"/>
              </a:rPr>
              <a:t>Gőzkazán			85</a:t>
            </a:r>
          </a:p>
          <a:p>
            <a:pPr eaLnBrk="1" hangingPunct="1">
              <a:lnSpc>
                <a:spcPct val="35000"/>
              </a:lnSpc>
              <a:spcBef>
                <a:spcPct val="50000"/>
              </a:spcBef>
              <a:buFontTx/>
              <a:buNone/>
            </a:pPr>
            <a:r>
              <a:rPr lang="hu-HU" altLang="hu-HU" sz="1400">
                <a:latin typeface="Comic Sans MS" pitchFamily="66" charset="0"/>
              </a:rPr>
              <a:t>(kémiai/hő)</a:t>
            </a:r>
          </a:p>
          <a:p>
            <a:pPr eaLnBrk="1" hangingPunct="1">
              <a:lnSpc>
                <a:spcPct val="35000"/>
              </a:lnSpc>
              <a:spcBef>
                <a:spcPct val="50000"/>
              </a:spcBef>
              <a:buFontTx/>
              <a:buNone/>
            </a:pPr>
            <a:r>
              <a:rPr lang="hu-HU" altLang="hu-HU" sz="1600">
                <a:latin typeface="Comic Sans MS" pitchFamily="66" charset="0"/>
              </a:rPr>
              <a:t>Házi gáz (olaj,szén) kályha	85(65,55)</a:t>
            </a:r>
          </a:p>
          <a:p>
            <a:pPr eaLnBrk="1" hangingPunct="1">
              <a:lnSpc>
                <a:spcPct val="35000"/>
              </a:lnSpc>
              <a:spcBef>
                <a:spcPct val="50000"/>
              </a:spcBef>
              <a:buFontTx/>
              <a:buNone/>
            </a:pPr>
            <a:r>
              <a:rPr lang="hu-HU" altLang="hu-HU" sz="1400">
                <a:latin typeface="Comic Sans MS" pitchFamily="66" charset="0"/>
              </a:rPr>
              <a:t>(kémiai/hő)</a:t>
            </a:r>
          </a:p>
          <a:p>
            <a:pPr eaLnBrk="1" hangingPunct="1">
              <a:lnSpc>
                <a:spcPct val="35000"/>
              </a:lnSpc>
              <a:spcBef>
                <a:spcPct val="50000"/>
              </a:spcBef>
              <a:buFontTx/>
              <a:buNone/>
            </a:pPr>
            <a:r>
              <a:rPr lang="hu-HU" altLang="hu-HU" sz="1600">
                <a:latin typeface="Comic Sans MS" pitchFamily="66" charset="0"/>
              </a:rPr>
              <a:t>Gőzturbina (gázturbina)	45(30)</a:t>
            </a:r>
          </a:p>
          <a:p>
            <a:pPr eaLnBrk="1" hangingPunct="1">
              <a:lnSpc>
                <a:spcPct val="35000"/>
              </a:lnSpc>
              <a:spcBef>
                <a:spcPct val="50000"/>
              </a:spcBef>
              <a:buFontTx/>
              <a:buNone/>
            </a:pPr>
            <a:r>
              <a:rPr lang="hu-HU" altLang="hu-HU" sz="1400">
                <a:latin typeface="Comic Sans MS" pitchFamily="66" charset="0"/>
              </a:rPr>
              <a:t>(kémiai/mechanikai)</a:t>
            </a:r>
          </a:p>
          <a:p>
            <a:pPr eaLnBrk="1" hangingPunct="1">
              <a:lnSpc>
                <a:spcPct val="35000"/>
              </a:lnSpc>
              <a:spcBef>
                <a:spcPct val="50000"/>
              </a:spcBef>
              <a:buFontTx/>
              <a:buNone/>
            </a:pPr>
            <a:r>
              <a:rPr lang="hu-HU" altLang="hu-HU" sz="1600">
                <a:latin typeface="Comic Sans MS" pitchFamily="66" charset="0"/>
              </a:rPr>
              <a:t>Gépjármű motor		25</a:t>
            </a:r>
          </a:p>
          <a:p>
            <a:pPr eaLnBrk="1" hangingPunct="1">
              <a:lnSpc>
                <a:spcPct val="35000"/>
              </a:lnSpc>
              <a:spcBef>
                <a:spcPct val="50000"/>
              </a:spcBef>
              <a:buFontTx/>
              <a:buNone/>
            </a:pPr>
            <a:r>
              <a:rPr lang="hu-HU" altLang="hu-HU" sz="1400">
                <a:latin typeface="Comic Sans MS" pitchFamily="66" charset="0"/>
              </a:rPr>
              <a:t>(kémiai/mechanikai)</a:t>
            </a:r>
          </a:p>
          <a:p>
            <a:pPr eaLnBrk="1" hangingPunct="1">
              <a:lnSpc>
                <a:spcPct val="35000"/>
              </a:lnSpc>
              <a:spcBef>
                <a:spcPct val="50000"/>
              </a:spcBef>
              <a:buFontTx/>
              <a:buNone/>
            </a:pPr>
            <a:r>
              <a:rPr lang="hu-HU" altLang="hu-HU" sz="1600">
                <a:latin typeface="Comic Sans MS" pitchFamily="66" charset="0"/>
              </a:rPr>
              <a:t>Fluoreszcens lámpa		20</a:t>
            </a:r>
          </a:p>
          <a:p>
            <a:pPr eaLnBrk="1" hangingPunct="1">
              <a:lnSpc>
                <a:spcPct val="35000"/>
              </a:lnSpc>
              <a:spcBef>
                <a:spcPct val="50000"/>
              </a:spcBef>
              <a:buFontTx/>
              <a:buNone/>
            </a:pPr>
            <a:r>
              <a:rPr lang="hu-HU" altLang="hu-HU" sz="1400">
                <a:latin typeface="Comic Sans MS" pitchFamily="66" charset="0"/>
              </a:rPr>
              <a:t>(elektromos/fény)</a:t>
            </a:r>
          </a:p>
          <a:p>
            <a:pPr eaLnBrk="1" hangingPunct="1">
              <a:lnSpc>
                <a:spcPct val="35000"/>
              </a:lnSpc>
              <a:spcBef>
                <a:spcPct val="50000"/>
              </a:spcBef>
              <a:buFontTx/>
              <a:buNone/>
            </a:pPr>
            <a:r>
              <a:rPr lang="hu-HU" altLang="hu-HU" sz="1600">
                <a:latin typeface="Comic Sans MS" pitchFamily="66" charset="0"/>
              </a:rPr>
              <a:t>Szilícium napcella		15</a:t>
            </a:r>
          </a:p>
          <a:p>
            <a:pPr eaLnBrk="1" hangingPunct="1">
              <a:lnSpc>
                <a:spcPct val="35000"/>
              </a:lnSpc>
              <a:spcBef>
                <a:spcPct val="50000"/>
              </a:spcBef>
              <a:buFontTx/>
              <a:buNone/>
            </a:pPr>
            <a:r>
              <a:rPr lang="hu-HU" altLang="hu-HU" sz="1400">
                <a:latin typeface="Comic Sans MS" pitchFamily="66" charset="0"/>
              </a:rPr>
              <a:t>(nap/elektromos)</a:t>
            </a:r>
          </a:p>
          <a:p>
            <a:pPr eaLnBrk="1" hangingPunct="1">
              <a:lnSpc>
                <a:spcPct val="35000"/>
              </a:lnSpc>
              <a:spcBef>
                <a:spcPct val="50000"/>
              </a:spcBef>
              <a:buFontTx/>
              <a:buNone/>
            </a:pPr>
            <a:r>
              <a:rPr lang="hu-HU" altLang="hu-HU" sz="1600">
                <a:latin typeface="Comic Sans MS" pitchFamily="66" charset="0"/>
              </a:rPr>
              <a:t>Gőzmozdony		10</a:t>
            </a:r>
          </a:p>
          <a:p>
            <a:pPr eaLnBrk="1" hangingPunct="1">
              <a:lnSpc>
                <a:spcPct val="35000"/>
              </a:lnSpc>
              <a:spcBef>
                <a:spcPct val="50000"/>
              </a:spcBef>
              <a:buFontTx/>
              <a:buNone/>
            </a:pPr>
            <a:r>
              <a:rPr lang="hu-HU" altLang="hu-HU" sz="1400">
                <a:latin typeface="Comic Sans MS" pitchFamily="66" charset="0"/>
              </a:rPr>
              <a:t>(kémiai/mechanikai)</a:t>
            </a:r>
          </a:p>
          <a:p>
            <a:pPr eaLnBrk="1" hangingPunct="1">
              <a:lnSpc>
                <a:spcPct val="35000"/>
              </a:lnSpc>
              <a:spcBef>
                <a:spcPct val="50000"/>
              </a:spcBef>
              <a:buFontTx/>
              <a:buNone/>
            </a:pPr>
            <a:r>
              <a:rPr lang="hu-HU" altLang="hu-HU" sz="1600">
                <a:latin typeface="Comic Sans MS" pitchFamily="66" charset="0"/>
              </a:rPr>
              <a:t>Izzólámpa		5</a:t>
            </a:r>
          </a:p>
          <a:p>
            <a:pPr eaLnBrk="1" hangingPunct="1">
              <a:lnSpc>
                <a:spcPct val="35000"/>
              </a:lnSpc>
              <a:spcBef>
                <a:spcPct val="50000"/>
              </a:spcBef>
              <a:buFontTx/>
              <a:buNone/>
            </a:pPr>
            <a:r>
              <a:rPr lang="hu-HU" altLang="hu-HU" sz="1400">
                <a:latin typeface="Comic Sans MS" pitchFamily="66" charset="0"/>
              </a:rPr>
              <a:t>(elektromos/fény)</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969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BB136E0E-4BAD-4367-86DC-6003EBA6EBA8}" type="slidenum">
              <a:rPr lang="hu-HU" altLang="hu-HU" sz="1200" smtClean="0">
                <a:solidFill>
                  <a:schemeClr val="bg1">
                    <a:lumMod val="50000"/>
                  </a:schemeClr>
                </a:solidFill>
              </a:rPr>
              <a:pPr eaLnBrk="1" hangingPunct="1">
                <a:defRPr/>
              </a:pPr>
              <a:t>14</a:t>
            </a:fld>
            <a:endParaRPr lang="hu-HU" altLang="hu-HU" sz="1200" smtClean="0">
              <a:solidFill>
                <a:schemeClr val="bg1">
                  <a:lumMod val="50000"/>
                </a:schemeClr>
              </a:solidFill>
            </a:endParaRPr>
          </a:p>
        </p:txBody>
      </p:sp>
      <p:sp>
        <p:nvSpPr>
          <p:cNvPr id="16388" name="Text Box 2"/>
          <p:cNvSpPr txBox="1">
            <a:spLocks noChangeArrowheads="1"/>
          </p:cNvSpPr>
          <p:nvPr/>
        </p:nvSpPr>
        <p:spPr bwMode="auto">
          <a:xfrm>
            <a:off x="252413" y="409575"/>
            <a:ext cx="8567737" cy="575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1600" b="1">
                <a:solidFill>
                  <a:srgbClr val="FF3300"/>
                </a:solidFill>
                <a:latin typeface="Comic Sans MS" pitchFamily="66" charset="0"/>
              </a:rPr>
              <a:t>ENERGIA MEGMARADÁS, HATÉKONYSÁG</a:t>
            </a:r>
          </a:p>
          <a:p>
            <a:pPr algn="ctr" eaLnBrk="1" hangingPunct="1">
              <a:spcBef>
                <a:spcPct val="50000"/>
              </a:spcBef>
              <a:buFontTx/>
              <a:buNone/>
            </a:pPr>
            <a:endParaRPr lang="hu-HU" altLang="hu-HU" sz="1600">
              <a:latin typeface="Comic Sans MS" pitchFamily="66" charset="0"/>
            </a:endParaRPr>
          </a:p>
          <a:p>
            <a:pPr algn="just" eaLnBrk="1" hangingPunct="1">
              <a:spcBef>
                <a:spcPct val="0"/>
              </a:spcBef>
              <a:buFontTx/>
              <a:buNone/>
            </a:pPr>
            <a:r>
              <a:rPr lang="hu-HU" altLang="hu-HU" sz="1400" b="1">
                <a:latin typeface="Comic Sans MS" pitchFamily="66" charset="0"/>
              </a:rPr>
              <a:t>Az energia megmaradása</a:t>
            </a:r>
            <a:r>
              <a:rPr lang="hu-HU" altLang="hu-HU" sz="1400">
                <a:latin typeface="Comic Sans MS" pitchFamily="66" charset="0"/>
              </a:rPr>
              <a:t> nem jelenti az energiatakarékosságot! Az energia megmaradás törvénye azt mondja ki, hogy energia nem hozható létre és nem semmisíthető meg. Amikor energiát használunk, az nem tűnik el, csak átalakul az egyik formájából a másikba. Például, az autó motorja a benzin elégetésével, annak kémiai energiáját mechanikai energiává alakítja. A napcellák a sugárzási energiát elektromos energiává alakítják. A világmindenség energiája azonos marad, csak formái változnak.</a:t>
            </a:r>
          </a:p>
          <a:p>
            <a:pPr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b="1">
                <a:latin typeface="Comic Sans MS" pitchFamily="66" charset="0"/>
              </a:rPr>
              <a:t>A hasznosítható  energia </a:t>
            </a:r>
            <a:r>
              <a:rPr lang="hu-HU" altLang="hu-HU" sz="1400">
                <a:latin typeface="Comic Sans MS" pitchFamily="66" charset="0"/>
              </a:rPr>
              <a:t>az a felhasználható energia mennyiség, melyet egy rendszerből ki lehet nyerni. A rendszerekben lévő energia teljes mennyisége nem nyerhető ki, azaz nem alakítható hasznos munkává, azaz 100%-os hatásfokú munkagép nincs. Az energia egyik formájának másik formába történő átalakításakor veszteségek lépnek föl, az átalakító folyamatok zömének hatásfoka jóval 100% alatt van. Jó példa erre az emberi test, a táplálékkal bevitt energia kevesebb mint 5%-ban hasznosul a mozgásban, légzésben, gondolkodásban. A veszteség egy része hő formájában távozik.</a:t>
            </a:r>
          </a:p>
          <a:p>
            <a:pPr eaLnBrk="1" hangingPunct="1">
              <a:spcBef>
                <a:spcPct val="0"/>
              </a:spcBef>
              <a:buFontTx/>
              <a:buNone/>
            </a:pPr>
            <a:r>
              <a:rPr lang="hu-HU" altLang="hu-HU" sz="1600">
                <a:latin typeface="Comic Sans MS" pitchFamily="66" charset="0"/>
              </a:rPr>
              <a:t> </a:t>
            </a:r>
          </a:p>
          <a:p>
            <a:pPr algn="ctr" eaLnBrk="1" hangingPunct="1">
              <a:spcBef>
                <a:spcPct val="0"/>
              </a:spcBef>
              <a:buFontTx/>
              <a:buNone/>
            </a:pPr>
            <a:r>
              <a:rPr lang="hu-HU" altLang="hu-HU" sz="1600" b="1">
                <a:solidFill>
                  <a:srgbClr val="FF3300"/>
                </a:solidFill>
                <a:latin typeface="Comic Sans MS" pitchFamily="66" charset="0"/>
              </a:rPr>
              <a:t>ENERGIAFORRÁSOK</a:t>
            </a:r>
          </a:p>
          <a:p>
            <a:pPr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400">
                <a:latin typeface="Comic Sans MS" pitchFamily="66" charset="0"/>
              </a:rPr>
              <a:t>Számos energiaforrást alkalmazunk. Az energiaforrások általában két nagy csoportba sorolhatók: </a:t>
            </a:r>
            <a:r>
              <a:rPr lang="hu-HU" altLang="hu-HU" sz="1400" b="1">
                <a:solidFill>
                  <a:srgbClr val="FF3300"/>
                </a:solidFill>
                <a:latin typeface="Comic Sans MS" pitchFamily="66" charset="0"/>
              </a:rPr>
              <a:t>MEGÚJULÓ</a:t>
            </a:r>
            <a:r>
              <a:rPr lang="hu-HU" altLang="hu-HU" sz="1400">
                <a:solidFill>
                  <a:srgbClr val="FF3300"/>
                </a:solidFill>
                <a:latin typeface="Comic Sans MS" pitchFamily="66" charset="0"/>
              </a:rPr>
              <a:t> </a:t>
            </a:r>
            <a:r>
              <a:rPr lang="hu-HU" altLang="hu-HU" sz="1400">
                <a:latin typeface="Comic Sans MS" pitchFamily="66" charset="0"/>
              </a:rPr>
              <a:t>és </a:t>
            </a:r>
            <a:r>
              <a:rPr lang="hu-HU" altLang="hu-HU" sz="1400" b="1">
                <a:solidFill>
                  <a:srgbClr val="FF3300"/>
                </a:solidFill>
                <a:latin typeface="Comic Sans MS" pitchFamily="66" charset="0"/>
              </a:rPr>
              <a:t>NEM-MEGÚJULÓ ENERGIAFORRÁSOK</a:t>
            </a:r>
            <a:r>
              <a:rPr lang="hu-HU" altLang="hu-HU" sz="1400">
                <a:latin typeface="Comic Sans MS" pitchFamily="66" charset="0"/>
              </a:rPr>
              <a:t>. </a:t>
            </a:r>
          </a:p>
          <a:p>
            <a:pPr algn="just" eaLnBrk="1" hangingPunct="1">
              <a:spcBef>
                <a:spcPct val="0"/>
              </a:spcBef>
              <a:buFontTx/>
              <a:buNone/>
            </a:pPr>
            <a:r>
              <a:rPr lang="hu-HU" altLang="hu-HU" sz="1400" b="1">
                <a:latin typeface="Comic Sans MS" pitchFamily="66" charset="0"/>
              </a:rPr>
              <a:t>A nem-megújuló energiaforrások</a:t>
            </a:r>
            <a:r>
              <a:rPr lang="hu-HU" altLang="hu-HU" sz="1400">
                <a:latin typeface="Comic Sans MS" pitchFamily="66" charset="0"/>
              </a:rPr>
              <a:t> földünkön korábban keletkeztek nagyobb mennyiségben és napjainkban már nem, vagy csak nagyon kis intenzitással keletkeznek. A szén, a kőolaj, a földgáz, az urán készlete tipikus nem-megújuló energiaforrások. Jelenleg az emberiség  energiaellátásában döntő a szerepük (villamos-energia termelés, motorhajtóanyagok, fűtőanyagok stb.).</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072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0078C403-EE18-4317-AC4D-EE4DEF3B5E7E}" type="slidenum">
              <a:rPr lang="hu-HU" altLang="hu-HU" sz="1200" smtClean="0">
                <a:solidFill>
                  <a:schemeClr val="bg1">
                    <a:lumMod val="50000"/>
                  </a:schemeClr>
                </a:solidFill>
              </a:rPr>
              <a:pPr eaLnBrk="1" hangingPunct="1">
                <a:defRPr/>
              </a:pPr>
              <a:t>15</a:t>
            </a:fld>
            <a:endParaRPr lang="hu-HU" altLang="hu-HU" sz="1200" smtClean="0">
              <a:solidFill>
                <a:schemeClr val="bg1">
                  <a:lumMod val="50000"/>
                </a:schemeClr>
              </a:solidFill>
            </a:endParaRPr>
          </a:p>
        </p:txBody>
      </p:sp>
      <p:sp>
        <p:nvSpPr>
          <p:cNvPr id="17412" name="Text Box 2"/>
          <p:cNvSpPr txBox="1">
            <a:spLocks noChangeArrowheads="1"/>
          </p:cNvSpPr>
          <p:nvPr/>
        </p:nvSpPr>
        <p:spPr bwMode="auto">
          <a:xfrm>
            <a:off x="323850" y="404813"/>
            <a:ext cx="8424863"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a:latin typeface="Comic Sans MS" pitchFamily="66" charset="0"/>
              </a:rPr>
              <a:t>A</a:t>
            </a:r>
            <a:r>
              <a:rPr lang="hu-HU" altLang="hu-HU" sz="1600" b="1">
                <a:latin typeface="Comic Sans MS" pitchFamily="66" charset="0"/>
              </a:rPr>
              <a:t> </a:t>
            </a:r>
            <a:r>
              <a:rPr lang="hu-HU" altLang="hu-HU" sz="1600" b="1">
                <a:solidFill>
                  <a:srgbClr val="FF3300"/>
                </a:solidFill>
                <a:latin typeface="Comic Sans MS" pitchFamily="66" charset="0"/>
              </a:rPr>
              <a:t>megújuló energiaforrások</a:t>
            </a:r>
            <a:r>
              <a:rPr lang="hu-HU" altLang="hu-HU" sz="1600">
                <a:latin typeface="Comic Sans MS" pitchFamily="66" charset="0"/>
              </a:rPr>
              <a:t>, rövid időn belül keletkező energiaforrások, így az elhasznált energia viszonylag gyorsan pótlódik. Ilyen megújuló energiaforrások a biomassza, a geotermális energia, a vizenergia, a napenergia és a szélenergia. Döntően villamos energia előállítására alkalmazzák.</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A villamos energia különbözik a többi energiaforrástól, mert </a:t>
            </a:r>
            <a:r>
              <a:rPr lang="hu-HU" altLang="hu-HU" sz="1600" b="1">
                <a:solidFill>
                  <a:srgbClr val="FF3300"/>
                </a:solidFill>
                <a:latin typeface="Comic Sans MS" pitchFamily="66" charset="0"/>
              </a:rPr>
              <a:t>MÁSODLAGOS ENERGIAFORRÁS</a:t>
            </a:r>
            <a:r>
              <a:rPr lang="hu-HU" altLang="hu-HU" sz="1600">
                <a:latin typeface="Comic Sans MS" pitchFamily="66" charset="0"/>
              </a:rPr>
              <a:t>. A másodlagos energiaforrás létrehozásához más </a:t>
            </a:r>
            <a:r>
              <a:rPr lang="hu-HU" altLang="hu-HU" sz="1600" b="1">
                <a:solidFill>
                  <a:srgbClr val="FF3300"/>
                </a:solidFill>
                <a:latin typeface="Comic Sans MS" pitchFamily="66" charset="0"/>
              </a:rPr>
              <a:t>ELSŐDLEGES ENERGIAFORRÁS</a:t>
            </a:r>
            <a:r>
              <a:rPr lang="hu-HU" altLang="hu-HU" sz="1600" b="1"/>
              <a:t> </a:t>
            </a:r>
            <a:r>
              <a:rPr lang="hu-HU" altLang="hu-HU" sz="1600"/>
              <a:t>felhasználása szükséges.</a:t>
            </a:r>
          </a:p>
        </p:txBody>
      </p:sp>
      <p:pic>
        <p:nvPicPr>
          <p:cNvPr id="17413" name="Picture 3" descr="ENEFO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997200"/>
            <a:ext cx="5976938"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4"/>
          <p:cNvSpPr txBox="1">
            <a:spLocks noChangeArrowheads="1"/>
          </p:cNvSpPr>
          <p:nvPr/>
        </p:nvSpPr>
        <p:spPr bwMode="auto">
          <a:xfrm>
            <a:off x="1042988" y="2636838"/>
            <a:ext cx="73453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1600">
                <a:latin typeface="Comic Sans MS" pitchFamily="66" charset="0"/>
              </a:rPr>
              <a:t>A VILÁG ENERGIAFOGYASZTÁSÁNAK FORRÁSAI 2000-BEN</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174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3F3ADC2B-8DD4-45A3-B9EF-56071B72A251}" type="slidenum">
              <a:rPr lang="hu-HU" altLang="hu-HU" sz="1200" smtClean="0">
                <a:solidFill>
                  <a:schemeClr val="bg1">
                    <a:lumMod val="50000"/>
                  </a:schemeClr>
                </a:solidFill>
              </a:rPr>
              <a:pPr eaLnBrk="1" hangingPunct="1">
                <a:defRPr/>
              </a:pPr>
              <a:t>16</a:t>
            </a:fld>
            <a:endParaRPr lang="hu-HU" altLang="hu-HU" sz="1200" smtClean="0">
              <a:solidFill>
                <a:schemeClr val="bg1">
                  <a:lumMod val="50000"/>
                </a:schemeClr>
              </a:solidFill>
            </a:endParaRPr>
          </a:p>
        </p:txBody>
      </p:sp>
      <p:sp>
        <p:nvSpPr>
          <p:cNvPr id="18436" name="Text Box 2"/>
          <p:cNvSpPr txBox="1">
            <a:spLocks noChangeArrowheads="1"/>
          </p:cNvSpPr>
          <p:nvPr/>
        </p:nvSpPr>
        <p:spPr bwMode="auto">
          <a:xfrm>
            <a:off x="250825" y="260350"/>
            <a:ext cx="8567738"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400">
                <a:latin typeface="Comic Sans MS" pitchFamily="66" charset="0"/>
              </a:rPr>
              <a:t>Az </a:t>
            </a:r>
            <a:r>
              <a:rPr lang="hu-HU" altLang="hu-HU" sz="1400" b="1" i="1">
                <a:solidFill>
                  <a:srgbClr val="FF3300"/>
                </a:solidFill>
                <a:latin typeface="Comic Sans MS" pitchFamily="66" charset="0"/>
              </a:rPr>
              <a:t>elsődleges</a:t>
            </a:r>
            <a:r>
              <a:rPr lang="hu-HU" altLang="hu-HU" sz="1400" b="1">
                <a:solidFill>
                  <a:srgbClr val="FF3300"/>
                </a:solidFill>
                <a:latin typeface="Comic Sans MS" pitchFamily="66" charset="0"/>
              </a:rPr>
              <a:t> és másodlagos</a:t>
            </a:r>
            <a:r>
              <a:rPr lang="hu-HU" altLang="hu-HU" sz="1400" b="1" i="1">
                <a:solidFill>
                  <a:srgbClr val="FF3300"/>
                </a:solidFill>
                <a:latin typeface="Comic Sans MS" pitchFamily="66" charset="0"/>
              </a:rPr>
              <a:t> energiaforrások</a:t>
            </a:r>
            <a:r>
              <a:rPr lang="hu-HU" altLang="hu-HU" sz="1400" i="1">
                <a:latin typeface="Comic Sans MS" pitchFamily="66" charset="0"/>
              </a:rPr>
              <a:t> </a:t>
            </a:r>
            <a:r>
              <a:rPr lang="hu-HU" altLang="hu-HU" sz="1400">
                <a:latin typeface="Comic Sans MS" pitchFamily="66" charset="0"/>
              </a:rPr>
              <a:t>megkülönböztetése azon alapszik, hogy milyen állapotváltoztatások szükségesek ahhoz, hogy a természetben talált energiaforrás technikai rendszerek energiai inputjaként hasznosítható legyen.</a:t>
            </a:r>
          </a:p>
          <a:p>
            <a:pPr algn="just" eaLnBrk="1" hangingPunct="1">
              <a:spcBef>
                <a:spcPct val="0"/>
              </a:spcBef>
              <a:buFontTx/>
              <a:buNone/>
            </a:pPr>
            <a:r>
              <a:rPr lang="hu-HU" altLang="hu-HU" sz="1400">
                <a:latin typeface="Comic Sans MS" pitchFamily="66" charset="0"/>
              </a:rPr>
              <a:t>A közvetlen hasznosítás igen ritka (különösen ha figyelembe vesszük, hogy általános technológiai értelemben a szállítás és a tárolás is állapotváltoztatás).</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a:latin typeface="Comic Sans MS" pitchFamily="66" charset="0"/>
              </a:rPr>
              <a:t>A</a:t>
            </a:r>
            <a:r>
              <a:rPr lang="hu-HU" altLang="hu-HU" sz="1400" b="1">
                <a:latin typeface="Comic Sans MS" pitchFamily="66" charset="0"/>
              </a:rPr>
              <a:t> </a:t>
            </a:r>
            <a:r>
              <a:rPr lang="hu-HU" altLang="hu-HU" sz="1400" b="1" i="1">
                <a:solidFill>
                  <a:srgbClr val="FF3300"/>
                </a:solidFill>
                <a:latin typeface="Comic Sans MS" pitchFamily="66" charset="0"/>
              </a:rPr>
              <a:t>elsődleges </a:t>
            </a:r>
            <a:r>
              <a:rPr lang="hu-HU" altLang="hu-HU" sz="1400" b="1">
                <a:solidFill>
                  <a:srgbClr val="FF3300"/>
                </a:solidFill>
                <a:latin typeface="Comic Sans MS" pitchFamily="66" charset="0"/>
              </a:rPr>
              <a:t>vagy</a:t>
            </a:r>
            <a:r>
              <a:rPr lang="hu-HU" altLang="hu-HU" sz="1400" b="1" i="1">
                <a:solidFill>
                  <a:srgbClr val="FF3300"/>
                </a:solidFill>
                <a:latin typeface="Comic Sans MS" pitchFamily="66" charset="0"/>
              </a:rPr>
              <a:t> primer energiahordozó</a:t>
            </a:r>
            <a:r>
              <a:rPr lang="hu-HU" altLang="hu-HU" sz="1400" b="1">
                <a:solidFill>
                  <a:srgbClr val="FF3300"/>
                </a:solidFill>
                <a:latin typeface="Comic Sans MS" pitchFamily="66" charset="0"/>
              </a:rPr>
              <a:t>k</a:t>
            </a:r>
            <a:r>
              <a:rPr lang="hu-HU" altLang="hu-HU" sz="1400">
                <a:latin typeface="Comic Sans MS" pitchFamily="66" charset="0"/>
              </a:rPr>
              <a:t> a természetben található eredeti állapotban lévő energiahordozók (ásványi szén, kőolaj, földgáz, nukleáris energiahordozók), az energetikai folyamatok kiinduló közegei A primer energiahordozók mintegy 10 %-át a fogyasztók eredeti állapotukban használják fel. A fennmaradó 90 % egy részét kezelésnek vetik alá (aprítás, őrlés, kéntelenítés, lepárlás stb.). A kezelés módosítja, de alapvetően nem változtatja meg az energiahordozó sajátosságait. </a:t>
            </a:r>
            <a:r>
              <a:rPr lang="hu-HU" altLang="hu-HU" sz="1400" i="1">
                <a:latin typeface="Comic Sans MS" pitchFamily="66" charset="0"/>
              </a:rPr>
              <a:t>Primer </a:t>
            </a:r>
            <a:r>
              <a:rPr lang="hu-HU" altLang="hu-HU" sz="1400">
                <a:latin typeface="Comic Sans MS" pitchFamily="66" charset="0"/>
              </a:rPr>
              <a:t>vagy </a:t>
            </a:r>
            <a:r>
              <a:rPr lang="hu-HU" altLang="hu-HU" sz="1400" i="1">
                <a:latin typeface="Comic Sans MS" pitchFamily="66" charset="0"/>
              </a:rPr>
              <a:t>elsődleges energiaforrás</a:t>
            </a:r>
            <a:r>
              <a:rPr lang="hu-HU" altLang="hu-HU" sz="1400">
                <a:latin typeface="Comic Sans MS" pitchFamily="66" charset="0"/>
              </a:rPr>
              <a:t>ok még a természetben található és munkavégzésre használható erők (napsugárzás, szél, áramló víz, tengeri energia, biomassza, geotermikus hő). </a:t>
            </a:r>
          </a:p>
          <a:p>
            <a:pPr algn="just" eaLnBrk="1" hangingPunct="1">
              <a:spcBef>
                <a:spcPct val="0"/>
              </a:spcBef>
              <a:buFontTx/>
              <a:buNone/>
            </a:pPr>
            <a:endParaRPr lang="hu-HU" altLang="hu-HU" sz="1400">
              <a:latin typeface="Comic Sans MS" pitchFamily="66" charset="0"/>
            </a:endParaRPr>
          </a:p>
          <a:p>
            <a:pPr algn="just" eaLnBrk="1" hangingPunct="1">
              <a:spcBef>
                <a:spcPct val="0"/>
              </a:spcBef>
              <a:buFontTx/>
              <a:buNone/>
            </a:pPr>
            <a:r>
              <a:rPr lang="hu-HU" altLang="hu-HU" sz="1400">
                <a:latin typeface="Comic Sans MS" pitchFamily="66" charset="0"/>
              </a:rPr>
              <a:t>A</a:t>
            </a:r>
            <a:r>
              <a:rPr lang="hu-HU" altLang="hu-HU" sz="1400" b="1">
                <a:latin typeface="Comic Sans MS" pitchFamily="66" charset="0"/>
              </a:rPr>
              <a:t> </a:t>
            </a:r>
            <a:r>
              <a:rPr lang="hu-HU" altLang="hu-HU" sz="1400" b="1">
                <a:solidFill>
                  <a:srgbClr val="FF3300"/>
                </a:solidFill>
                <a:latin typeface="Comic Sans MS" pitchFamily="66" charset="0"/>
              </a:rPr>
              <a:t>másodlagos vagy </a:t>
            </a:r>
            <a:r>
              <a:rPr lang="hu-HU" altLang="hu-HU" sz="1400" b="1" i="1">
                <a:solidFill>
                  <a:srgbClr val="FF3300"/>
                </a:solidFill>
                <a:latin typeface="Comic Sans MS" pitchFamily="66" charset="0"/>
              </a:rPr>
              <a:t>szekunder </a:t>
            </a:r>
            <a:r>
              <a:rPr lang="hu-HU" altLang="hu-HU" sz="1400" b="1">
                <a:solidFill>
                  <a:srgbClr val="FF3300"/>
                </a:solidFill>
                <a:latin typeface="Comic Sans MS" pitchFamily="66" charset="0"/>
              </a:rPr>
              <a:t>vagy </a:t>
            </a:r>
            <a:r>
              <a:rPr lang="hu-HU" altLang="hu-HU" sz="1400" b="1" i="1">
                <a:solidFill>
                  <a:srgbClr val="FF3300"/>
                </a:solidFill>
                <a:latin typeface="Comic Sans MS" pitchFamily="66" charset="0"/>
              </a:rPr>
              <a:t>átalakított energiahordozó</a:t>
            </a:r>
            <a:r>
              <a:rPr lang="hu-HU" altLang="hu-HU" sz="1400" b="1">
                <a:solidFill>
                  <a:srgbClr val="FF3300"/>
                </a:solidFill>
                <a:latin typeface="Comic Sans MS" pitchFamily="66" charset="0"/>
              </a:rPr>
              <a:t>k</a:t>
            </a:r>
            <a:r>
              <a:rPr lang="hu-HU" altLang="hu-HU" sz="1400">
                <a:latin typeface="Comic Sans MS" pitchFamily="66" charset="0"/>
              </a:rPr>
              <a:t> az elsődleges energiahordozóktól származnak, de azoktól lényegesen eltérő fizikai és kémiai tulajdonságokkal rendelkező új energiahordozók. Egyértelműen ide tartozik a kazánban fejlesztett gőz, melegvíz, a villamos energia, a koksz, a cseppfolyósított földgáz, a különböző olajtermékek, a nukleáris fűtőelemek. </a:t>
            </a:r>
          </a:p>
          <a:p>
            <a:pPr algn="just" eaLnBrk="1" hangingPunct="1">
              <a:spcBef>
                <a:spcPct val="0"/>
              </a:spcBef>
              <a:buFontTx/>
              <a:buNone/>
            </a:pPr>
            <a:r>
              <a:rPr lang="hu-HU" altLang="hu-HU" sz="1400" b="1" i="1">
                <a:solidFill>
                  <a:srgbClr val="FF3300"/>
                </a:solidFill>
                <a:latin typeface="Comic Sans MS" pitchFamily="66" charset="0"/>
              </a:rPr>
              <a:t>Fosszilis tüzelőanyag</a:t>
            </a:r>
            <a:r>
              <a:rPr lang="hu-HU" altLang="hu-HU" sz="1400" b="1">
                <a:solidFill>
                  <a:srgbClr val="FF3300"/>
                </a:solidFill>
                <a:latin typeface="Comic Sans MS" pitchFamily="66" charset="0"/>
              </a:rPr>
              <a:t>ok</a:t>
            </a:r>
            <a:r>
              <a:rPr lang="hu-HU" altLang="hu-HU" sz="1400">
                <a:latin typeface="Comic Sans MS" pitchFamily="66" charset="0"/>
              </a:rPr>
              <a:t> a földkéregben található szén-, olaj és földgázkincs; tehát az éghető tüzelőanyagok. </a:t>
            </a:r>
          </a:p>
          <a:p>
            <a:pPr algn="just" eaLnBrk="1" hangingPunct="1">
              <a:spcBef>
                <a:spcPct val="0"/>
              </a:spcBef>
              <a:buFontTx/>
              <a:buNone/>
            </a:pPr>
            <a:r>
              <a:rPr lang="hu-HU" altLang="hu-HU" sz="1400" b="1" i="1">
                <a:solidFill>
                  <a:srgbClr val="FF3300"/>
                </a:solidFill>
                <a:latin typeface="Comic Sans MS" pitchFamily="66" charset="0"/>
              </a:rPr>
              <a:t>Fissziós üzemanyag</a:t>
            </a:r>
            <a:r>
              <a:rPr lang="hu-HU" altLang="hu-HU" sz="1400" b="1">
                <a:solidFill>
                  <a:srgbClr val="FF3300"/>
                </a:solidFill>
                <a:latin typeface="Comic Sans MS" pitchFamily="66" charset="0"/>
              </a:rPr>
              <a:t>ok</a:t>
            </a:r>
            <a:r>
              <a:rPr lang="hu-HU" altLang="hu-HU" sz="1400">
                <a:latin typeface="Comic Sans MS" pitchFamily="66" charset="0"/>
              </a:rPr>
              <a:t> a nehéz atommagok hasításán alapuló atomreaktorokban felhasznált anyagok (pl. urán). </a:t>
            </a:r>
          </a:p>
          <a:p>
            <a:pPr algn="just" eaLnBrk="1" hangingPunct="1">
              <a:spcBef>
                <a:spcPct val="0"/>
              </a:spcBef>
              <a:buFontTx/>
              <a:buNone/>
            </a:pPr>
            <a:r>
              <a:rPr lang="hu-HU" altLang="hu-HU" sz="1400" b="1" i="1">
                <a:solidFill>
                  <a:srgbClr val="FF3300"/>
                </a:solidFill>
                <a:latin typeface="Comic Sans MS" pitchFamily="66" charset="0"/>
              </a:rPr>
              <a:t>Fúziós üzemanyag</a:t>
            </a:r>
            <a:r>
              <a:rPr lang="hu-HU" altLang="hu-HU" sz="1400" b="1">
                <a:solidFill>
                  <a:srgbClr val="FF3300"/>
                </a:solidFill>
                <a:latin typeface="Comic Sans MS" pitchFamily="66" charset="0"/>
              </a:rPr>
              <a:t>ok</a:t>
            </a:r>
            <a:r>
              <a:rPr lang="hu-HU" altLang="hu-HU" sz="1400">
                <a:latin typeface="Comic Sans MS" pitchFamily="66" charset="0"/>
              </a:rPr>
              <a:t> a könnyű atommagok egyesítésével járó energiaátalakítás energiahordozói (pl. deutérium, trícium). </a:t>
            </a:r>
          </a:p>
          <a:p>
            <a:pPr algn="just" eaLnBrk="1" hangingPunct="1">
              <a:spcBef>
                <a:spcPct val="0"/>
              </a:spcBef>
              <a:buFontTx/>
              <a:buNone/>
            </a:pPr>
            <a:endParaRPr lang="hu-HU" altLang="hu-HU" sz="1400">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277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014194FB-148C-4C8A-B64E-4074BBDB4ACC}" type="slidenum">
              <a:rPr lang="hu-HU" altLang="hu-HU" sz="1200" smtClean="0">
                <a:solidFill>
                  <a:schemeClr val="bg1">
                    <a:lumMod val="50000"/>
                  </a:schemeClr>
                </a:solidFill>
              </a:rPr>
              <a:pPr eaLnBrk="1" hangingPunct="1">
                <a:defRPr/>
              </a:pPr>
              <a:t>17</a:t>
            </a:fld>
            <a:endParaRPr lang="hu-HU" altLang="hu-HU" sz="1200" smtClean="0">
              <a:solidFill>
                <a:schemeClr val="bg1">
                  <a:lumMod val="50000"/>
                </a:schemeClr>
              </a:solidFill>
            </a:endParaRPr>
          </a:p>
        </p:txBody>
      </p:sp>
      <p:sp>
        <p:nvSpPr>
          <p:cNvPr id="19460" name="Text Box 2"/>
          <p:cNvSpPr txBox="1">
            <a:spLocks noChangeArrowheads="1"/>
          </p:cNvSpPr>
          <p:nvPr/>
        </p:nvSpPr>
        <p:spPr bwMode="auto">
          <a:xfrm>
            <a:off x="323850" y="765175"/>
            <a:ext cx="84963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a:solidFill>
                  <a:srgbClr val="FF3300"/>
                </a:solidFill>
                <a:latin typeface="Comic Sans MS" pitchFamily="66" charset="0"/>
              </a:rPr>
              <a:t>Végső energiahordozók</a:t>
            </a:r>
            <a:r>
              <a:rPr lang="hu-HU" altLang="hu-HU" sz="1600" b="1">
                <a:solidFill>
                  <a:srgbClr val="FF3300"/>
                </a:solidFill>
                <a:latin typeface="Comic Sans MS" pitchFamily="66" charset="0"/>
              </a:rPr>
              <a:t>nak</a:t>
            </a:r>
            <a:r>
              <a:rPr lang="hu-HU" altLang="hu-HU" sz="1600">
                <a:latin typeface="Comic Sans MS" pitchFamily="66" charset="0"/>
              </a:rPr>
              <a:t> nevezzük azokat a elsődleges vagy átalakított energiahordozókat, melyek közvetlenül a fogyasztóhoz kerülnek, ahol hasznos energiává alakítják azokat. </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b="1" i="1">
                <a:solidFill>
                  <a:srgbClr val="FF3300"/>
                </a:solidFill>
                <a:latin typeface="Comic Sans MS" pitchFamily="66" charset="0"/>
              </a:rPr>
              <a:t>Hasznos energiahordozók</a:t>
            </a:r>
            <a:r>
              <a:rPr lang="hu-HU" altLang="hu-HU" sz="1600" b="1">
                <a:solidFill>
                  <a:srgbClr val="FF3300"/>
                </a:solidFill>
                <a:latin typeface="Comic Sans MS" pitchFamily="66" charset="0"/>
              </a:rPr>
              <a:t>kal</a:t>
            </a:r>
            <a:r>
              <a:rPr lang="hu-HU" altLang="hu-HU" sz="1600">
                <a:latin typeface="Comic Sans MS" pitchFamily="66" charset="0"/>
              </a:rPr>
              <a:t> elégítjük ki a fogyasztók igényeit. Ide tartozik a hő, a mechanikai munka, a fény és egyéb sugárzások energiája, az információ és a kémiai energia. </a:t>
            </a:r>
          </a:p>
        </p:txBody>
      </p:sp>
      <p:sp>
        <p:nvSpPr>
          <p:cNvPr id="19461" name="Text Box 3"/>
          <p:cNvSpPr txBox="1">
            <a:spLocks noChangeArrowheads="1"/>
          </p:cNvSpPr>
          <p:nvPr/>
        </p:nvSpPr>
        <p:spPr bwMode="auto">
          <a:xfrm>
            <a:off x="323850" y="3789363"/>
            <a:ext cx="8497888"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a:latin typeface="Comic Sans MS" pitchFamily="66" charset="0"/>
              </a:rPr>
              <a:t>Mint láttuk tehát az energia az anyag egyik megjelenési formája. Az ezzel kapcsolatos emberi tevékenység keretében felmerülő általános műszaki és gazdasági kérdésekkel az </a:t>
            </a:r>
            <a:r>
              <a:rPr lang="hu-HU" altLang="hu-HU" sz="1600" b="1" i="1">
                <a:solidFill>
                  <a:srgbClr val="FF3300"/>
                </a:solidFill>
                <a:latin typeface="Comic Sans MS" pitchFamily="66" charset="0"/>
              </a:rPr>
              <a:t>energetika</a:t>
            </a:r>
            <a:r>
              <a:rPr lang="hu-HU" altLang="hu-HU" sz="1600" i="1">
                <a:latin typeface="Comic Sans MS" pitchFamily="66" charset="0"/>
              </a:rPr>
              <a:t> </a:t>
            </a:r>
            <a:r>
              <a:rPr lang="hu-HU" altLang="hu-HU" sz="1600">
                <a:latin typeface="Comic Sans MS" pitchFamily="66" charset="0"/>
              </a:rPr>
              <a:t>foglalkozik. Az energia hatékony felhasználásának tervezése és a felhasználás koordinálása az </a:t>
            </a:r>
            <a:r>
              <a:rPr lang="hu-HU" altLang="hu-HU" sz="1600" b="1" i="1">
                <a:solidFill>
                  <a:srgbClr val="FF3300"/>
                </a:solidFill>
                <a:latin typeface="Comic Sans MS" pitchFamily="66" charset="0"/>
              </a:rPr>
              <a:t>energiagazdálkodás</a:t>
            </a:r>
            <a:r>
              <a:rPr lang="hu-HU" altLang="hu-HU" sz="1600" i="1">
                <a:latin typeface="Comic Sans MS" pitchFamily="66" charset="0"/>
              </a:rPr>
              <a:t> </a:t>
            </a:r>
            <a:r>
              <a:rPr lang="hu-HU" altLang="hu-HU" sz="1600">
                <a:latin typeface="Comic Sans MS" pitchFamily="66" charset="0"/>
              </a:rPr>
              <a:t>feladata.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379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CE241BB1-E978-411F-9048-5F2F47C5FC87}" type="slidenum">
              <a:rPr lang="hu-HU" altLang="hu-HU" sz="1200" smtClean="0">
                <a:solidFill>
                  <a:schemeClr val="bg1">
                    <a:lumMod val="50000"/>
                  </a:schemeClr>
                </a:solidFill>
              </a:rPr>
              <a:pPr eaLnBrk="1" hangingPunct="1">
                <a:defRPr/>
              </a:pPr>
              <a:t>18</a:t>
            </a:fld>
            <a:endParaRPr lang="hu-HU" altLang="hu-HU" sz="1200" smtClean="0">
              <a:solidFill>
                <a:schemeClr val="bg1">
                  <a:lumMod val="50000"/>
                </a:schemeClr>
              </a:solidFill>
            </a:endParaRPr>
          </a:p>
        </p:txBody>
      </p:sp>
      <p:sp>
        <p:nvSpPr>
          <p:cNvPr id="20484" name="Text Box 4"/>
          <p:cNvSpPr txBox="1">
            <a:spLocks noChangeArrowheads="1"/>
          </p:cNvSpPr>
          <p:nvPr/>
        </p:nvSpPr>
        <p:spPr bwMode="auto">
          <a:xfrm>
            <a:off x="468313" y="333375"/>
            <a:ext cx="8135937" cy="378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hu-HU" altLang="hu-HU" sz="1800" b="1">
                <a:solidFill>
                  <a:srgbClr val="FF3300"/>
                </a:solidFill>
                <a:latin typeface="Comic Sans MS" pitchFamily="66" charset="0"/>
              </a:rPr>
              <a:t>Az energetika területei</a:t>
            </a:r>
          </a:p>
          <a:p>
            <a:pPr algn="just" eaLnBrk="1" hangingPunct="1">
              <a:lnSpc>
                <a:spcPct val="50000"/>
              </a:lnSpc>
              <a:spcBef>
                <a:spcPct val="50000"/>
              </a:spcBef>
              <a:buFontTx/>
              <a:buNone/>
            </a:pPr>
            <a:r>
              <a:rPr lang="hu-HU" altLang="hu-HU" sz="1600">
                <a:latin typeface="Comic Sans MS" pitchFamily="66" charset="0"/>
              </a:rPr>
              <a:t>Energiahordozók termelése</a:t>
            </a:r>
          </a:p>
          <a:p>
            <a:pPr algn="just" eaLnBrk="1" hangingPunct="1">
              <a:lnSpc>
                <a:spcPct val="50000"/>
              </a:lnSpc>
              <a:spcBef>
                <a:spcPct val="50000"/>
              </a:spcBef>
              <a:buFontTx/>
              <a:buNone/>
            </a:pPr>
            <a:r>
              <a:rPr lang="hu-HU" altLang="hu-HU" sz="1600">
                <a:latin typeface="Comic Sans MS" pitchFamily="66" charset="0"/>
              </a:rPr>
              <a:t>Energia-termelés</a:t>
            </a:r>
          </a:p>
          <a:p>
            <a:pPr algn="just" eaLnBrk="1" hangingPunct="1">
              <a:lnSpc>
                <a:spcPct val="50000"/>
              </a:lnSpc>
              <a:spcBef>
                <a:spcPct val="50000"/>
              </a:spcBef>
              <a:buFontTx/>
              <a:buNone/>
            </a:pPr>
            <a:r>
              <a:rPr lang="hu-HU" altLang="hu-HU" sz="1600">
                <a:latin typeface="Comic Sans MS" pitchFamily="66" charset="0"/>
              </a:rPr>
              <a:t>Energia-szállítás</a:t>
            </a:r>
          </a:p>
          <a:p>
            <a:pPr algn="just" eaLnBrk="1" hangingPunct="1">
              <a:lnSpc>
                <a:spcPct val="50000"/>
              </a:lnSpc>
              <a:spcBef>
                <a:spcPct val="50000"/>
              </a:spcBef>
              <a:buFontTx/>
              <a:buNone/>
            </a:pPr>
            <a:r>
              <a:rPr lang="hu-HU" altLang="hu-HU" sz="1600">
                <a:latin typeface="Comic Sans MS" pitchFamily="66" charset="0"/>
              </a:rPr>
              <a:t>Energia-tárolás</a:t>
            </a:r>
          </a:p>
          <a:p>
            <a:pPr algn="just" eaLnBrk="1" hangingPunct="1">
              <a:lnSpc>
                <a:spcPct val="50000"/>
              </a:lnSpc>
              <a:spcBef>
                <a:spcPct val="50000"/>
              </a:spcBef>
              <a:buFontTx/>
              <a:buNone/>
            </a:pPr>
            <a:r>
              <a:rPr lang="hu-HU" altLang="hu-HU" sz="1600">
                <a:latin typeface="Comic Sans MS" pitchFamily="66" charset="0"/>
              </a:rPr>
              <a:t>Energia-felhasználás</a:t>
            </a:r>
          </a:p>
          <a:p>
            <a:pPr algn="just" eaLnBrk="1" hangingPunct="1">
              <a:lnSpc>
                <a:spcPct val="50000"/>
              </a:lnSpc>
              <a:spcBef>
                <a:spcPct val="5000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Az </a:t>
            </a:r>
            <a:r>
              <a:rPr lang="hu-HU" altLang="hu-HU" sz="1600" b="1" i="1">
                <a:solidFill>
                  <a:srgbClr val="FF3300"/>
                </a:solidFill>
                <a:latin typeface="Comic Sans MS" pitchFamily="66" charset="0"/>
              </a:rPr>
              <a:t>energiatermelés</a:t>
            </a:r>
            <a:r>
              <a:rPr lang="hu-HU" altLang="hu-HU" sz="1600" b="1" i="1">
                <a:latin typeface="Comic Sans MS" pitchFamily="66" charset="0"/>
              </a:rPr>
              <a:t> </a:t>
            </a:r>
            <a:r>
              <a:rPr lang="hu-HU" altLang="hu-HU" sz="1600">
                <a:latin typeface="Comic Sans MS" pitchFamily="66" charset="0"/>
              </a:rPr>
              <a:t>kifejezés természettudományos szempontból nem szerencsés, hiszen az energia-megmaradás törvénye értelmében "az energia nem vész el, csak átalakul." Szerencsésebb lenne az energiaátalakítások tervszerű sorozatáról beszélni.</a:t>
            </a:r>
          </a:p>
          <a:p>
            <a:pPr algn="just" eaLnBrk="1" hangingPunct="1">
              <a:spcBef>
                <a:spcPct val="0"/>
              </a:spcBef>
              <a:buFontTx/>
              <a:buNone/>
            </a:pPr>
            <a:r>
              <a:rPr lang="hu-HU" altLang="hu-HU" sz="1600">
                <a:latin typeface="Comic Sans MS" pitchFamily="66" charset="0"/>
              </a:rPr>
              <a:t>A kifejezés a szaknyelvben meghonosodott, mert például a  villamos energia előállításának, termelésének folyamatát —más ipari termelési folyamatok analógiájára— jól kifejezi.</a:t>
            </a:r>
          </a:p>
          <a:p>
            <a:pPr algn="just" eaLnBrk="1" hangingPunct="1">
              <a:spcBef>
                <a:spcPct val="0"/>
              </a:spcBef>
              <a:buFontTx/>
              <a:buNone/>
            </a:pPr>
            <a:endParaRPr lang="hu-HU" altLang="hu-HU" sz="1600">
              <a:latin typeface="Comic Sans MS" pitchFamily="66" charset="0"/>
            </a:endParaRPr>
          </a:p>
        </p:txBody>
      </p:sp>
      <p:pic>
        <p:nvPicPr>
          <p:cNvPr id="20485" name="Picture 6" descr="Infra-red photo of cou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4149725"/>
            <a:ext cx="144780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7"/>
          <p:cNvSpPr>
            <a:spLocks noChangeArrowheads="1"/>
          </p:cNvSpPr>
          <p:nvPr/>
        </p:nvSpPr>
        <p:spPr bwMode="auto">
          <a:xfrm>
            <a:off x="4356100" y="4243388"/>
            <a:ext cx="2736850"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a:t>Infravörös "thermogram" mutatja egy házaspár testéből kiinduló energia kisugárzást. Minden élettevékenységhez energia szükséges!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481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1A66F047-DBE8-4A6F-805F-4B4F0F71CD1E}" type="slidenum">
              <a:rPr lang="hu-HU" altLang="hu-HU" sz="1200" smtClean="0">
                <a:solidFill>
                  <a:schemeClr val="bg1">
                    <a:lumMod val="50000"/>
                  </a:schemeClr>
                </a:solidFill>
              </a:rPr>
              <a:pPr eaLnBrk="1" hangingPunct="1">
                <a:defRPr/>
              </a:pPr>
              <a:t>19</a:t>
            </a:fld>
            <a:endParaRPr lang="hu-HU" altLang="hu-HU" sz="1200" smtClean="0">
              <a:solidFill>
                <a:schemeClr val="bg1">
                  <a:lumMod val="50000"/>
                </a:schemeClr>
              </a:solidFill>
            </a:endParaRPr>
          </a:p>
        </p:txBody>
      </p:sp>
      <p:sp>
        <p:nvSpPr>
          <p:cNvPr id="21508" name="Text Box 4"/>
          <p:cNvSpPr txBox="1">
            <a:spLocks noChangeArrowheads="1"/>
          </p:cNvSpPr>
          <p:nvPr/>
        </p:nvSpPr>
        <p:spPr bwMode="auto">
          <a:xfrm>
            <a:off x="395288" y="542925"/>
            <a:ext cx="835342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a:solidFill>
                  <a:srgbClr val="FF3300"/>
                </a:solidFill>
                <a:latin typeface="Comic Sans MS" pitchFamily="66" charset="0"/>
              </a:rPr>
              <a:t>Energia a technikai rendszerekben</a:t>
            </a:r>
          </a:p>
          <a:p>
            <a:pPr algn="just" eaLnBrk="1" hangingPunct="1">
              <a:spcBef>
                <a:spcPct val="0"/>
              </a:spcBef>
              <a:buFontTx/>
              <a:buNone/>
            </a:pPr>
            <a:endParaRPr lang="hu-HU" altLang="hu-HU" sz="1600" i="1">
              <a:latin typeface="Comic Sans MS" pitchFamily="66" charset="0"/>
            </a:endParaRPr>
          </a:p>
          <a:p>
            <a:pPr algn="just" eaLnBrk="1" hangingPunct="1">
              <a:spcBef>
                <a:spcPct val="0"/>
              </a:spcBef>
              <a:buFontTx/>
              <a:buNone/>
            </a:pPr>
            <a:r>
              <a:rPr lang="hu-HU" altLang="hu-HU" sz="1600" i="1">
                <a:latin typeface="Comic Sans MS" pitchFamily="66" charset="0"/>
              </a:rPr>
              <a:t>A technikai rendszerekben az energia </a:t>
            </a:r>
            <a:r>
              <a:rPr lang="hu-HU" altLang="hu-HU" sz="1600" i="1">
                <a:solidFill>
                  <a:srgbClr val="FF3300"/>
                </a:solidFill>
                <a:latin typeface="Comic Sans MS" pitchFamily="66" charset="0"/>
              </a:rPr>
              <a:t>munkatárgyként</a:t>
            </a:r>
            <a:r>
              <a:rPr lang="hu-HU" altLang="hu-HU" sz="1600" i="1">
                <a:latin typeface="Comic Sans MS" pitchFamily="66" charset="0"/>
              </a:rPr>
              <a:t>, valamint </a:t>
            </a:r>
            <a:r>
              <a:rPr lang="hu-HU" altLang="hu-HU" sz="1600" i="1">
                <a:solidFill>
                  <a:srgbClr val="FF3300"/>
                </a:solidFill>
                <a:latin typeface="Comic Sans MS" pitchFamily="66" charset="0"/>
              </a:rPr>
              <a:t>operációs-</a:t>
            </a:r>
            <a:r>
              <a:rPr lang="hu-HU" altLang="hu-HU" sz="1600" i="1">
                <a:latin typeface="Comic Sans MS" pitchFamily="66" charset="0"/>
              </a:rPr>
              <a:t> és </a:t>
            </a:r>
            <a:r>
              <a:rPr lang="hu-HU" altLang="hu-HU" sz="1600" i="1">
                <a:solidFill>
                  <a:srgbClr val="FF3300"/>
                </a:solidFill>
                <a:latin typeface="Comic Sans MS" pitchFamily="66" charset="0"/>
              </a:rPr>
              <a:t>segédenergiaként</a:t>
            </a:r>
            <a:r>
              <a:rPr lang="hu-HU" altLang="hu-HU" sz="1600" i="1">
                <a:latin typeface="Comic Sans MS" pitchFamily="66" charset="0"/>
              </a:rPr>
              <a:t> jelenik meg.</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Az energia a </a:t>
            </a:r>
            <a:r>
              <a:rPr lang="hu-HU" altLang="hu-HU" sz="1600" i="1">
                <a:solidFill>
                  <a:srgbClr val="0066FF"/>
                </a:solidFill>
                <a:latin typeface="Comic Sans MS" pitchFamily="66" charset="0"/>
              </a:rPr>
              <a:t>munka tárgya</a:t>
            </a:r>
            <a:r>
              <a:rPr lang="hu-HU" altLang="hu-HU" sz="1600">
                <a:latin typeface="Comic Sans MS" pitchFamily="66" charset="0"/>
              </a:rPr>
              <a:t>, ha a technikai rendszer (fő)funkciója az energiaátalakítás, ami egyben azt is jelenti, hogy energiaoutputja (energia-kimenete) más technikai rendszer(ek) energiainputja (energia-bemenete), vagy pedig az energiát funkcionálisan, valamilyen emberi szempontból célszerű formában környezetének</a:t>
            </a:r>
          </a:p>
          <a:p>
            <a:pPr algn="just" eaLnBrk="1" hangingPunct="1">
              <a:spcBef>
                <a:spcPct val="0"/>
              </a:spcBef>
              <a:buFontTx/>
              <a:buNone/>
            </a:pPr>
            <a:r>
              <a:rPr lang="hu-HU" altLang="hu-HU" sz="1600">
                <a:latin typeface="Comic Sans MS" pitchFamily="66" charset="0"/>
              </a:rPr>
              <a:t>adja át. (Az energiahálózat energetikai outputja például egy izzó energetikai inputja, az izzó pedig az energiát funkcionálisan környezetének adja át, megvilágítja azt.)</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Az energia </a:t>
            </a:r>
            <a:r>
              <a:rPr lang="hu-HU" altLang="hu-HU" sz="1600" i="1">
                <a:solidFill>
                  <a:srgbClr val="0066FF"/>
                </a:solidFill>
                <a:latin typeface="Comic Sans MS" pitchFamily="66" charset="0"/>
              </a:rPr>
              <a:t>operációs energia</a:t>
            </a:r>
            <a:r>
              <a:rPr lang="hu-HU" altLang="hu-HU" sz="1600">
                <a:latin typeface="Comic Sans MS" pitchFamily="66" charset="0"/>
              </a:rPr>
              <a:t>, ha közvetlenül a rendszer (fő)funkcióját jelentő technológiai feladat megvalósításához szükséges, azaz a munka tárgyát jelentő technológia feladat: anyag, és/vagy energia és/vagy információ transzformálásához, (pl. esztergálásnál a forgácsleválasztáshoz szükséges energia).</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A </a:t>
            </a:r>
            <a:r>
              <a:rPr lang="hu-HU" altLang="hu-HU" sz="1600" i="1">
                <a:solidFill>
                  <a:srgbClr val="0066FF"/>
                </a:solidFill>
                <a:latin typeface="Comic Sans MS" pitchFamily="66" charset="0"/>
              </a:rPr>
              <a:t>segédenergia</a:t>
            </a:r>
            <a:r>
              <a:rPr lang="hu-HU" altLang="hu-HU" sz="1600" i="1">
                <a:latin typeface="Comic Sans MS" pitchFamily="66" charset="0"/>
              </a:rPr>
              <a:t> </a:t>
            </a:r>
            <a:r>
              <a:rPr lang="hu-HU" altLang="hu-HU" sz="1600">
                <a:latin typeface="Comic Sans MS" pitchFamily="66" charset="0"/>
              </a:rPr>
              <a:t>a technológiai folyamat realizálásához szükséges körülmények létrehozásához, illetve fenntartásához szükséges, feladata tehát az összfunkció, s nem a főfunkció megvalósítása, (pl. a hűtőfolyadék keringetéséhez szükséges energia forgácsolásnál).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18435"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824E1107-65A6-46C8-AD12-ECB37EC3961B}" type="slidenum">
              <a:rPr lang="hu-HU" altLang="hu-HU" sz="1200" smtClean="0">
                <a:solidFill>
                  <a:schemeClr val="bg1">
                    <a:lumMod val="50000"/>
                  </a:schemeClr>
                </a:solidFill>
              </a:rPr>
              <a:pPr eaLnBrk="1" hangingPunct="1">
                <a:defRPr/>
              </a:pPr>
              <a:t>2</a:t>
            </a:fld>
            <a:endParaRPr lang="hu-HU" altLang="hu-HU" sz="1200" dirty="0" smtClean="0">
              <a:solidFill>
                <a:schemeClr val="bg1">
                  <a:lumMod val="50000"/>
                </a:schemeClr>
              </a:solidFill>
            </a:endParaRPr>
          </a:p>
        </p:txBody>
      </p:sp>
      <p:sp>
        <p:nvSpPr>
          <p:cNvPr id="4" name="Szövegdoboz 3"/>
          <p:cNvSpPr txBox="1"/>
          <p:nvPr/>
        </p:nvSpPr>
        <p:spPr>
          <a:xfrm>
            <a:off x="357188" y="404813"/>
            <a:ext cx="8429625" cy="5832475"/>
          </a:xfrm>
          <a:prstGeom prst="rect">
            <a:avLst/>
          </a:prstGeom>
          <a:noFill/>
        </p:spPr>
        <p:txBody>
          <a:bodyPr>
            <a:spAutoFit/>
          </a:bodyPr>
          <a:lstStyle/>
          <a:p>
            <a:pPr algn="ctr">
              <a:defRPr/>
            </a:pPr>
            <a:r>
              <a:rPr lang="hu-HU" sz="2000" b="1" dirty="0">
                <a:latin typeface="Arial" pitchFamily="34" charset="0"/>
              </a:rPr>
              <a:t>Tartalom</a:t>
            </a:r>
          </a:p>
          <a:p>
            <a:pPr algn="ctr">
              <a:defRPr/>
            </a:pPr>
            <a:endParaRPr lang="hu-HU" sz="1400" b="1" dirty="0">
              <a:latin typeface="Arial" pitchFamily="34" charset="0"/>
            </a:endParaRPr>
          </a:p>
          <a:p>
            <a:pPr marL="342900" indent="-342900" algn="just">
              <a:spcBef>
                <a:spcPts val="600"/>
              </a:spcBef>
              <a:spcAft>
                <a:spcPts val="600"/>
              </a:spcAft>
              <a:buFont typeface="+mj-lt"/>
              <a:buAutoNum type="arabicPeriod"/>
              <a:defRPr/>
            </a:pPr>
            <a:r>
              <a:rPr lang="hu-HU" sz="1400" dirty="0">
                <a:latin typeface="Arial" pitchFamily="34" charset="0"/>
              </a:rPr>
              <a:t>Bevezetés, alapfogalmak, energiafajták, energiaformák, energiahordozók, energiaforrások, szén, kőolaj, földgáz, gázhidrátok, hasadóanyagok, alternatív energiahordozók, függelék.</a:t>
            </a:r>
          </a:p>
          <a:p>
            <a:pPr marL="342900" indent="-342900" algn="just">
              <a:spcBef>
                <a:spcPts val="600"/>
              </a:spcBef>
              <a:spcAft>
                <a:spcPts val="600"/>
              </a:spcAft>
              <a:buFont typeface="+mj-lt"/>
              <a:buAutoNum type="arabicPeriod"/>
              <a:defRPr/>
            </a:pPr>
            <a:r>
              <a:rPr lang="hu-HU" sz="1400" dirty="0">
                <a:latin typeface="Arial" pitchFamily="34" charset="0"/>
              </a:rPr>
              <a:t>Az emberiség energia ellátása és annak jövője, nemzetközi és hazai energiastatisztikai adatok, előrejelzések, kételyek és ellenvélemény, melléklet.</a:t>
            </a:r>
          </a:p>
          <a:p>
            <a:pPr marL="342900" indent="-342900" algn="just">
              <a:spcBef>
                <a:spcPts val="600"/>
              </a:spcBef>
              <a:spcAft>
                <a:spcPts val="600"/>
              </a:spcAft>
              <a:buFont typeface="+mj-lt"/>
              <a:buAutoNum type="arabicPeriod"/>
              <a:defRPr/>
            </a:pPr>
            <a:r>
              <a:rPr lang="hu-HU" sz="1400" dirty="0">
                <a:latin typeface="Arial" pitchFamily="34" charset="0"/>
              </a:rPr>
              <a:t>Magyarország energiastatisztikai adatai, termelés és felhasználás, szén, kőolaj, földgáz, ,megújulók.</a:t>
            </a:r>
          </a:p>
          <a:p>
            <a:pPr marL="342900" indent="-342900" algn="just">
              <a:spcBef>
                <a:spcPts val="600"/>
              </a:spcBef>
              <a:spcAft>
                <a:spcPts val="600"/>
              </a:spcAft>
              <a:buFont typeface="+mj-lt"/>
              <a:buAutoNum type="arabicPeriod"/>
              <a:defRPr/>
            </a:pPr>
            <a:r>
              <a:rPr lang="hu-HU" sz="1400" dirty="0">
                <a:latin typeface="Arial" pitchFamily="34" charset="0"/>
              </a:rPr>
              <a:t>Tüzeléstechnika és környezetvédelem. Tüzelőanyagok, tüzeléstechnikai számítások, széntüzelés, olaj- és gáztüzelés füstgáz emissziók, füstgáztisztítás, ÜHG, globális hatások.</a:t>
            </a:r>
          </a:p>
          <a:p>
            <a:pPr marL="342900" indent="-342900" algn="just">
              <a:spcBef>
                <a:spcPts val="600"/>
              </a:spcBef>
              <a:spcAft>
                <a:spcPts val="600"/>
              </a:spcAft>
              <a:buFont typeface="+mj-lt"/>
              <a:buAutoNum type="arabicPeriod"/>
              <a:defRPr/>
            </a:pPr>
            <a:r>
              <a:rPr lang="hu-HU" sz="1400" dirty="0">
                <a:latin typeface="Arial" pitchFamily="34" charset="0"/>
              </a:rPr>
              <a:t>Energiatermelés hőerőművekben, erőmű típusok, </a:t>
            </a:r>
            <a:r>
              <a:rPr lang="hu-HU" sz="1400" dirty="0" err="1">
                <a:latin typeface="Arial" pitchFamily="34" charset="0"/>
              </a:rPr>
              <a:t>exergia</a:t>
            </a:r>
            <a:r>
              <a:rPr lang="hu-HU" sz="1400" dirty="0">
                <a:latin typeface="Arial" pitchFamily="34" charset="0"/>
              </a:rPr>
              <a:t>, </a:t>
            </a:r>
            <a:r>
              <a:rPr lang="hu-HU" sz="1400" dirty="0" err="1">
                <a:latin typeface="Arial" pitchFamily="34" charset="0"/>
              </a:rPr>
              <a:t>anergia</a:t>
            </a:r>
            <a:r>
              <a:rPr lang="hu-HU" sz="1400" dirty="0">
                <a:latin typeface="Arial" pitchFamily="34" charset="0"/>
              </a:rPr>
              <a:t>, </a:t>
            </a:r>
            <a:r>
              <a:rPr lang="hu-HU" sz="1400" dirty="0" err="1">
                <a:latin typeface="Arial" pitchFamily="34" charset="0"/>
              </a:rPr>
              <a:t>Carnot</a:t>
            </a:r>
            <a:r>
              <a:rPr lang="hu-HU" sz="1400" dirty="0">
                <a:latin typeface="Arial" pitchFamily="34" charset="0"/>
              </a:rPr>
              <a:t> és </a:t>
            </a:r>
            <a:r>
              <a:rPr lang="hu-HU" sz="1400" dirty="0" err="1">
                <a:latin typeface="Arial" pitchFamily="34" charset="0"/>
              </a:rPr>
              <a:t>Rankine-Clausius</a:t>
            </a:r>
            <a:r>
              <a:rPr lang="hu-HU" sz="1400" dirty="0">
                <a:latin typeface="Arial" pitchFamily="34" charset="0"/>
              </a:rPr>
              <a:t> körfolyamatok, hatásfok javítási lehetőségek, kombinált ciklusok, kapcsolt energiatermelés, hűtőgép, hőszivattyú.</a:t>
            </a:r>
          </a:p>
          <a:p>
            <a:pPr marL="342900" indent="-342900" algn="just">
              <a:spcBef>
                <a:spcPts val="600"/>
              </a:spcBef>
              <a:spcAft>
                <a:spcPts val="600"/>
              </a:spcAft>
              <a:buFont typeface="+mj-lt"/>
              <a:buAutoNum type="arabicPeriod"/>
              <a:defRPr/>
            </a:pPr>
            <a:r>
              <a:rPr lang="hu-HU" sz="1400" dirty="0">
                <a:latin typeface="Arial" pitchFamily="34" charset="0"/>
              </a:rPr>
              <a:t>A víz szerepe az energiatermelésben. Alapfogalmak, vízkezelés, vízelőkészítés, ivó- és szennyvíztisztítás, hűtővíz, kazánvíz, vízüzemek, kazánkő, korrózió, ioncsere, membrános vízkezelés.</a:t>
            </a:r>
          </a:p>
          <a:p>
            <a:pPr marL="342900" indent="-342900" algn="just">
              <a:spcBef>
                <a:spcPts val="600"/>
              </a:spcBef>
              <a:spcAft>
                <a:spcPts val="600"/>
              </a:spcAft>
              <a:buFont typeface="+mj-lt"/>
              <a:buAutoNum type="arabicPeriod"/>
              <a:defRPr/>
            </a:pPr>
            <a:r>
              <a:rPr lang="hu-HU" sz="1400" dirty="0">
                <a:latin typeface="Arial" pitchFamily="34" charset="0"/>
              </a:rPr>
              <a:t>Megújuló energiák és </a:t>
            </a:r>
            <a:r>
              <a:rPr lang="hu-HU" sz="1400" dirty="0" err="1">
                <a:latin typeface="Arial" pitchFamily="34" charset="0"/>
              </a:rPr>
              <a:t>újtípusú</a:t>
            </a:r>
            <a:r>
              <a:rPr lang="hu-HU" sz="1400" dirty="0">
                <a:latin typeface="Arial" pitchFamily="34" charset="0"/>
              </a:rPr>
              <a:t> energiatermelés. Nap-, szél-, biomassza-, víz-, </a:t>
            </a:r>
            <a:r>
              <a:rPr lang="hu-HU" sz="1400" dirty="0" err="1">
                <a:latin typeface="Arial" pitchFamily="34" charset="0"/>
              </a:rPr>
              <a:t>geotermia-</a:t>
            </a:r>
            <a:r>
              <a:rPr lang="hu-HU" sz="1400" dirty="0">
                <a:latin typeface="Arial" pitchFamily="34" charset="0"/>
              </a:rPr>
              <a:t> és hulladék-alapú energiatermelés. Hőszivattyúk, tüzelőanyag cellák, hidrogén.</a:t>
            </a:r>
          </a:p>
          <a:p>
            <a:pPr marL="342900" indent="-342900" algn="just">
              <a:spcBef>
                <a:spcPts val="600"/>
              </a:spcBef>
              <a:spcAft>
                <a:spcPts val="600"/>
              </a:spcAft>
              <a:buFont typeface="+mj-lt"/>
              <a:buAutoNum type="arabicPeriod"/>
              <a:defRPr/>
            </a:pPr>
            <a:r>
              <a:rPr lang="hu-HU" sz="1400" dirty="0">
                <a:latin typeface="Arial" pitchFamily="34" charset="0"/>
              </a:rPr>
              <a:t>Nukleáris energiatermelés. Alapfogalmak, hasadásos és fúziós energiatermelés, üzemanyagciklusok, reaktortípusok. Paksi atomerőmű, </a:t>
            </a:r>
            <a:r>
              <a:rPr lang="hu-HU" sz="1400" dirty="0" err="1">
                <a:latin typeface="Arial" pitchFamily="34" charset="0"/>
              </a:rPr>
              <a:t>reprocesszálás</a:t>
            </a:r>
            <a:r>
              <a:rPr lang="hu-HU" sz="1400" dirty="0">
                <a:latin typeface="Arial" pitchFamily="34" charset="0"/>
              </a:rPr>
              <a:t>, </a:t>
            </a:r>
            <a:r>
              <a:rPr lang="hu-HU" sz="1400" dirty="0" err="1">
                <a:latin typeface="Arial" pitchFamily="34" charset="0"/>
              </a:rPr>
              <a:t>transzmutáció</a:t>
            </a:r>
            <a:r>
              <a:rPr lang="hu-HU" sz="1400" dirty="0">
                <a:latin typeface="Arial" pitchFamily="34" charset="0"/>
              </a:rPr>
              <a:t>, készletek,  radioaktív hulladékok kezelése. Új erőműtípusok és nukleáris technológiák.</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584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7AA4AF37-2AB3-4D00-8A85-F2B731CEF3E4}" type="slidenum">
              <a:rPr lang="hu-HU" altLang="hu-HU" sz="1200" smtClean="0">
                <a:solidFill>
                  <a:schemeClr val="bg1">
                    <a:lumMod val="50000"/>
                  </a:schemeClr>
                </a:solidFill>
              </a:rPr>
              <a:pPr eaLnBrk="1" hangingPunct="1">
                <a:defRPr/>
              </a:pPr>
              <a:t>20</a:t>
            </a:fld>
            <a:endParaRPr lang="hu-HU" altLang="hu-HU" sz="1200" smtClean="0">
              <a:solidFill>
                <a:schemeClr val="bg1">
                  <a:lumMod val="50000"/>
                </a:schemeClr>
              </a:solidFill>
            </a:endParaRPr>
          </a:p>
        </p:txBody>
      </p:sp>
      <p:sp>
        <p:nvSpPr>
          <p:cNvPr id="22532" name="Text Box 4"/>
          <p:cNvSpPr txBox="1">
            <a:spLocks noChangeArrowheads="1"/>
          </p:cNvSpPr>
          <p:nvPr/>
        </p:nvSpPr>
        <p:spPr bwMode="auto">
          <a:xfrm>
            <a:off x="323850" y="260350"/>
            <a:ext cx="8424863" cy="603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a:solidFill>
                  <a:srgbClr val="FF3300"/>
                </a:solidFill>
                <a:latin typeface="Comic Sans MS" pitchFamily="66" charset="0"/>
              </a:rPr>
              <a:t>Technikai rendszerek az energetikában</a:t>
            </a:r>
          </a:p>
          <a:p>
            <a:pPr algn="just" eaLnBrk="1" hangingPunct="1">
              <a:spcBef>
                <a:spcPct val="0"/>
              </a:spcBef>
              <a:buFontTx/>
              <a:buNone/>
            </a:pPr>
            <a:endParaRPr lang="hu-HU" altLang="hu-HU" sz="1600" b="1" i="1">
              <a:solidFill>
                <a:srgbClr val="FF3300"/>
              </a:solidFill>
              <a:latin typeface="Comic Sans MS" pitchFamily="66" charset="0"/>
            </a:endParaRPr>
          </a:p>
          <a:p>
            <a:pPr algn="just" eaLnBrk="1" hangingPunct="1">
              <a:lnSpc>
                <a:spcPct val="90000"/>
              </a:lnSpc>
              <a:spcBef>
                <a:spcPct val="0"/>
              </a:spcBef>
              <a:buFontTx/>
              <a:buNone/>
            </a:pPr>
            <a:r>
              <a:rPr lang="hu-HU" altLang="hu-HU" sz="1600">
                <a:latin typeface="Comic Sans MS" pitchFamily="66" charset="0"/>
              </a:rPr>
              <a:t>E technikai rendszerek munkatárgya az energia. Funkciójuk, hogy a bemeneti energia(fajta), (azaz a bemeneti energiaáram domináns energiafajtája), megfelelő átalakítás után további rendszerek energia-inputjaként szolgáljon, vagy —megfelelő helyen és időben— a környezetbe kerülve emberi célokat elégítsen ki. E rendszereknek négy, illetve bizonyos meggondolások alapján hat csoportja van.</a:t>
            </a:r>
          </a:p>
          <a:p>
            <a:pPr algn="just" eaLnBrk="1" hangingPunct="1">
              <a:lnSpc>
                <a:spcPct val="90000"/>
              </a:lnSpc>
              <a:spcBef>
                <a:spcPct val="0"/>
              </a:spcBef>
              <a:buFontTx/>
              <a:buNone/>
            </a:pPr>
            <a:endParaRPr lang="hu-HU" altLang="hu-HU" sz="1600">
              <a:latin typeface="Comic Sans MS" pitchFamily="66" charset="0"/>
            </a:endParaRPr>
          </a:p>
          <a:p>
            <a:pPr algn="just" eaLnBrk="1" hangingPunct="1">
              <a:lnSpc>
                <a:spcPct val="90000"/>
              </a:lnSpc>
              <a:spcBef>
                <a:spcPct val="0"/>
              </a:spcBef>
              <a:buFontTx/>
              <a:buNone/>
            </a:pPr>
            <a:r>
              <a:rPr lang="hu-HU" altLang="hu-HU" sz="1600">
                <a:latin typeface="Comic Sans MS" pitchFamily="66" charset="0"/>
              </a:rPr>
              <a:t>1. </a:t>
            </a:r>
            <a:r>
              <a:rPr lang="hu-HU" altLang="hu-HU" sz="1600" b="1">
                <a:solidFill>
                  <a:srgbClr val="FF3300"/>
                </a:solidFill>
                <a:latin typeface="Comic Sans MS" pitchFamily="66" charset="0"/>
              </a:rPr>
              <a:t>Energetikai paramétermódosító rendszerek</a:t>
            </a:r>
          </a:p>
          <a:p>
            <a:pPr algn="just" eaLnBrk="1" hangingPunct="1">
              <a:spcBef>
                <a:spcPct val="0"/>
              </a:spcBef>
              <a:buFontTx/>
              <a:buNone/>
            </a:pPr>
            <a:r>
              <a:rPr lang="hu-HU" altLang="hu-HU" sz="1600">
                <a:latin typeface="Comic Sans MS" pitchFamily="66" charset="0"/>
              </a:rPr>
              <a:t>Funkciójuk a paramétermódosítás, a be- és kimeneti energiaáram dominánsan azonos energiafajta. Jellemző példák: hőcserélő, villamos transzformátor, mechanikai transzformátor stb.</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2. </a:t>
            </a:r>
            <a:r>
              <a:rPr lang="hu-HU" altLang="hu-HU" sz="1600" b="1">
                <a:solidFill>
                  <a:srgbClr val="FF3300"/>
                </a:solidFill>
                <a:latin typeface="Comic Sans MS" pitchFamily="66" charset="0"/>
              </a:rPr>
              <a:t>Energiaváltoztató rendszerek</a:t>
            </a:r>
          </a:p>
          <a:p>
            <a:pPr algn="just" eaLnBrk="1" hangingPunct="1">
              <a:spcBef>
                <a:spcPct val="0"/>
              </a:spcBef>
              <a:buFontTx/>
              <a:buNone/>
            </a:pPr>
            <a:r>
              <a:rPr lang="hu-HU" altLang="hu-HU" sz="1600">
                <a:latin typeface="Comic Sans MS" pitchFamily="66" charset="0"/>
              </a:rPr>
              <a:t>Funkciójuk a bemeneti energiafajta egy (vagy több) más kimeneti energiafajtává történő transzformálása. Jellemző példák: hűtőgép, villamos motor, napelem, atomerőmű stb.</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3. </a:t>
            </a:r>
            <a:r>
              <a:rPr lang="hu-HU" altLang="hu-HU" sz="1600" b="1">
                <a:solidFill>
                  <a:srgbClr val="FF3300"/>
                </a:solidFill>
                <a:latin typeface="Comic Sans MS" pitchFamily="66" charset="0"/>
              </a:rPr>
              <a:t>Energiaszállító rendszerek</a:t>
            </a:r>
          </a:p>
          <a:p>
            <a:pPr algn="just" eaLnBrk="1" hangingPunct="1">
              <a:spcBef>
                <a:spcPct val="0"/>
              </a:spcBef>
              <a:buFontTx/>
              <a:buNone/>
            </a:pPr>
            <a:r>
              <a:rPr lang="hu-HU" altLang="hu-HU" sz="1600">
                <a:latin typeface="Comic Sans MS" pitchFamily="66" charset="0"/>
              </a:rPr>
              <a:t>Funkciójuk a térbeli energia-transzformáció. Jellemző példák: elektromos táv-vezetékhálózat, gázvezetékhálózat stb.</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4. </a:t>
            </a:r>
            <a:r>
              <a:rPr lang="hu-HU" altLang="hu-HU" sz="1600" b="1">
                <a:solidFill>
                  <a:srgbClr val="FF3300"/>
                </a:solidFill>
                <a:latin typeface="Comic Sans MS" pitchFamily="66" charset="0"/>
              </a:rPr>
              <a:t>Energiatároló rendszerek</a:t>
            </a:r>
          </a:p>
          <a:p>
            <a:pPr algn="just" eaLnBrk="1" hangingPunct="1">
              <a:spcBef>
                <a:spcPct val="0"/>
              </a:spcBef>
              <a:buFontTx/>
              <a:buNone/>
            </a:pPr>
            <a:r>
              <a:rPr lang="hu-HU" altLang="hu-HU" sz="1600">
                <a:latin typeface="Comic Sans MS" pitchFamily="66" charset="0"/>
              </a:rPr>
              <a:t>Funkciójuk az energia időben történő transzformációja, állandó paraméterek mellett. Jellemző példa: akkumulátor, kondenzátor, légtározós erőmű nagynyomású tartálya stb.</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686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8385BF64-8620-43A3-95EB-7DEEB97DA3EB}" type="slidenum">
              <a:rPr lang="hu-HU" altLang="hu-HU" sz="1200" smtClean="0">
                <a:solidFill>
                  <a:schemeClr val="bg1">
                    <a:lumMod val="50000"/>
                  </a:schemeClr>
                </a:solidFill>
              </a:rPr>
              <a:pPr eaLnBrk="1" hangingPunct="1">
                <a:defRPr/>
              </a:pPr>
              <a:t>21</a:t>
            </a:fld>
            <a:endParaRPr lang="hu-HU" altLang="hu-HU" sz="1200" smtClean="0">
              <a:solidFill>
                <a:schemeClr val="bg1">
                  <a:lumMod val="50000"/>
                </a:schemeClr>
              </a:solidFill>
            </a:endParaRPr>
          </a:p>
        </p:txBody>
      </p:sp>
      <p:sp>
        <p:nvSpPr>
          <p:cNvPr id="23556" name="Rectangle 4"/>
          <p:cNvSpPr>
            <a:spLocks noChangeArrowheads="1"/>
          </p:cNvSpPr>
          <p:nvPr/>
        </p:nvSpPr>
        <p:spPr bwMode="auto">
          <a:xfrm>
            <a:off x="323850" y="404813"/>
            <a:ext cx="8353425"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a:latin typeface="Comic Sans MS" pitchFamily="66" charset="0"/>
              </a:rPr>
              <a:t>5. </a:t>
            </a:r>
            <a:r>
              <a:rPr lang="hu-HU" altLang="hu-HU" sz="1600" b="1">
                <a:solidFill>
                  <a:srgbClr val="FF3300"/>
                </a:solidFill>
                <a:latin typeface="Comic Sans MS" pitchFamily="66" charset="0"/>
              </a:rPr>
              <a:t>Az energetika állapottartó rendszerei</a:t>
            </a:r>
          </a:p>
          <a:p>
            <a:pPr algn="just" eaLnBrk="1" hangingPunct="1">
              <a:spcBef>
                <a:spcPct val="0"/>
              </a:spcBef>
              <a:buFontTx/>
              <a:buNone/>
            </a:pPr>
            <a:r>
              <a:rPr lang="hu-HU" altLang="hu-HU" sz="1600">
                <a:latin typeface="Comic Sans MS" pitchFamily="66" charset="0"/>
              </a:rPr>
              <a:t>Funkciójuk az adott állapottér energetikai paramétereinek konstans értéken tartása.</a:t>
            </a:r>
          </a:p>
          <a:p>
            <a:pPr algn="just" eaLnBrk="1" hangingPunct="1">
              <a:spcBef>
                <a:spcPct val="0"/>
              </a:spcBef>
              <a:buFontTx/>
              <a:buNone/>
            </a:pPr>
            <a:r>
              <a:rPr lang="hu-HU" altLang="hu-HU" sz="1600">
                <a:latin typeface="Comic Sans MS" pitchFamily="66" charset="0"/>
              </a:rPr>
              <a:t>Jellemző példa: hűtőgép, légkondicionáló berendezés stb.</a:t>
            </a:r>
          </a:p>
          <a:p>
            <a:pPr algn="just" eaLnBrk="1" hangingPunct="1">
              <a:spcBef>
                <a:spcPct val="0"/>
              </a:spcBef>
              <a:buFontTx/>
              <a:buNone/>
            </a:pPr>
            <a:endParaRPr lang="hu-HU" altLang="hu-HU" sz="1600">
              <a:latin typeface="Comic Sans MS" pitchFamily="66" charset="0"/>
            </a:endParaRPr>
          </a:p>
          <a:p>
            <a:pPr algn="just" eaLnBrk="1" hangingPunct="1">
              <a:spcBef>
                <a:spcPct val="0"/>
              </a:spcBef>
              <a:buFontTx/>
              <a:buNone/>
            </a:pPr>
            <a:r>
              <a:rPr lang="hu-HU" altLang="hu-HU" sz="1600">
                <a:latin typeface="Comic Sans MS" pitchFamily="66" charset="0"/>
              </a:rPr>
              <a:t>6. </a:t>
            </a:r>
            <a:r>
              <a:rPr lang="hu-HU" altLang="hu-HU" sz="1600" b="1">
                <a:solidFill>
                  <a:srgbClr val="FF3300"/>
                </a:solidFill>
                <a:latin typeface="Comic Sans MS" pitchFamily="66" charset="0"/>
              </a:rPr>
              <a:t>Az energetika output-tartó rendszerei</a:t>
            </a:r>
          </a:p>
          <a:p>
            <a:pPr algn="just" eaLnBrk="1" hangingPunct="1">
              <a:spcBef>
                <a:spcPct val="0"/>
              </a:spcBef>
              <a:buFontTx/>
              <a:buNone/>
            </a:pPr>
            <a:r>
              <a:rPr lang="hu-HU" altLang="hu-HU" sz="1600">
                <a:latin typeface="Comic Sans MS" pitchFamily="66" charset="0"/>
              </a:rPr>
              <a:t>Funkciójuk a kimenet egyes energetikai paramétereinek konstans értéken tartása.</a:t>
            </a:r>
          </a:p>
          <a:p>
            <a:pPr algn="just" eaLnBrk="1" hangingPunct="1">
              <a:spcBef>
                <a:spcPct val="0"/>
              </a:spcBef>
              <a:buFontTx/>
              <a:buNone/>
            </a:pPr>
            <a:r>
              <a:rPr lang="hu-HU" altLang="hu-HU" sz="1600">
                <a:latin typeface="Comic Sans MS" pitchFamily="66" charset="0"/>
              </a:rPr>
              <a:t>Jellemző példa: feszültségstabilizátor, nyomásszabályozó berendezés stb.</a:t>
            </a:r>
          </a:p>
        </p:txBody>
      </p:sp>
      <p:pic>
        <p:nvPicPr>
          <p:cNvPr id="2355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492375"/>
            <a:ext cx="3336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9688" y="2708275"/>
            <a:ext cx="4648200" cy="345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789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EEF24321-F3B0-4994-A972-867C72210DA9}" type="slidenum">
              <a:rPr lang="hu-HU" altLang="hu-HU" sz="1200" smtClean="0">
                <a:solidFill>
                  <a:schemeClr val="bg1">
                    <a:lumMod val="50000"/>
                  </a:schemeClr>
                </a:solidFill>
              </a:rPr>
              <a:pPr eaLnBrk="1" hangingPunct="1">
                <a:defRPr/>
              </a:pPr>
              <a:t>22</a:t>
            </a:fld>
            <a:endParaRPr lang="hu-HU" altLang="hu-HU" sz="1200" smtClean="0">
              <a:solidFill>
                <a:schemeClr val="bg1">
                  <a:lumMod val="50000"/>
                </a:schemeClr>
              </a:solidFill>
            </a:endParaRP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692150"/>
            <a:ext cx="7343775" cy="479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p:cNvSpPr>
            <a:spLocks noChangeArrowheads="1"/>
          </p:cNvSpPr>
          <p:nvPr/>
        </p:nvSpPr>
        <p:spPr bwMode="auto">
          <a:xfrm>
            <a:off x="2124075" y="5661025"/>
            <a:ext cx="6192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800" b="1">
                <a:latin typeface="Comic Sans MS" pitchFamily="66" charset="0"/>
              </a:rPr>
              <a:t>toe [1 toe=42 GJ] vagy PJ [10</a:t>
            </a:r>
            <a:r>
              <a:rPr lang="hu-HU" altLang="hu-HU" sz="1800" b="1" baseline="30000">
                <a:latin typeface="Comic Sans MS" pitchFamily="66" charset="0"/>
              </a:rPr>
              <a:t>15</a:t>
            </a:r>
            <a:r>
              <a:rPr lang="hu-HU" altLang="hu-HU" sz="1800" b="1">
                <a:latin typeface="Comic Sans MS" pitchFamily="66" charset="0"/>
              </a:rPr>
              <a:t> J].</a:t>
            </a:r>
          </a:p>
          <a:p>
            <a:pPr eaLnBrk="1" hangingPunct="1">
              <a:spcBef>
                <a:spcPct val="0"/>
              </a:spcBef>
              <a:buFontTx/>
              <a:buNone/>
            </a:pPr>
            <a:r>
              <a:rPr lang="hu-HU" altLang="hu-HU" sz="1800" b="1">
                <a:latin typeface="Comic Sans MS" pitchFamily="66" charset="0"/>
              </a:rPr>
              <a:t>Mértékegységek közötti átváltás! (1 kWh=3,6.10</a:t>
            </a:r>
            <a:r>
              <a:rPr lang="hu-HU" altLang="hu-HU" sz="1800" b="1" baseline="30000">
                <a:latin typeface="Comic Sans MS" pitchFamily="66" charset="0"/>
              </a:rPr>
              <a:t>6</a:t>
            </a:r>
            <a:r>
              <a:rPr lang="hu-HU" altLang="hu-HU" sz="1800" b="1">
                <a:latin typeface="Comic Sans MS" pitchFamily="66" charset="0"/>
              </a:rPr>
              <a:t> J)</a:t>
            </a:r>
          </a:p>
        </p:txBody>
      </p:sp>
      <p:sp>
        <p:nvSpPr>
          <p:cNvPr id="24582" name="Text Box 6"/>
          <p:cNvSpPr txBox="1">
            <a:spLocks noChangeArrowheads="1"/>
          </p:cNvSpPr>
          <p:nvPr/>
        </p:nvSpPr>
        <p:spPr bwMode="auto">
          <a:xfrm>
            <a:off x="1116013" y="333375"/>
            <a:ext cx="676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2400">
                <a:solidFill>
                  <a:srgbClr val="FF3300"/>
                </a:solidFill>
                <a:latin typeface="Comic Sans MS" pitchFamily="66" charset="0"/>
              </a:rPr>
              <a:t>Energiahordozók</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átum helye 1"/>
          <p:cNvSpPr>
            <a:spLocks noGrp="1"/>
          </p:cNvSpPr>
          <p:nvPr>
            <p:ph type="dt" sz="quarter" idx="10"/>
          </p:nvPr>
        </p:nvSpPr>
        <p:spPr>
          <a:xfrm>
            <a:off x="457200" y="6408738"/>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8915" name="Dia számának helye 3"/>
          <p:cNvSpPr>
            <a:spLocks noGrp="1"/>
          </p:cNvSpPr>
          <p:nvPr>
            <p:ph type="sldNum" sz="quarter" idx="12"/>
          </p:nvPr>
        </p:nvSpPr>
        <p:spPr>
          <a:xfrm>
            <a:off x="6553200" y="6408738"/>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49A04962-3BA6-481E-ABE6-D93AE6AA2CAE}" type="slidenum">
              <a:rPr lang="hu-HU" altLang="hu-HU" sz="1200" smtClean="0">
                <a:solidFill>
                  <a:schemeClr val="bg1">
                    <a:lumMod val="50000"/>
                  </a:schemeClr>
                </a:solidFill>
              </a:rPr>
              <a:pPr eaLnBrk="1" hangingPunct="1">
                <a:defRPr/>
              </a:pPr>
              <a:t>23</a:t>
            </a:fld>
            <a:endParaRPr lang="hu-HU" altLang="hu-HU" sz="1200" dirty="0" smtClean="0">
              <a:solidFill>
                <a:schemeClr val="bg1">
                  <a:lumMod val="50000"/>
                </a:schemeClr>
              </a:solidFill>
            </a:endParaRPr>
          </a:p>
        </p:txBody>
      </p:sp>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133600"/>
            <a:ext cx="6264275"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5"/>
          <p:cNvSpPr>
            <a:spLocks noChangeArrowheads="1"/>
          </p:cNvSpPr>
          <p:nvPr/>
        </p:nvSpPr>
        <p:spPr bwMode="auto">
          <a:xfrm>
            <a:off x="395288" y="404813"/>
            <a:ext cx="8424862"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algn="just" eaLnBrk="1" hangingPunct="1">
              <a:defRPr/>
            </a:pPr>
            <a:r>
              <a:rPr lang="hu-HU" altLang="hu-HU" sz="1600" dirty="0" smtClean="0">
                <a:latin typeface="Comic Sans MS" pitchFamily="66" charset="0"/>
              </a:rPr>
              <a:t>A föld energia-forrása a nap, 11,4.10</a:t>
            </a:r>
            <a:r>
              <a:rPr lang="hu-HU" altLang="hu-HU" sz="1600" baseline="30000" dirty="0" smtClean="0">
                <a:latin typeface="Comic Sans MS" pitchFamily="66" charset="0"/>
              </a:rPr>
              <a:t>33</a:t>
            </a:r>
            <a:r>
              <a:rPr lang="hu-HU" altLang="hu-HU" sz="1600" dirty="0" smtClean="0">
                <a:latin typeface="Comic Sans MS" pitchFamily="66" charset="0"/>
              </a:rPr>
              <a:t> J/év energiát sugároz, melynek 2.10</a:t>
            </a:r>
            <a:r>
              <a:rPr lang="hu-HU" altLang="hu-HU" sz="1600" baseline="30000" dirty="0" smtClean="0">
                <a:latin typeface="Comic Sans MS" pitchFamily="66" charset="0"/>
              </a:rPr>
              <a:t>-9</a:t>
            </a:r>
            <a:r>
              <a:rPr lang="hu-HU" altLang="hu-HU" sz="1600" dirty="0" smtClean="0">
                <a:latin typeface="Comic Sans MS" pitchFamily="66" charset="0"/>
              </a:rPr>
              <a:t>-ed része, 5,7.10</a:t>
            </a:r>
            <a:r>
              <a:rPr lang="hu-HU" altLang="hu-HU" sz="1600" baseline="30000" dirty="0" smtClean="0">
                <a:latin typeface="Comic Sans MS" pitchFamily="66" charset="0"/>
              </a:rPr>
              <a:t>24 </a:t>
            </a:r>
            <a:r>
              <a:rPr lang="hu-HU" altLang="hu-HU" sz="1600" dirty="0" smtClean="0">
                <a:latin typeface="Comic Sans MS" pitchFamily="66" charset="0"/>
              </a:rPr>
              <a:t>J/év jut a földre:</a:t>
            </a:r>
          </a:p>
          <a:p>
            <a:pPr marL="457200" algn="just" eaLnBrk="1" hangingPunct="1">
              <a:defRPr/>
            </a:pPr>
            <a:r>
              <a:rPr lang="hu-HU" altLang="hu-HU" sz="1600" dirty="0" smtClean="0">
                <a:latin typeface="Comic Sans MS" pitchFamily="66" charset="0"/>
              </a:rPr>
              <a:t>– 3,3.10</a:t>
            </a:r>
            <a:r>
              <a:rPr lang="hu-HU" altLang="hu-HU" sz="1600" baseline="30000" dirty="0" smtClean="0">
                <a:latin typeface="Comic Sans MS" pitchFamily="66" charset="0"/>
              </a:rPr>
              <a:t>24</a:t>
            </a:r>
            <a:r>
              <a:rPr lang="hu-HU" altLang="hu-HU" sz="1600" dirty="0" smtClean="0">
                <a:latin typeface="Comic Sans MS" pitchFamily="66" charset="0"/>
              </a:rPr>
              <a:t> J/év a légrétegben elnyelődik,</a:t>
            </a:r>
          </a:p>
          <a:p>
            <a:pPr marL="457200" algn="just" eaLnBrk="1" hangingPunct="1">
              <a:defRPr/>
            </a:pPr>
            <a:r>
              <a:rPr lang="hu-HU" altLang="hu-HU" sz="1600" dirty="0" smtClean="0">
                <a:latin typeface="Comic Sans MS" pitchFamily="66" charset="0"/>
              </a:rPr>
              <a:t>– </a:t>
            </a:r>
            <a:r>
              <a:rPr lang="hu-HU" altLang="hu-HU" sz="1600" i="1" dirty="0" smtClean="0">
                <a:latin typeface="Comic Sans MS" pitchFamily="66" charset="0"/>
              </a:rPr>
              <a:t>2,4.10</a:t>
            </a:r>
            <a:r>
              <a:rPr lang="hu-HU" altLang="hu-HU" sz="1600" i="1" baseline="30000" dirty="0" smtClean="0">
                <a:latin typeface="Comic Sans MS" pitchFamily="66" charset="0"/>
              </a:rPr>
              <a:t>24</a:t>
            </a:r>
            <a:r>
              <a:rPr lang="hu-HU" altLang="hu-HU" sz="1600" i="1" dirty="0" smtClean="0">
                <a:latin typeface="Comic Sans MS" pitchFamily="66" charset="0"/>
              </a:rPr>
              <a:t> J/év jut a földfelszínre</a:t>
            </a:r>
            <a:r>
              <a:rPr lang="hu-HU" altLang="hu-HU" sz="1600" dirty="0" smtClean="0">
                <a:latin typeface="Comic Sans MS" pitchFamily="66" charset="0"/>
              </a:rPr>
              <a:t>.</a:t>
            </a:r>
          </a:p>
          <a:p>
            <a:pPr algn="just" eaLnBrk="1" hangingPunct="1">
              <a:defRPr/>
            </a:pPr>
            <a:r>
              <a:rPr lang="hu-HU" altLang="hu-HU" sz="1600" dirty="0" smtClean="0">
                <a:latin typeface="Comic Sans MS" pitchFamily="66" charset="0"/>
              </a:rPr>
              <a:t>A napsugárzás energiája</a:t>
            </a:r>
          </a:p>
          <a:p>
            <a:pPr marL="457200" algn="just" eaLnBrk="1" hangingPunct="1">
              <a:defRPr/>
            </a:pPr>
            <a:r>
              <a:rPr lang="hu-HU" altLang="hu-HU" sz="1600" dirty="0" smtClean="0">
                <a:latin typeface="Comic Sans MS" pitchFamily="66" charset="0"/>
              </a:rPr>
              <a:t>– hő, helyzeti, mozgási és kémiailag kötött energiává (5,85.10</a:t>
            </a:r>
            <a:r>
              <a:rPr lang="hu-HU" altLang="hu-HU" sz="1600" baseline="30000" dirty="0" smtClean="0">
                <a:latin typeface="Comic Sans MS" pitchFamily="66" charset="0"/>
              </a:rPr>
              <a:t>20</a:t>
            </a:r>
            <a:r>
              <a:rPr lang="hu-HU" altLang="hu-HU" sz="1600" dirty="0" smtClean="0">
                <a:latin typeface="Comic Sans MS" pitchFamily="66" charset="0"/>
              </a:rPr>
              <a:t> J/év) alakul.</a:t>
            </a:r>
          </a:p>
          <a:p>
            <a:pPr marL="628650" algn="just" eaLnBrk="1" hangingPunct="1">
              <a:defRPr/>
            </a:pPr>
            <a:r>
              <a:rPr lang="hu-HU" altLang="hu-HU" sz="1600" dirty="0" smtClean="0">
                <a:latin typeface="Comic Sans MS" pitchFamily="66" charset="0"/>
              </a:rPr>
              <a:t>[0,00024-ed része] kötődik meg a növényzetben)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993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45B81CEA-6A83-4AE0-8585-B762793B56DD}" type="slidenum">
              <a:rPr lang="hu-HU" altLang="hu-HU" sz="1200" smtClean="0">
                <a:solidFill>
                  <a:schemeClr val="bg1">
                    <a:lumMod val="50000"/>
                  </a:schemeClr>
                </a:solidFill>
              </a:rPr>
              <a:pPr eaLnBrk="1" hangingPunct="1">
                <a:defRPr/>
              </a:pPr>
              <a:t>24</a:t>
            </a:fld>
            <a:endParaRPr lang="hu-HU" altLang="hu-HU" sz="1200" smtClean="0">
              <a:solidFill>
                <a:schemeClr val="bg1">
                  <a:lumMod val="50000"/>
                </a:schemeClr>
              </a:solidFill>
            </a:endParaRPr>
          </a:p>
        </p:txBody>
      </p:sp>
      <p:pic>
        <p:nvPicPr>
          <p:cNvPr id="266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590550"/>
            <a:ext cx="8372475"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4096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0B3A5920-C616-4ACA-A326-9F9553B17680}" type="slidenum">
              <a:rPr lang="hu-HU" altLang="hu-HU" sz="1200" smtClean="0">
                <a:solidFill>
                  <a:schemeClr val="bg1">
                    <a:lumMod val="50000"/>
                  </a:schemeClr>
                </a:solidFill>
              </a:rPr>
              <a:pPr eaLnBrk="1" hangingPunct="1">
                <a:defRPr/>
              </a:pPr>
              <a:t>25</a:t>
            </a:fld>
            <a:endParaRPr lang="hu-HU" altLang="hu-HU" sz="1200" smtClean="0">
              <a:solidFill>
                <a:schemeClr val="bg1">
                  <a:lumMod val="50000"/>
                </a:schemeClr>
              </a:solidFill>
            </a:endParaRPr>
          </a:p>
        </p:txBody>
      </p:sp>
      <p:sp>
        <p:nvSpPr>
          <p:cNvPr id="27652" name="Rectangle 6"/>
          <p:cNvSpPr>
            <a:spLocks noChangeArrowheads="1"/>
          </p:cNvSpPr>
          <p:nvPr/>
        </p:nvSpPr>
        <p:spPr bwMode="auto">
          <a:xfrm>
            <a:off x="1676400" y="1196975"/>
            <a:ext cx="5638800" cy="441960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800"/>
          </a:p>
        </p:txBody>
      </p:sp>
      <p:cxnSp>
        <p:nvCxnSpPr>
          <p:cNvPr id="27653" name="AutoShape 7"/>
          <p:cNvCxnSpPr>
            <a:cxnSpLocks noChangeShapeType="1"/>
            <a:stCxn id="27661" idx="3"/>
            <a:endCxn id="27662" idx="1"/>
          </p:cNvCxnSpPr>
          <p:nvPr/>
        </p:nvCxnSpPr>
        <p:spPr bwMode="auto">
          <a:xfrm flipV="1">
            <a:off x="3578225" y="4400550"/>
            <a:ext cx="838200" cy="15875"/>
          </a:xfrm>
          <a:prstGeom prst="bentConnector3">
            <a:avLst>
              <a:gd name="adj1" fmla="val 50000"/>
            </a:avLst>
          </a:prstGeom>
          <a:noFill/>
          <a:ln w="50800">
            <a:solidFill>
              <a:schemeClr val="tx1"/>
            </a:solidFill>
            <a:miter lim="800000"/>
            <a:headEnd/>
            <a:tailEnd type="triangle" w="med" len="me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27654" name="AutoShape 8"/>
          <p:cNvCxnSpPr>
            <a:cxnSpLocks noChangeShapeType="1"/>
            <a:stCxn id="27660" idx="3"/>
            <a:endCxn id="27658" idx="1"/>
          </p:cNvCxnSpPr>
          <p:nvPr/>
        </p:nvCxnSpPr>
        <p:spPr bwMode="auto">
          <a:xfrm>
            <a:off x="3579813" y="1866900"/>
            <a:ext cx="836612" cy="7938"/>
          </a:xfrm>
          <a:prstGeom prst="bentConnector3">
            <a:avLst>
              <a:gd name="adj1" fmla="val 49907"/>
            </a:avLst>
          </a:prstGeom>
          <a:noFill/>
          <a:ln w="50800">
            <a:solidFill>
              <a:schemeClr val="tx1"/>
            </a:solidFill>
            <a:miter lim="800000"/>
            <a:headEnd/>
            <a:tailEnd type="triangle" w="med" len="me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27655" name="AutoShape 9"/>
          <p:cNvCxnSpPr>
            <a:cxnSpLocks noChangeShapeType="1"/>
            <a:stCxn id="27659" idx="4"/>
            <a:endCxn id="27661" idx="0"/>
          </p:cNvCxnSpPr>
          <p:nvPr/>
        </p:nvCxnSpPr>
        <p:spPr bwMode="auto">
          <a:xfrm rot="5400000">
            <a:off x="2350294" y="3775869"/>
            <a:ext cx="746125" cy="1587"/>
          </a:xfrm>
          <a:prstGeom prst="bentConnector3">
            <a:avLst>
              <a:gd name="adj1" fmla="val 50000"/>
            </a:avLst>
          </a:prstGeom>
          <a:noFill/>
          <a:ln w="50800">
            <a:solidFill>
              <a:schemeClr val="tx1"/>
            </a:solidFill>
            <a:miter lim="800000"/>
            <a:headEnd/>
            <a:tailEnd type="triangle" w="med" len="me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cxnSp>
      <p:cxnSp>
        <p:nvCxnSpPr>
          <p:cNvPr id="27656" name="AutoShape 10"/>
          <p:cNvCxnSpPr>
            <a:cxnSpLocks noChangeShapeType="1"/>
            <a:stCxn id="27659" idx="0"/>
            <a:endCxn id="27660" idx="2"/>
          </p:cNvCxnSpPr>
          <p:nvPr/>
        </p:nvCxnSpPr>
        <p:spPr bwMode="auto">
          <a:xfrm rot="-5400000">
            <a:off x="2508250" y="2349500"/>
            <a:ext cx="431800" cy="0"/>
          </a:xfrm>
          <a:prstGeom prst="straightConnector1">
            <a:avLst/>
          </a:prstGeom>
          <a:noFill/>
          <a:ln w="50800">
            <a:solidFill>
              <a:schemeClr val="tx1"/>
            </a:solidFill>
            <a:round/>
            <a:headEnd/>
            <a:tailEnd type="triangle" w="med" len="med"/>
          </a:ln>
          <a:effectLst>
            <a:outerShdw dist="107763" dir="2700000" algn="ctr" rotWithShape="0">
              <a:schemeClr val="bg2">
                <a:alpha val="50000"/>
              </a:schemeClr>
            </a:outerShdw>
          </a:effectLst>
          <a:extLst>
            <a:ext uri="{909E8E84-426E-40DD-AFC4-6F175D3DCCD1}">
              <a14:hiddenFill xmlns:a14="http://schemas.microsoft.com/office/drawing/2010/main">
                <a:noFill/>
              </a14:hiddenFill>
            </a:ext>
          </a:extLst>
        </p:spPr>
      </p:cxnSp>
      <p:sp>
        <p:nvSpPr>
          <p:cNvPr id="27657" name="Rectangle 11"/>
          <p:cNvSpPr>
            <a:spLocks noChangeArrowheads="1"/>
          </p:cNvSpPr>
          <p:nvPr/>
        </p:nvSpPr>
        <p:spPr bwMode="auto">
          <a:xfrm>
            <a:off x="669925" y="127000"/>
            <a:ext cx="77724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4400">
                <a:solidFill>
                  <a:schemeClr val="tx2"/>
                </a:solidFill>
                <a:latin typeface="Comic Sans MS" pitchFamily="66" charset="0"/>
              </a:rPr>
              <a:t>Energiaforrások</a:t>
            </a:r>
            <a:endParaRPr lang="en-US" altLang="hu-HU" sz="4400">
              <a:solidFill>
                <a:schemeClr val="tx2"/>
              </a:solidFill>
              <a:latin typeface="Comic Sans MS" pitchFamily="66" charset="0"/>
            </a:endParaRPr>
          </a:p>
        </p:txBody>
      </p:sp>
      <p:sp>
        <p:nvSpPr>
          <p:cNvPr id="27658" name="Rectangle 12"/>
          <p:cNvSpPr>
            <a:spLocks noChangeArrowheads="1"/>
          </p:cNvSpPr>
          <p:nvPr/>
        </p:nvSpPr>
        <p:spPr bwMode="auto">
          <a:xfrm>
            <a:off x="4416425" y="1341438"/>
            <a:ext cx="2630488" cy="1066800"/>
          </a:xfrm>
          <a:prstGeom prst="rect">
            <a:avLst/>
          </a:prstGeom>
          <a:solidFill>
            <a:srgbClr val="FFCC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hu-HU" altLang="hu-HU" sz="1800" b="1">
                <a:latin typeface="Comic Sans MS" pitchFamily="66" charset="0"/>
              </a:rPr>
              <a:t>Kémiai</a:t>
            </a:r>
            <a:endParaRPr lang="en-US" altLang="hu-HU" sz="1800" b="1">
              <a:latin typeface="Comic Sans MS" pitchFamily="66" charset="0"/>
            </a:endParaRPr>
          </a:p>
          <a:p>
            <a:pPr>
              <a:lnSpc>
                <a:spcPct val="90000"/>
              </a:lnSpc>
              <a:spcBef>
                <a:spcPct val="0"/>
              </a:spcBef>
            </a:pPr>
            <a:r>
              <a:rPr lang="en-US" altLang="hu-HU" sz="1600">
                <a:latin typeface="Comic Sans MS" pitchFamily="66" charset="0"/>
              </a:rPr>
              <a:t> Foss</a:t>
            </a:r>
            <a:r>
              <a:rPr lang="hu-HU" altLang="hu-HU" sz="1600">
                <a:latin typeface="Comic Sans MS" pitchFamily="66" charset="0"/>
              </a:rPr>
              <a:t>zilis</a:t>
            </a:r>
            <a:r>
              <a:rPr lang="en-US" altLang="hu-HU" sz="1600">
                <a:latin typeface="Comic Sans MS" pitchFamily="66" charset="0"/>
              </a:rPr>
              <a:t> </a:t>
            </a:r>
            <a:r>
              <a:rPr lang="hu-HU" altLang="hu-HU" sz="1600">
                <a:latin typeface="Comic Sans MS" pitchFamily="66" charset="0"/>
              </a:rPr>
              <a:t>tüzelőanyagok</a:t>
            </a:r>
            <a:endParaRPr lang="en-US" altLang="hu-HU" sz="1600">
              <a:latin typeface="Comic Sans MS" pitchFamily="66" charset="0"/>
            </a:endParaRPr>
          </a:p>
          <a:p>
            <a:pPr>
              <a:lnSpc>
                <a:spcPct val="90000"/>
              </a:lnSpc>
              <a:spcBef>
                <a:spcPct val="0"/>
              </a:spcBef>
              <a:buFontTx/>
              <a:buNone/>
            </a:pPr>
            <a:r>
              <a:rPr lang="en-US" altLang="hu-HU" sz="1800" b="1">
                <a:latin typeface="Comic Sans MS" pitchFamily="66" charset="0"/>
              </a:rPr>
              <a:t>Nu</a:t>
            </a:r>
            <a:r>
              <a:rPr lang="hu-HU" altLang="hu-HU" sz="1800" b="1">
                <a:latin typeface="Comic Sans MS" pitchFamily="66" charset="0"/>
              </a:rPr>
              <a:t>kleáris</a:t>
            </a:r>
            <a:endParaRPr lang="en-US" altLang="hu-HU" sz="1800">
              <a:latin typeface="Comic Sans MS" pitchFamily="66" charset="0"/>
            </a:endParaRPr>
          </a:p>
          <a:p>
            <a:pPr>
              <a:lnSpc>
                <a:spcPct val="90000"/>
              </a:lnSpc>
              <a:spcBef>
                <a:spcPct val="0"/>
              </a:spcBef>
            </a:pPr>
            <a:r>
              <a:rPr lang="en-US" altLang="hu-HU" sz="1600">
                <a:latin typeface="Comic Sans MS" pitchFamily="66" charset="0"/>
              </a:rPr>
              <a:t> Ur</a:t>
            </a:r>
            <a:r>
              <a:rPr lang="hu-HU" altLang="hu-HU" sz="1600">
                <a:latin typeface="Comic Sans MS" pitchFamily="66" charset="0"/>
              </a:rPr>
              <a:t>á</a:t>
            </a:r>
            <a:r>
              <a:rPr lang="en-US" altLang="hu-HU" sz="1600">
                <a:latin typeface="Comic Sans MS" pitchFamily="66" charset="0"/>
              </a:rPr>
              <a:t>n (</a:t>
            </a:r>
            <a:r>
              <a:rPr lang="hu-HU" altLang="hu-HU" sz="1600">
                <a:latin typeface="Comic Sans MS" pitchFamily="66" charset="0"/>
              </a:rPr>
              <a:t>Maghasadás</a:t>
            </a:r>
            <a:r>
              <a:rPr lang="en-US" altLang="hu-HU" sz="1600">
                <a:latin typeface="Comic Sans MS" pitchFamily="66" charset="0"/>
              </a:rPr>
              <a:t>)</a:t>
            </a:r>
            <a:endParaRPr lang="en-US" altLang="hu-HU" sz="2000">
              <a:latin typeface="Comic Sans MS" pitchFamily="66" charset="0"/>
            </a:endParaRPr>
          </a:p>
        </p:txBody>
      </p:sp>
      <p:sp>
        <p:nvSpPr>
          <p:cNvPr id="27659" name="Oval 13"/>
          <p:cNvSpPr>
            <a:spLocks noChangeArrowheads="1"/>
          </p:cNvSpPr>
          <p:nvPr/>
        </p:nvSpPr>
        <p:spPr bwMode="auto">
          <a:xfrm>
            <a:off x="1752600" y="2565400"/>
            <a:ext cx="1941513" cy="838200"/>
          </a:xfrm>
          <a:prstGeom prst="ellipse">
            <a:avLst/>
          </a:prstGeom>
          <a:solidFill>
            <a:srgbClr val="FFFF99"/>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hu-HU" sz="2800" b="1">
                <a:solidFill>
                  <a:srgbClr val="000000"/>
                </a:solidFill>
                <a:latin typeface="Comic Sans MS" pitchFamily="66" charset="0"/>
              </a:rPr>
              <a:t>Energ</a:t>
            </a:r>
            <a:r>
              <a:rPr lang="hu-HU" altLang="hu-HU" sz="2800" b="1">
                <a:solidFill>
                  <a:srgbClr val="000000"/>
                </a:solidFill>
                <a:latin typeface="Comic Sans MS" pitchFamily="66" charset="0"/>
              </a:rPr>
              <a:t>ia</a:t>
            </a:r>
            <a:endParaRPr lang="en-US" altLang="hu-HU" sz="2800" b="1">
              <a:solidFill>
                <a:srgbClr val="000000"/>
              </a:solidFill>
              <a:latin typeface="Comic Sans MS" pitchFamily="66" charset="0"/>
            </a:endParaRPr>
          </a:p>
        </p:txBody>
      </p:sp>
      <p:sp>
        <p:nvSpPr>
          <p:cNvPr id="27660" name="Rectangle 14"/>
          <p:cNvSpPr>
            <a:spLocks noChangeArrowheads="1"/>
          </p:cNvSpPr>
          <p:nvPr/>
        </p:nvSpPr>
        <p:spPr bwMode="auto">
          <a:xfrm>
            <a:off x="1866900" y="1600200"/>
            <a:ext cx="1712913" cy="533400"/>
          </a:xfrm>
          <a:prstGeom prst="rect">
            <a:avLst/>
          </a:prstGeom>
          <a:solidFill>
            <a:srgbClr val="FFCC00"/>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hu-HU" sz="1800" b="1">
                <a:latin typeface="Comic Sans MS" pitchFamily="66" charset="0"/>
              </a:rPr>
              <a:t>N</a:t>
            </a:r>
            <a:r>
              <a:rPr lang="hu-HU" altLang="hu-HU" sz="1800" b="1">
                <a:latin typeface="Comic Sans MS" pitchFamily="66" charset="0"/>
              </a:rPr>
              <a:t>em</a:t>
            </a:r>
            <a:r>
              <a:rPr lang="en-US" altLang="hu-HU" sz="1800" b="1">
                <a:latin typeface="Comic Sans MS" pitchFamily="66" charset="0"/>
              </a:rPr>
              <a:t>-</a:t>
            </a:r>
            <a:r>
              <a:rPr lang="hu-HU" altLang="hu-HU" sz="1800" b="1">
                <a:latin typeface="Comic Sans MS" pitchFamily="66" charset="0"/>
              </a:rPr>
              <a:t>megújulók</a:t>
            </a:r>
            <a:endParaRPr lang="en-US" altLang="hu-HU" sz="1800" b="1">
              <a:latin typeface="Comic Sans MS" pitchFamily="66" charset="0"/>
            </a:endParaRPr>
          </a:p>
        </p:txBody>
      </p:sp>
      <p:sp>
        <p:nvSpPr>
          <p:cNvPr id="27661" name="Rectangle 15"/>
          <p:cNvSpPr>
            <a:spLocks noChangeArrowheads="1"/>
          </p:cNvSpPr>
          <p:nvPr/>
        </p:nvSpPr>
        <p:spPr bwMode="auto">
          <a:xfrm>
            <a:off x="1865313" y="4149725"/>
            <a:ext cx="1712912" cy="533400"/>
          </a:xfrm>
          <a:prstGeom prst="rect">
            <a:avLst/>
          </a:prstGeom>
          <a:solidFill>
            <a:srgbClr val="CCFFCC"/>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2000" b="1">
                <a:latin typeface="Comic Sans MS" pitchFamily="66" charset="0"/>
              </a:rPr>
              <a:t>Megújulók</a:t>
            </a:r>
            <a:endParaRPr lang="en-US" altLang="hu-HU" sz="2000" b="1">
              <a:latin typeface="Comic Sans MS" pitchFamily="66" charset="0"/>
            </a:endParaRPr>
          </a:p>
        </p:txBody>
      </p:sp>
      <p:sp>
        <p:nvSpPr>
          <p:cNvPr id="27662" name="Rectangle 16"/>
          <p:cNvSpPr>
            <a:spLocks noChangeArrowheads="1"/>
          </p:cNvSpPr>
          <p:nvPr/>
        </p:nvSpPr>
        <p:spPr bwMode="auto">
          <a:xfrm>
            <a:off x="4416425" y="2492375"/>
            <a:ext cx="2676525" cy="3816350"/>
          </a:xfrm>
          <a:prstGeom prst="rect">
            <a:avLst/>
          </a:prstGeom>
          <a:solidFill>
            <a:srgbClr val="CCFFCC"/>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nSpc>
                <a:spcPct val="90000"/>
              </a:lnSpc>
              <a:spcBef>
                <a:spcPct val="0"/>
              </a:spcBef>
              <a:buFontTx/>
              <a:buNone/>
            </a:pPr>
            <a:r>
              <a:rPr lang="hu-HU" altLang="hu-HU" sz="1800" b="1">
                <a:latin typeface="Comic Sans MS" pitchFamily="66" charset="0"/>
              </a:rPr>
              <a:t>Kémiai</a:t>
            </a:r>
            <a:endParaRPr lang="en-US" altLang="hu-HU" sz="1800" b="1">
              <a:latin typeface="Comic Sans MS" pitchFamily="66" charset="0"/>
            </a:endParaRPr>
          </a:p>
          <a:p>
            <a:pPr>
              <a:lnSpc>
                <a:spcPct val="90000"/>
              </a:lnSpc>
              <a:spcBef>
                <a:spcPct val="0"/>
              </a:spcBef>
            </a:pPr>
            <a:r>
              <a:rPr lang="en-US" altLang="hu-HU" sz="1600">
                <a:latin typeface="Comic Sans MS" pitchFamily="66" charset="0"/>
              </a:rPr>
              <a:t> </a:t>
            </a:r>
            <a:r>
              <a:rPr lang="hu-HU" altLang="hu-HU" sz="1600">
                <a:latin typeface="Comic Sans MS" pitchFamily="66" charset="0"/>
              </a:rPr>
              <a:t>Izomerő</a:t>
            </a:r>
            <a:r>
              <a:rPr lang="en-US" altLang="hu-HU" sz="1600">
                <a:latin typeface="Comic Sans MS" pitchFamily="66" charset="0"/>
              </a:rPr>
              <a:t> (Oxid</a:t>
            </a:r>
            <a:r>
              <a:rPr lang="hu-HU" altLang="hu-HU" sz="1600">
                <a:latin typeface="Comic Sans MS" pitchFamily="66" charset="0"/>
              </a:rPr>
              <a:t>áció</a:t>
            </a:r>
            <a:r>
              <a:rPr lang="en-US" altLang="hu-HU" sz="1600">
                <a:latin typeface="Comic Sans MS" pitchFamily="66" charset="0"/>
              </a:rPr>
              <a:t>)</a:t>
            </a:r>
          </a:p>
          <a:p>
            <a:pPr>
              <a:lnSpc>
                <a:spcPct val="90000"/>
              </a:lnSpc>
              <a:spcBef>
                <a:spcPct val="0"/>
              </a:spcBef>
              <a:buFontTx/>
              <a:buNone/>
            </a:pPr>
            <a:r>
              <a:rPr lang="en-US" altLang="hu-HU" sz="1800" b="1">
                <a:latin typeface="Comic Sans MS" pitchFamily="66" charset="0"/>
              </a:rPr>
              <a:t>Nu</a:t>
            </a:r>
            <a:r>
              <a:rPr lang="hu-HU" altLang="hu-HU" sz="1800" b="1">
                <a:latin typeface="Comic Sans MS" pitchFamily="66" charset="0"/>
              </a:rPr>
              <a:t>k</a:t>
            </a:r>
            <a:r>
              <a:rPr lang="en-US" altLang="hu-HU" sz="1800" b="1">
                <a:latin typeface="Comic Sans MS" pitchFamily="66" charset="0"/>
              </a:rPr>
              <a:t>le</a:t>
            </a:r>
            <a:r>
              <a:rPr lang="hu-HU" altLang="hu-HU" sz="1800" b="1">
                <a:latin typeface="Comic Sans MS" pitchFamily="66" charset="0"/>
              </a:rPr>
              <a:t>áris</a:t>
            </a:r>
            <a:endParaRPr lang="en-US" altLang="hu-HU" sz="1800">
              <a:latin typeface="Comic Sans MS" pitchFamily="66" charset="0"/>
            </a:endParaRPr>
          </a:p>
          <a:p>
            <a:pPr>
              <a:lnSpc>
                <a:spcPct val="90000"/>
              </a:lnSpc>
              <a:spcBef>
                <a:spcPct val="0"/>
              </a:spcBef>
            </a:pPr>
            <a:r>
              <a:rPr lang="en-US" altLang="hu-HU" sz="1600">
                <a:latin typeface="Comic Sans MS" pitchFamily="66" charset="0"/>
              </a:rPr>
              <a:t> Geoterm</a:t>
            </a:r>
            <a:r>
              <a:rPr lang="hu-HU" altLang="hu-HU" sz="1600">
                <a:latin typeface="Comic Sans MS" pitchFamily="66" charset="0"/>
              </a:rPr>
              <a:t>ikus</a:t>
            </a:r>
            <a:r>
              <a:rPr lang="en-US" altLang="hu-HU" sz="1600">
                <a:latin typeface="Comic Sans MS" pitchFamily="66" charset="0"/>
              </a:rPr>
              <a:t> (</a:t>
            </a:r>
            <a:r>
              <a:rPr lang="hu-HU" altLang="hu-HU" sz="1600">
                <a:latin typeface="Comic Sans MS" pitchFamily="66" charset="0"/>
              </a:rPr>
              <a:t>K</a:t>
            </a:r>
            <a:r>
              <a:rPr lang="en-US" altLang="hu-HU" sz="1600">
                <a:latin typeface="Comic Sans MS" pitchFamily="66" charset="0"/>
              </a:rPr>
              <a:t>onver</a:t>
            </a:r>
            <a:r>
              <a:rPr lang="hu-HU" altLang="hu-HU" sz="1600">
                <a:latin typeface="Comic Sans MS" pitchFamily="66" charset="0"/>
              </a:rPr>
              <a:t>zió</a:t>
            </a:r>
            <a:r>
              <a:rPr lang="en-US" altLang="hu-HU" sz="1600">
                <a:latin typeface="Comic Sans MS" pitchFamily="66" charset="0"/>
              </a:rPr>
              <a:t>)</a:t>
            </a:r>
          </a:p>
          <a:p>
            <a:pPr>
              <a:lnSpc>
                <a:spcPct val="90000"/>
              </a:lnSpc>
              <a:spcBef>
                <a:spcPct val="0"/>
              </a:spcBef>
            </a:pPr>
            <a:r>
              <a:rPr lang="en-US" altLang="hu-HU" sz="1600">
                <a:latin typeface="Comic Sans MS" pitchFamily="66" charset="0"/>
              </a:rPr>
              <a:t> F</a:t>
            </a:r>
            <a:r>
              <a:rPr lang="hu-HU" altLang="hu-HU" sz="1600">
                <a:latin typeface="Comic Sans MS" pitchFamily="66" charset="0"/>
              </a:rPr>
              <a:t>úz</a:t>
            </a:r>
            <a:r>
              <a:rPr lang="en-US" altLang="hu-HU" sz="1600">
                <a:latin typeface="Comic Sans MS" pitchFamily="66" charset="0"/>
              </a:rPr>
              <a:t>i</a:t>
            </a:r>
            <a:r>
              <a:rPr lang="hu-HU" altLang="hu-HU" sz="1600">
                <a:latin typeface="Comic Sans MS" pitchFamily="66" charset="0"/>
              </a:rPr>
              <a:t>ó</a:t>
            </a:r>
            <a:r>
              <a:rPr lang="en-US" altLang="hu-HU" sz="1600">
                <a:latin typeface="Comic Sans MS" pitchFamily="66" charset="0"/>
              </a:rPr>
              <a:t> (</a:t>
            </a:r>
            <a:r>
              <a:rPr lang="hu-HU" altLang="hu-HU" sz="1600">
                <a:latin typeface="Comic Sans MS" pitchFamily="66" charset="0"/>
              </a:rPr>
              <a:t>Hidrogén fúzió</a:t>
            </a:r>
            <a:r>
              <a:rPr lang="en-US" altLang="hu-HU" sz="1600">
                <a:latin typeface="Comic Sans MS" pitchFamily="66" charset="0"/>
              </a:rPr>
              <a:t>)</a:t>
            </a:r>
          </a:p>
          <a:p>
            <a:pPr>
              <a:lnSpc>
                <a:spcPct val="90000"/>
              </a:lnSpc>
              <a:spcBef>
                <a:spcPct val="0"/>
              </a:spcBef>
              <a:buFontTx/>
              <a:buNone/>
            </a:pPr>
            <a:r>
              <a:rPr lang="en-US" altLang="hu-HU" sz="1800" b="1">
                <a:latin typeface="Comic Sans MS" pitchFamily="66" charset="0"/>
              </a:rPr>
              <a:t>Gravit</a:t>
            </a:r>
            <a:r>
              <a:rPr lang="hu-HU" altLang="hu-HU" sz="1800" b="1">
                <a:latin typeface="Comic Sans MS" pitchFamily="66" charset="0"/>
              </a:rPr>
              <a:t>áció</a:t>
            </a:r>
            <a:endParaRPr lang="en-US" altLang="hu-HU" sz="1800" b="1">
              <a:latin typeface="Comic Sans MS" pitchFamily="66" charset="0"/>
            </a:endParaRPr>
          </a:p>
          <a:p>
            <a:pPr>
              <a:lnSpc>
                <a:spcPct val="90000"/>
              </a:lnSpc>
              <a:spcBef>
                <a:spcPct val="0"/>
              </a:spcBef>
            </a:pPr>
            <a:r>
              <a:rPr lang="en-US" altLang="hu-HU" sz="1600">
                <a:latin typeface="Comic Sans MS" pitchFamily="66" charset="0"/>
              </a:rPr>
              <a:t> </a:t>
            </a:r>
            <a:r>
              <a:rPr lang="hu-HU" altLang="hu-HU" sz="1600">
                <a:latin typeface="Comic Sans MS" pitchFamily="66" charset="0"/>
              </a:rPr>
              <a:t>Hullám</a:t>
            </a:r>
            <a:r>
              <a:rPr lang="en-US" altLang="hu-HU" sz="1600">
                <a:latin typeface="Comic Sans MS" pitchFamily="66" charset="0"/>
              </a:rPr>
              <a:t>, h</a:t>
            </a:r>
            <a:r>
              <a:rPr lang="hu-HU" altLang="hu-HU" sz="1600">
                <a:latin typeface="Comic Sans MS" pitchFamily="66" charset="0"/>
              </a:rPr>
              <a:t>idraulikus</a:t>
            </a:r>
            <a:r>
              <a:rPr lang="en-US" altLang="hu-HU" sz="1600">
                <a:latin typeface="Comic Sans MS" pitchFamily="66" charset="0"/>
              </a:rPr>
              <a:t> (</a:t>
            </a:r>
            <a:r>
              <a:rPr lang="hu-HU" altLang="hu-HU" sz="1600">
                <a:latin typeface="Comic Sans MS" pitchFamily="66" charset="0"/>
              </a:rPr>
              <a:t>k</a:t>
            </a:r>
            <a:r>
              <a:rPr lang="en-US" altLang="hu-HU" sz="1600">
                <a:latin typeface="Comic Sans MS" pitchFamily="66" charset="0"/>
              </a:rPr>
              <a:t>ineti</a:t>
            </a:r>
            <a:r>
              <a:rPr lang="hu-HU" altLang="hu-HU" sz="1600">
                <a:latin typeface="Comic Sans MS" pitchFamily="66" charset="0"/>
              </a:rPr>
              <a:t>kus</a:t>
            </a:r>
            <a:r>
              <a:rPr lang="en-US" altLang="hu-HU" sz="1600">
                <a:latin typeface="Comic Sans MS" pitchFamily="66" charset="0"/>
              </a:rPr>
              <a:t>)</a:t>
            </a:r>
          </a:p>
          <a:p>
            <a:pPr>
              <a:lnSpc>
                <a:spcPct val="90000"/>
              </a:lnSpc>
              <a:spcBef>
                <a:spcPct val="0"/>
              </a:spcBef>
              <a:buFontTx/>
              <a:buNone/>
            </a:pPr>
            <a:r>
              <a:rPr lang="hu-HU" altLang="hu-HU" sz="1800" b="1">
                <a:latin typeface="Comic Sans MS" pitchFamily="66" charset="0"/>
              </a:rPr>
              <a:t>Közvetett</a:t>
            </a:r>
            <a:r>
              <a:rPr lang="en-US" altLang="hu-HU" sz="1800" b="1">
                <a:latin typeface="Comic Sans MS" pitchFamily="66" charset="0"/>
              </a:rPr>
              <a:t> </a:t>
            </a:r>
            <a:r>
              <a:rPr lang="hu-HU" altLang="hu-HU" sz="1800" b="1">
                <a:latin typeface="Comic Sans MS" pitchFamily="66" charset="0"/>
              </a:rPr>
              <a:t>napenergia</a:t>
            </a:r>
            <a:endParaRPr lang="en-US" altLang="hu-HU" sz="1800" b="1">
              <a:latin typeface="Comic Sans MS" pitchFamily="66" charset="0"/>
            </a:endParaRPr>
          </a:p>
          <a:p>
            <a:pPr>
              <a:lnSpc>
                <a:spcPct val="90000"/>
              </a:lnSpc>
              <a:spcBef>
                <a:spcPct val="0"/>
              </a:spcBef>
            </a:pPr>
            <a:r>
              <a:rPr lang="en-US" altLang="hu-HU" sz="1600">
                <a:latin typeface="Comic Sans MS" pitchFamily="66" charset="0"/>
              </a:rPr>
              <a:t> Biomass</a:t>
            </a:r>
            <a:r>
              <a:rPr lang="hu-HU" altLang="hu-HU" sz="1600">
                <a:latin typeface="Comic Sans MS" pitchFamily="66" charset="0"/>
              </a:rPr>
              <a:t>za</a:t>
            </a:r>
            <a:r>
              <a:rPr lang="en-US" altLang="hu-HU" sz="1600">
                <a:latin typeface="Comic Sans MS" pitchFamily="66" charset="0"/>
              </a:rPr>
              <a:t> (</a:t>
            </a:r>
            <a:r>
              <a:rPr lang="hu-HU" altLang="hu-HU" sz="1600">
                <a:latin typeface="Comic Sans MS" pitchFamily="66" charset="0"/>
              </a:rPr>
              <a:t>f</a:t>
            </a:r>
            <a:r>
              <a:rPr lang="en-US" altLang="hu-HU" sz="1600">
                <a:latin typeface="Comic Sans MS" pitchFamily="66" charset="0"/>
              </a:rPr>
              <a:t>otos</a:t>
            </a:r>
            <a:r>
              <a:rPr lang="hu-HU" altLang="hu-HU" sz="1600">
                <a:latin typeface="Comic Sans MS" pitchFamily="66" charset="0"/>
              </a:rPr>
              <a:t>zin</a:t>
            </a:r>
            <a:r>
              <a:rPr lang="en-US" altLang="hu-HU" sz="1600">
                <a:latin typeface="Comic Sans MS" pitchFamily="66" charset="0"/>
              </a:rPr>
              <a:t>t</a:t>
            </a:r>
            <a:r>
              <a:rPr lang="hu-HU" altLang="hu-HU" sz="1600">
                <a:latin typeface="Comic Sans MS" pitchFamily="66" charset="0"/>
              </a:rPr>
              <a:t>éz</a:t>
            </a:r>
            <a:r>
              <a:rPr lang="en-US" altLang="hu-HU" sz="1600">
                <a:latin typeface="Comic Sans MS" pitchFamily="66" charset="0"/>
              </a:rPr>
              <a:t>is)</a:t>
            </a:r>
          </a:p>
          <a:p>
            <a:pPr>
              <a:lnSpc>
                <a:spcPct val="90000"/>
              </a:lnSpc>
              <a:spcBef>
                <a:spcPct val="0"/>
              </a:spcBef>
            </a:pPr>
            <a:r>
              <a:rPr lang="en-US" altLang="hu-HU" sz="1600">
                <a:latin typeface="Comic Sans MS" pitchFamily="66" charset="0"/>
              </a:rPr>
              <a:t> </a:t>
            </a:r>
            <a:r>
              <a:rPr lang="hu-HU" altLang="hu-HU" sz="1600">
                <a:latin typeface="Comic Sans MS" pitchFamily="66" charset="0"/>
              </a:rPr>
              <a:t>Szél</a:t>
            </a:r>
            <a:r>
              <a:rPr lang="en-US" altLang="hu-HU" sz="1600">
                <a:latin typeface="Comic Sans MS" pitchFamily="66" charset="0"/>
              </a:rPr>
              <a:t> (</a:t>
            </a:r>
            <a:r>
              <a:rPr lang="hu-HU" altLang="hu-HU" sz="1600">
                <a:latin typeface="Comic Sans MS" pitchFamily="66" charset="0"/>
              </a:rPr>
              <a:t>nyomáskülönbség</a:t>
            </a:r>
            <a:r>
              <a:rPr lang="en-US" altLang="hu-HU" sz="1600">
                <a:latin typeface="Comic Sans MS" pitchFamily="66" charset="0"/>
              </a:rPr>
              <a:t>)</a:t>
            </a:r>
          </a:p>
          <a:p>
            <a:pPr>
              <a:lnSpc>
                <a:spcPct val="90000"/>
              </a:lnSpc>
              <a:spcBef>
                <a:spcPct val="0"/>
              </a:spcBef>
              <a:buFontTx/>
              <a:buNone/>
            </a:pPr>
            <a:r>
              <a:rPr lang="hu-HU" altLang="hu-HU" sz="1800" b="1">
                <a:latin typeface="Comic Sans MS" pitchFamily="66" charset="0"/>
              </a:rPr>
              <a:t>Közvetlen napenergia</a:t>
            </a:r>
            <a:endParaRPr lang="en-US" altLang="hu-HU" sz="1800" b="1">
              <a:latin typeface="Comic Sans MS" pitchFamily="66" charset="0"/>
            </a:endParaRPr>
          </a:p>
          <a:p>
            <a:pPr>
              <a:lnSpc>
                <a:spcPct val="90000"/>
              </a:lnSpc>
              <a:spcBef>
                <a:spcPct val="0"/>
              </a:spcBef>
            </a:pPr>
            <a:r>
              <a:rPr lang="en-US" altLang="hu-HU" sz="1600">
                <a:latin typeface="Comic Sans MS" pitchFamily="66" charset="0"/>
              </a:rPr>
              <a:t> </a:t>
            </a:r>
            <a:r>
              <a:rPr lang="hu-HU" altLang="hu-HU" sz="1600">
                <a:latin typeface="Comic Sans MS" pitchFamily="66" charset="0"/>
              </a:rPr>
              <a:t>F</a:t>
            </a:r>
            <a:r>
              <a:rPr lang="en-US" altLang="hu-HU" sz="1600">
                <a:latin typeface="Comic Sans MS" pitchFamily="66" charset="0"/>
              </a:rPr>
              <a:t>oto</a:t>
            </a:r>
            <a:r>
              <a:rPr lang="hu-HU" altLang="hu-HU" sz="1600">
                <a:latin typeface="Comic Sans MS" pitchFamily="66" charset="0"/>
              </a:rPr>
              <a:t>elektromos cella K</a:t>
            </a:r>
            <a:r>
              <a:rPr lang="en-US" altLang="hu-HU" sz="1600">
                <a:latin typeface="Comic Sans MS" pitchFamily="66" charset="0"/>
              </a:rPr>
              <a:t>onver</a:t>
            </a:r>
            <a:r>
              <a:rPr lang="hu-HU" altLang="hu-HU" sz="1600">
                <a:latin typeface="Comic Sans MS" pitchFamily="66" charset="0"/>
              </a:rPr>
              <a:t>zió</a:t>
            </a:r>
            <a:r>
              <a:rPr lang="en-US" altLang="hu-HU" sz="1600">
                <a:latin typeface="Comic Sans MS" pitchFamily="66" charset="0"/>
              </a:rPr>
              <a:t>)</a:t>
            </a:r>
            <a:endParaRPr lang="en-US" altLang="hu-HU" sz="2000">
              <a:latin typeface="Comic Sans MS" pitchFamily="66"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052"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01E768D0-7BCD-4AB5-B907-E317E2A0E464}" type="slidenum">
              <a:rPr lang="hu-HU" altLang="hu-HU" sz="1200" smtClean="0">
                <a:solidFill>
                  <a:schemeClr val="bg1">
                    <a:lumMod val="50000"/>
                  </a:schemeClr>
                </a:solidFill>
              </a:rPr>
              <a:pPr eaLnBrk="1" hangingPunct="1">
                <a:defRPr/>
              </a:pPr>
              <a:t>26</a:t>
            </a:fld>
            <a:endParaRPr lang="hu-HU" altLang="hu-HU" sz="1200" smtClean="0">
              <a:solidFill>
                <a:schemeClr val="bg1">
                  <a:lumMod val="50000"/>
                </a:schemeClr>
              </a:solidFill>
            </a:endParaRPr>
          </a:p>
        </p:txBody>
      </p:sp>
      <p:graphicFrame>
        <p:nvGraphicFramePr>
          <p:cNvPr id="268292" name="Object 4"/>
          <p:cNvGraphicFramePr>
            <a:graphicFrameLocks noChangeAspect="1"/>
          </p:cNvGraphicFramePr>
          <p:nvPr/>
        </p:nvGraphicFramePr>
        <p:xfrm>
          <a:off x="0" y="381000"/>
          <a:ext cx="8915400" cy="5965825"/>
        </p:xfrm>
        <a:graphic>
          <a:graphicData uri="http://schemas.openxmlformats.org/presentationml/2006/ole">
            <mc:AlternateContent xmlns:mc="http://schemas.openxmlformats.org/markup-compatibility/2006">
              <mc:Choice xmlns:v="urn:schemas-microsoft-com:vml" Requires="v">
                <p:oleObj spid="_x0000_s28686" name="Munkalap" r:id="rId4" imgW="10378080" imgH="6930000" progId="Excel.Sheet.8">
                  <p:embed/>
                </p:oleObj>
              </mc:Choice>
              <mc:Fallback>
                <p:oleObj name="Munkalap" r:id="rId4" imgW="10378080" imgH="6930000"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1000"/>
                        <a:ext cx="8915400" cy="596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8293" name="Rectangle 5"/>
          <p:cNvSpPr>
            <a:spLocks noChangeArrowheads="1"/>
          </p:cNvSpPr>
          <p:nvPr/>
        </p:nvSpPr>
        <p:spPr bwMode="auto">
          <a:xfrm>
            <a:off x="0" y="381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2000" b="1">
                <a:latin typeface="Comic Sans MS" pitchFamily="66" charset="0"/>
              </a:rPr>
              <a:t>A világ ellátottsága fosszilis ásványi energiahordozókból</a:t>
            </a:r>
          </a:p>
          <a:p>
            <a:pPr algn="ctr">
              <a:spcBef>
                <a:spcPct val="0"/>
              </a:spcBef>
              <a:buFontTx/>
              <a:buNone/>
            </a:pPr>
            <a:r>
              <a:rPr lang="hu-HU" altLang="hu-HU" sz="1600" b="1">
                <a:latin typeface="Comic Sans MS" pitchFamily="66" charset="0"/>
              </a:rPr>
              <a:t>(a XXI. századunk alatt becsült fogyasztás~1.10</a:t>
            </a:r>
            <a:r>
              <a:rPr lang="hu-HU" altLang="hu-HU" sz="1600" b="1" baseline="30000">
                <a:latin typeface="Comic Sans MS" pitchFamily="66" charset="0"/>
              </a:rPr>
              <a:t>23</a:t>
            </a:r>
            <a:r>
              <a:rPr lang="hu-HU" altLang="hu-HU" sz="1600" b="1">
                <a:latin typeface="Comic Sans MS" pitchFamily="66" charset="0"/>
              </a:rPr>
              <a:t> J viszonyszámai)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strips(downLeft)">
                                      <p:cBhvr>
                                        <p:cTn id="7" dur="500"/>
                                        <p:tgtEl>
                                          <p:spTgt spid="268293"/>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268292"/>
                                        </p:tgtEl>
                                        <p:attrNameLst>
                                          <p:attrName>style.visibility</p:attrName>
                                        </p:attrNameLst>
                                      </p:cBhvr>
                                      <p:to>
                                        <p:strVal val="visible"/>
                                      </p:to>
                                    </p:set>
                                    <p:anim calcmode="lin" valueType="num">
                                      <p:cBhvr>
                                        <p:cTn id="11" dur="500" fill="hold"/>
                                        <p:tgtEl>
                                          <p:spTgt spid="268292"/>
                                        </p:tgtEl>
                                        <p:attrNameLst>
                                          <p:attrName>ppt_w</p:attrName>
                                        </p:attrNameLst>
                                      </p:cBhvr>
                                      <p:tavLst>
                                        <p:tav tm="0">
                                          <p:val>
                                            <p:fltVal val="0"/>
                                          </p:val>
                                        </p:tav>
                                        <p:tav tm="100000">
                                          <p:val>
                                            <p:strVal val="#ppt_w"/>
                                          </p:val>
                                        </p:tav>
                                      </p:tavLst>
                                    </p:anim>
                                    <p:anim calcmode="lin" valueType="num">
                                      <p:cBhvr>
                                        <p:cTn id="12" dur="500" fill="hold"/>
                                        <p:tgtEl>
                                          <p:spTgt spid="268292"/>
                                        </p:tgtEl>
                                        <p:attrNameLst>
                                          <p:attrName>ppt_h</p:attrName>
                                        </p:attrNameLst>
                                      </p:cBhvr>
                                      <p:tavLst>
                                        <p:tav tm="0">
                                          <p:val>
                                            <p:fltVal val="0"/>
                                          </p:val>
                                        </p:tav>
                                        <p:tav tm="100000">
                                          <p:val>
                                            <p:strVal val="#ppt_h"/>
                                          </p:val>
                                        </p:tav>
                                      </p:tavLst>
                                    </p:anim>
                                    <p:anim calcmode="lin" valueType="num">
                                      <p:cBhvr>
                                        <p:cTn id="13" dur="500" fill="hold"/>
                                        <p:tgtEl>
                                          <p:spTgt spid="268292"/>
                                        </p:tgtEl>
                                        <p:attrNameLst>
                                          <p:attrName>ppt_x</p:attrName>
                                        </p:attrNameLst>
                                      </p:cBhvr>
                                      <p:tavLst>
                                        <p:tav tm="0">
                                          <p:val>
                                            <p:fltVal val="0.5"/>
                                          </p:val>
                                        </p:tav>
                                        <p:tav tm="100000">
                                          <p:val>
                                            <p:strVal val="#ppt_x"/>
                                          </p:val>
                                        </p:tav>
                                      </p:tavLst>
                                    </p:anim>
                                    <p:anim calcmode="lin" valueType="num">
                                      <p:cBhvr>
                                        <p:cTn id="14" dur="500" fill="hold"/>
                                        <p:tgtEl>
                                          <p:spTgt spid="26829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076"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CD024B35-3260-41E4-9D7C-357FBD6000C6}" type="slidenum">
              <a:rPr lang="hu-HU" altLang="hu-HU" sz="1200" smtClean="0">
                <a:solidFill>
                  <a:schemeClr val="bg1">
                    <a:lumMod val="50000"/>
                  </a:schemeClr>
                </a:solidFill>
              </a:rPr>
              <a:pPr eaLnBrk="1" hangingPunct="1">
                <a:defRPr/>
              </a:pPr>
              <a:t>27</a:t>
            </a:fld>
            <a:endParaRPr lang="hu-HU" altLang="hu-HU" sz="1200" smtClean="0">
              <a:solidFill>
                <a:schemeClr val="bg1">
                  <a:lumMod val="50000"/>
                </a:schemeClr>
              </a:solidFill>
            </a:endParaRPr>
          </a:p>
        </p:txBody>
      </p:sp>
      <p:graphicFrame>
        <p:nvGraphicFramePr>
          <p:cNvPr id="269316" name="Object 4"/>
          <p:cNvGraphicFramePr>
            <a:graphicFrameLocks noChangeAspect="1"/>
          </p:cNvGraphicFramePr>
          <p:nvPr/>
        </p:nvGraphicFramePr>
        <p:xfrm>
          <a:off x="228600" y="723900"/>
          <a:ext cx="8686800" cy="5408613"/>
        </p:xfrm>
        <a:graphic>
          <a:graphicData uri="http://schemas.openxmlformats.org/presentationml/2006/ole">
            <mc:AlternateContent xmlns:mc="http://schemas.openxmlformats.org/markup-compatibility/2006">
              <mc:Choice xmlns:v="urn:schemas-microsoft-com:vml" Requires="v">
                <p:oleObj spid="_x0000_s29710" name="Munkalap" r:id="rId4" imgW="9210240" imgH="5725800" progId="Excel.Sheet.8">
                  <p:embed/>
                </p:oleObj>
              </mc:Choice>
              <mc:Fallback>
                <p:oleObj name="Munkalap" r:id="rId4" imgW="9210240" imgH="5725800"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23900"/>
                        <a:ext cx="8686800" cy="540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9318" name="Rectangle 6"/>
          <p:cNvSpPr>
            <a:spLocks noChangeArrowheads="1"/>
          </p:cNvSpPr>
          <p:nvPr/>
        </p:nvSpPr>
        <p:spPr bwMode="auto">
          <a:xfrm>
            <a:off x="395288" y="476250"/>
            <a:ext cx="8281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2000" b="1">
                <a:latin typeface="Comic Sans MS" pitchFamily="66" charset="0"/>
              </a:rPr>
              <a:t>A világ ellátottsága hasadóanyag ásványi energiahordozókból</a:t>
            </a:r>
          </a:p>
          <a:p>
            <a:pPr algn="ctr">
              <a:spcBef>
                <a:spcPct val="0"/>
              </a:spcBef>
              <a:buFontTx/>
              <a:buNone/>
            </a:pPr>
            <a:r>
              <a:rPr lang="hu-HU" altLang="hu-HU" sz="1600" b="1">
                <a:latin typeface="Comic Sans MS" pitchFamily="66" charset="0"/>
              </a:rPr>
              <a:t>(a XXI. századunk alatt becsült fogyasztás~1.10</a:t>
            </a:r>
            <a:r>
              <a:rPr lang="hu-HU" altLang="hu-HU" sz="1600" b="1" baseline="30000">
                <a:latin typeface="Comic Sans MS" pitchFamily="66" charset="0"/>
              </a:rPr>
              <a:t>23</a:t>
            </a:r>
            <a:r>
              <a:rPr lang="hu-HU" altLang="hu-HU" sz="1600" b="1">
                <a:latin typeface="Comic Sans MS" pitchFamily="66" charset="0"/>
              </a:rPr>
              <a:t> J viszonyszámai)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9316"/>
                                        </p:tgtEl>
                                        <p:attrNameLst>
                                          <p:attrName>style.visibility</p:attrName>
                                        </p:attrNameLst>
                                      </p:cBhvr>
                                      <p:to>
                                        <p:strVal val="visible"/>
                                      </p:to>
                                    </p:set>
                                    <p:anim calcmode="lin" valueType="num">
                                      <p:cBhvr>
                                        <p:cTn id="7" dur="1000" fill="hold"/>
                                        <p:tgtEl>
                                          <p:spTgt spid="269316"/>
                                        </p:tgtEl>
                                        <p:attrNameLst>
                                          <p:attrName>ppt_w</p:attrName>
                                        </p:attrNameLst>
                                      </p:cBhvr>
                                      <p:tavLst>
                                        <p:tav tm="0">
                                          <p:val>
                                            <p:fltVal val="0"/>
                                          </p:val>
                                        </p:tav>
                                        <p:tav tm="100000">
                                          <p:val>
                                            <p:strVal val="#ppt_w"/>
                                          </p:val>
                                        </p:tav>
                                      </p:tavLst>
                                    </p:anim>
                                    <p:anim calcmode="lin" valueType="num">
                                      <p:cBhvr>
                                        <p:cTn id="8" dur="1000" fill="hold"/>
                                        <p:tgtEl>
                                          <p:spTgt spid="269316"/>
                                        </p:tgtEl>
                                        <p:attrNameLst>
                                          <p:attrName>ppt_h</p:attrName>
                                        </p:attrNameLst>
                                      </p:cBhvr>
                                      <p:tavLst>
                                        <p:tav tm="0">
                                          <p:val>
                                            <p:fltVal val="0"/>
                                          </p:val>
                                        </p:tav>
                                        <p:tav tm="100000">
                                          <p:val>
                                            <p:strVal val="#ppt_h"/>
                                          </p:val>
                                        </p:tav>
                                      </p:tavLst>
                                    </p:anim>
                                    <p:anim calcmode="lin" valueType="num">
                                      <p:cBhvr>
                                        <p:cTn id="9" dur="1000" fill="hold"/>
                                        <p:tgtEl>
                                          <p:spTgt spid="2693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93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8" presetClass="entr" presetSubtype="12" fill="hold" grpId="0" nodeType="afterEffect">
                                  <p:stCondLst>
                                    <p:cond delay="0"/>
                                  </p:stCondLst>
                                  <p:childTnLst>
                                    <p:set>
                                      <p:cBhvr>
                                        <p:cTn id="13" dur="1" fill="hold">
                                          <p:stCondLst>
                                            <p:cond delay="0"/>
                                          </p:stCondLst>
                                        </p:cTn>
                                        <p:tgtEl>
                                          <p:spTgt spid="269318"/>
                                        </p:tgtEl>
                                        <p:attrNameLst>
                                          <p:attrName>style.visibility</p:attrName>
                                        </p:attrNameLst>
                                      </p:cBhvr>
                                      <p:to>
                                        <p:strVal val="visible"/>
                                      </p:to>
                                    </p:set>
                                    <p:animEffect transition="in" filter="strips(downLeft)">
                                      <p:cBhvr>
                                        <p:cTn id="14" dur="500"/>
                                        <p:tgtEl>
                                          <p:spTgt spid="269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4100"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28A56A76-AD13-4231-91A5-D03FD2139501}" type="slidenum">
              <a:rPr lang="hu-HU" altLang="hu-HU" sz="1200" smtClean="0">
                <a:solidFill>
                  <a:schemeClr val="bg1">
                    <a:lumMod val="50000"/>
                  </a:schemeClr>
                </a:solidFill>
              </a:rPr>
              <a:pPr eaLnBrk="1" hangingPunct="1">
                <a:defRPr/>
              </a:pPr>
              <a:t>28</a:t>
            </a:fld>
            <a:endParaRPr lang="hu-HU" altLang="hu-HU" sz="1200" smtClean="0">
              <a:solidFill>
                <a:schemeClr val="bg1">
                  <a:lumMod val="50000"/>
                </a:schemeClr>
              </a:solidFill>
            </a:endParaRPr>
          </a:p>
        </p:txBody>
      </p:sp>
      <p:graphicFrame>
        <p:nvGraphicFramePr>
          <p:cNvPr id="270340" name="Object 4"/>
          <p:cNvGraphicFramePr>
            <a:graphicFrameLocks noChangeAspect="1"/>
          </p:cNvGraphicFramePr>
          <p:nvPr/>
        </p:nvGraphicFramePr>
        <p:xfrm>
          <a:off x="539750" y="836613"/>
          <a:ext cx="7723188" cy="5165725"/>
        </p:xfrm>
        <a:graphic>
          <a:graphicData uri="http://schemas.openxmlformats.org/presentationml/2006/ole">
            <mc:AlternateContent xmlns:mc="http://schemas.openxmlformats.org/markup-compatibility/2006">
              <mc:Choice xmlns:v="urn:schemas-microsoft-com:vml" Requires="v">
                <p:oleObj spid="_x0000_s30734" name="Munkalap" r:id="rId4" imgW="9677345" imgH="6972263" progId="Excel.Sheet.8">
                  <p:embed/>
                </p:oleObj>
              </mc:Choice>
              <mc:Fallback>
                <p:oleObj name="Munkalap" r:id="rId4" imgW="9677345" imgH="6972263"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836613"/>
                        <a:ext cx="7723188"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70342" name="Rectangle 6"/>
          <p:cNvSpPr>
            <a:spLocks noChangeArrowheads="1"/>
          </p:cNvSpPr>
          <p:nvPr/>
        </p:nvSpPr>
        <p:spPr bwMode="auto">
          <a:xfrm>
            <a:off x="107950" y="476250"/>
            <a:ext cx="8928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2000" b="1">
                <a:latin typeface="Comic Sans MS" pitchFamily="66" charset="0"/>
              </a:rPr>
              <a:t>A világ eredő ellátottsága hasadóanyag és ásványi energiahordozókból</a:t>
            </a:r>
          </a:p>
          <a:p>
            <a:pPr algn="ctr">
              <a:spcBef>
                <a:spcPct val="0"/>
              </a:spcBef>
              <a:buFontTx/>
              <a:buNone/>
            </a:pPr>
            <a:r>
              <a:rPr lang="hu-HU" altLang="hu-HU" sz="1600" b="1">
                <a:latin typeface="Comic Sans MS" pitchFamily="66" charset="0"/>
              </a:rPr>
              <a:t>(a XXI. századunk alatt becsült fogyasztás~1.10</a:t>
            </a:r>
            <a:r>
              <a:rPr lang="hu-HU" altLang="hu-HU" sz="1600" b="1" baseline="30000">
                <a:latin typeface="Comic Sans MS" pitchFamily="66" charset="0"/>
              </a:rPr>
              <a:t>23</a:t>
            </a:r>
            <a:r>
              <a:rPr lang="hu-HU" altLang="hu-HU" sz="1600" b="1">
                <a:latin typeface="Comic Sans MS" pitchFamily="66" charset="0"/>
              </a:rPr>
              <a:t> J viszonyszámai)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box(out)">
                                      <p:cBhvr>
                                        <p:cTn id="7" dur="500"/>
                                        <p:tgtEl>
                                          <p:spTgt spid="270340"/>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70342"/>
                                        </p:tgtEl>
                                        <p:attrNameLst>
                                          <p:attrName>style.visibility</p:attrName>
                                        </p:attrNameLst>
                                      </p:cBhvr>
                                      <p:to>
                                        <p:strVal val="visible"/>
                                      </p:to>
                                    </p:set>
                                    <p:animEffect transition="in" filter="strips(downLeft)">
                                      <p:cBhvr>
                                        <p:cTn id="11"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smtClean="0">
                <a:solidFill>
                  <a:schemeClr val="bg1">
                    <a:lumMod val="50000"/>
                  </a:schemeClr>
                </a:solidFill>
              </a:rPr>
              <a:t>Dr. Pátzay György</a:t>
            </a:r>
          </a:p>
        </p:txBody>
      </p:sp>
      <p:sp>
        <p:nvSpPr>
          <p:cNvPr id="5124"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FB13DC45-DAF9-4F55-A31C-C569E4F9CC30}" type="slidenum">
              <a:rPr lang="hu-HU" altLang="hu-HU" sz="1200" smtClean="0">
                <a:solidFill>
                  <a:schemeClr val="bg1">
                    <a:lumMod val="50000"/>
                  </a:schemeClr>
                </a:solidFill>
              </a:rPr>
              <a:pPr eaLnBrk="1" hangingPunct="1">
                <a:defRPr/>
              </a:pPr>
              <a:t>29</a:t>
            </a:fld>
            <a:endParaRPr lang="hu-HU" altLang="hu-HU" sz="1200" smtClean="0">
              <a:solidFill>
                <a:schemeClr val="bg1">
                  <a:lumMod val="50000"/>
                </a:schemeClr>
              </a:solidFill>
            </a:endParaRPr>
          </a:p>
        </p:txBody>
      </p:sp>
      <p:graphicFrame>
        <p:nvGraphicFramePr>
          <p:cNvPr id="132100" name="Object 4"/>
          <p:cNvGraphicFramePr>
            <a:graphicFrameLocks noChangeAspect="1"/>
          </p:cNvGraphicFramePr>
          <p:nvPr/>
        </p:nvGraphicFramePr>
        <p:xfrm>
          <a:off x="1908175" y="549275"/>
          <a:ext cx="5040313" cy="3138488"/>
        </p:xfrm>
        <a:graphic>
          <a:graphicData uri="http://schemas.openxmlformats.org/presentationml/2006/ole">
            <mc:AlternateContent xmlns:mc="http://schemas.openxmlformats.org/markup-compatibility/2006">
              <mc:Choice xmlns:v="urn:schemas-microsoft-com:vml" Requires="v">
                <p:oleObj spid="_x0000_s31759" name="Munkalap" r:id="rId4" imgW="9210240" imgH="5725800" progId="Excel.Sheet.8">
                  <p:embed/>
                </p:oleObj>
              </mc:Choice>
              <mc:Fallback>
                <p:oleObj name="Munkalap" r:id="rId4" imgW="9210240" imgH="5725800" progId="Excel.Sheet.8">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549275"/>
                        <a:ext cx="5040313" cy="313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49" name="Text Box 5"/>
          <p:cNvSpPr txBox="1">
            <a:spLocks noChangeArrowheads="1"/>
          </p:cNvSpPr>
          <p:nvPr/>
        </p:nvSpPr>
        <p:spPr bwMode="auto">
          <a:xfrm>
            <a:off x="971550" y="188913"/>
            <a:ext cx="71294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2000" b="1">
                <a:latin typeface="Comic Sans MS" pitchFamily="66" charset="0"/>
              </a:rPr>
              <a:t>Megújuló energiák mint potenciális éves energiaforrások</a:t>
            </a:r>
          </a:p>
        </p:txBody>
      </p:sp>
      <p:pic>
        <p:nvPicPr>
          <p:cNvPr id="317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650" y="3644900"/>
            <a:ext cx="77628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0"/>
                                  </p:stCondLst>
                                  <p:childTnLst>
                                    <p:set>
                                      <p:cBhvr>
                                        <p:cTn id="6" dur="1" fill="hold">
                                          <p:stCondLst>
                                            <p:cond delay="0"/>
                                          </p:stCondLst>
                                        </p:cTn>
                                        <p:tgtEl>
                                          <p:spTgt spid="132100"/>
                                        </p:tgtEl>
                                        <p:attrNameLst>
                                          <p:attrName>style.visibility</p:attrName>
                                        </p:attrNameLst>
                                      </p:cBhvr>
                                      <p:to>
                                        <p:strVal val="visible"/>
                                      </p:to>
                                    </p:set>
                                    <p:anim calcmode="lin" valueType="num">
                                      <p:cBhvr>
                                        <p:cTn id="7" dur="500" fill="hold"/>
                                        <p:tgtEl>
                                          <p:spTgt spid="132100"/>
                                        </p:tgtEl>
                                        <p:attrNameLst>
                                          <p:attrName>ppt_w</p:attrName>
                                        </p:attrNameLst>
                                      </p:cBhvr>
                                      <p:tavLst>
                                        <p:tav tm="0">
                                          <p:val>
                                            <p:strVal val="(6*min(max(#ppt_w*#ppt_h,.3),1)-7.4)/-.7*#ppt_w"/>
                                          </p:val>
                                        </p:tav>
                                        <p:tav tm="100000">
                                          <p:val>
                                            <p:strVal val="#ppt_w"/>
                                          </p:val>
                                        </p:tav>
                                      </p:tavLst>
                                    </p:anim>
                                    <p:anim calcmode="lin" valueType="num">
                                      <p:cBhvr>
                                        <p:cTn id="8" dur="500" fill="hold"/>
                                        <p:tgtEl>
                                          <p:spTgt spid="132100"/>
                                        </p:tgtEl>
                                        <p:attrNameLst>
                                          <p:attrName>ppt_h</p:attrName>
                                        </p:attrNameLst>
                                      </p:cBhvr>
                                      <p:tavLst>
                                        <p:tav tm="0">
                                          <p:val>
                                            <p:strVal val="(6*min(max(#ppt_w*#ppt_h,.3),1)-7.4)/-.7*#ppt_h"/>
                                          </p:val>
                                        </p:tav>
                                        <p:tav tm="100000">
                                          <p:val>
                                            <p:strVal val="#ppt_h"/>
                                          </p:val>
                                        </p:tav>
                                      </p:tavLst>
                                    </p:anim>
                                    <p:anim calcmode="lin" valueType="num">
                                      <p:cBhvr>
                                        <p:cTn id="9" dur="500" fill="hold"/>
                                        <p:tgtEl>
                                          <p:spTgt spid="132100"/>
                                        </p:tgtEl>
                                        <p:attrNameLst>
                                          <p:attrName>ppt_x</p:attrName>
                                        </p:attrNameLst>
                                      </p:cBhvr>
                                      <p:tavLst>
                                        <p:tav tm="0">
                                          <p:val>
                                            <p:fltVal val="0.5"/>
                                          </p:val>
                                        </p:tav>
                                        <p:tav tm="100000">
                                          <p:val>
                                            <p:strVal val="#ppt_x"/>
                                          </p:val>
                                        </p:tav>
                                      </p:tavLst>
                                    </p:anim>
                                    <p:anim calcmode="lin" valueType="num">
                                      <p:cBhvr>
                                        <p:cTn id="10" dur="500" fill="hold"/>
                                        <p:tgtEl>
                                          <p:spTgt spid="132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átum helye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19459" name="Dia számának helye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87F1B644-2616-471C-BB22-21A16810BA12}" type="slidenum">
              <a:rPr lang="hu-HU" altLang="hu-HU" sz="1200" smtClean="0">
                <a:solidFill>
                  <a:schemeClr val="bg1">
                    <a:lumMod val="50000"/>
                  </a:schemeClr>
                </a:solidFill>
              </a:rPr>
              <a:pPr eaLnBrk="1" hangingPunct="1">
                <a:defRPr/>
              </a:pPr>
              <a:t>3</a:t>
            </a:fld>
            <a:endParaRPr lang="hu-HU" altLang="hu-HU" sz="1200" smtClean="0">
              <a:solidFill>
                <a:schemeClr val="bg1">
                  <a:lumMod val="50000"/>
                </a:schemeClr>
              </a:solidFill>
            </a:endParaRPr>
          </a:p>
        </p:txBody>
      </p:sp>
      <p:sp>
        <p:nvSpPr>
          <p:cNvPr id="5124" name="Rectangle 2"/>
          <p:cNvSpPr>
            <a:spLocks noGrp="1" noChangeArrowheads="1"/>
          </p:cNvSpPr>
          <p:nvPr>
            <p:ph type="subTitle" idx="1"/>
          </p:nvPr>
        </p:nvSpPr>
        <p:spPr>
          <a:xfrm>
            <a:off x="539750" y="549275"/>
            <a:ext cx="8353425" cy="5903913"/>
          </a:xfrm>
        </p:spPr>
        <p:txBody>
          <a:bodyPr/>
          <a:lstStyle/>
          <a:p>
            <a:pPr algn="l" eaLnBrk="1" hangingPunct="1"/>
            <a:r>
              <a:rPr lang="hu-HU" altLang="hu-HU" b="1" smtClean="0">
                <a:latin typeface="Comic Sans MS" pitchFamily="66" charset="0"/>
              </a:rPr>
              <a:t>BEVEZETÉS</a:t>
            </a:r>
            <a:endParaRPr lang="hu-HU" altLang="hu-HU" b="1" i="1" smtClean="0">
              <a:latin typeface="Comic Sans MS" pitchFamily="66" charset="0"/>
            </a:endParaRPr>
          </a:p>
          <a:p>
            <a:pPr algn="l" eaLnBrk="1" hangingPunct="1"/>
            <a:endParaRPr lang="hu-HU" altLang="hu-HU" b="1" i="1" smtClean="0">
              <a:latin typeface="Comic Sans MS" pitchFamily="66" charset="0"/>
            </a:endParaRPr>
          </a:p>
          <a:p>
            <a:pPr algn="l" eaLnBrk="1" hangingPunct="1"/>
            <a:r>
              <a:rPr lang="hu-HU" altLang="hu-HU" sz="2800" b="1" i="1" smtClean="0">
                <a:solidFill>
                  <a:srgbClr val="FF3300"/>
                </a:solidFill>
                <a:latin typeface="Comic Sans MS" pitchFamily="66" charset="0"/>
              </a:rPr>
              <a:t>Technika </a:t>
            </a:r>
            <a:r>
              <a:rPr lang="hu-HU" altLang="hu-HU" sz="2800" b="1" i="1" smtClean="0">
                <a:solidFill>
                  <a:srgbClr val="FF3300"/>
                </a:solidFill>
                <a:latin typeface="Comic Sans MS" pitchFamily="66" charset="0"/>
                <a:sym typeface="Wingdings" pitchFamily="2" charset="2"/>
              </a:rPr>
              <a:t></a:t>
            </a:r>
            <a:r>
              <a:rPr lang="hu-HU" altLang="hu-HU" sz="2800" b="1" i="1" smtClean="0">
                <a:solidFill>
                  <a:srgbClr val="FF3300"/>
                </a:solidFill>
                <a:latin typeface="Comic Sans MS" pitchFamily="66" charset="0"/>
              </a:rPr>
              <a:t>állapotváltoztatás</a:t>
            </a:r>
            <a:endParaRPr lang="hu-HU" altLang="hu-HU" sz="2800" smtClean="0">
              <a:solidFill>
                <a:srgbClr val="FF3300"/>
              </a:solidFill>
              <a:latin typeface="Comic Sans MS" pitchFamily="66" charset="0"/>
            </a:endParaRPr>
          </a:p>
          <a:p>
            <a:pPr algn="l" eaLnBrk="1" hangingPunct="1"/>
            <a:endParaRPr lang="hu-HU" altLang="hu-HU" sz="2800" smtClean="0">
              <a:latin typeface="Comic Sans MS" pitchFamily="66" charset="0"/>
            </a:endParaRPr>
          </a:p>
          <a:p>
            <a:pPr algn="l" eaLnBrk="1" hangingPunct="1"/>
            <a:endParaRPr lang="hu-HU" altLang="hu-HU" sz="2800" b="1" i="1" smtClean="0">
              <a:latin typeface="Comic Sans MS" pitchFamily="66" charset="0"/>
            </a:endParaRPr>
          </a:p>
          <a:p>
            <a:pPr algn="l" eaLnBrk="1" hangingPunct="1"/>
            <a:r>
              <a:rPr lang="hu-HU" altLang="hu-HU" sz="2800" b="1" i="1" smtClean="0">
                <a:solidFill>
                  <a:srgbClr val="FF3300"/>
                </a:solidFill>
                <a:latin typeface="Comic Sans MS" pitchFamily="66" charset="0"/>
              </a:rPr>
              <a:t>Technológia</a:t>
            </a:r>
            <a:r>
              <a:rPr lang="hu-HU" altLang="hu-HU" sz="2800" b="1" i="1" smtClean="0">
                <a:solidFill>
                  <a:srgbClr val="FF3300"/>
                </a:solidFill>
                <a:latin typeface="Comic Sans MS" pitchFamily="66" charset="0"/>
                <a:sym typeface="Wingdings" pitchFamily="2" charset="2"/>
              </a:rPr>
              <a:t>állapotváltoztatás módszere</a:t>
            </a:r>
            <a:endParaRPr lang="hu-HU" altLang="hu-HU" sz="2800" smtClean="0">
              <a:solidFill>
                <a:srgbClr val="FF3300"/>
              </a:solidFill>
              <a:latin typeface="Comic Sans MS" pitchFamily="66" charset="0"/>
            </a:endParaRPr>
          </a:p>
          <a:p>
            <a:pPr algn="l" eaLnBrk="1" hangingPunct="1"/>
            <a:endParaRPr lang="hu-HU" altLang="hu-HU" sz="2800" smtClean="0">
              <a:latin typeface="Comic Sans MS" pitchFamily="66" charset="0"/>
            </a:endParaRPr>
          </a:p>
          <a:p>
            <a:pPr algn="l" eaLnBrk="1" hangingPunct="1"/>
            <a:endParaRPr lang="hu-HU" altLang="hu-HU" sz="2800" smtClean="0">
              <a:latin typeface="Comic Sans MS" pitchFamily="66" charset="0"/>
            </a:endParaRPr>
          </a:p>
          <a:p>
            <a:pPr algn="l" eaLnBrk="1" hangingPunct="1"/>
            <a:r>
              <a:rPr lang="hu-HU" altLang="hu-HU" sz="2800" b="1" i="1" smtClean="0">
                <a:solidFill>
                  <a:srgbClr val="FF3300"/>
                </a:solidFill>
                <a:latin typeface="Comic Sans MS" pitchFamily="66" charset="0"/>
              </a:rPr>
              <a:t>Technikai rendszerek</a:t>
            </a:r>
            <a:r>
              <a:rPr lang="hu-HU" altLang="hu-HU" sz="2800" b="1" i="1" smtClean="0">
                <a:solidFill>
                  <a:srgbClr val="FF3300"/>
                </a:solidFill>
                <a:latin typeface="Comic Sans MS" pitchFamily="66" charset="0"/>
                <a:sym typeface="Wingdings" pitchFamily="2" charset="2"/>
              </a:rPr>
              <a:t>ember által létrehozott</a:t>
            </a:r>
            <a:endParaRPr lang="hu-HU" altLang="hu-HU" sz="2800" b="1" i="1" smtClean="0">
              <a:solidFill>
                <a:srgbClr val="FF3300"/>
              </a:solidFill>
              <a:latin typeface="Comic Sans MS" pitchFamily="66"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4198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DF3DFF26-46F4-4323-B1ED-D05EA516986A}" type="slidenum">
              <a:rPr lang="hu-HU" altLang="hu-HU" sz="1200" smtClean="0">
                <a:solidFill>
                  <a:schemeClr val="bg1">
                    <a:lumMod val="50000"/>
                  </a:schemeClr>
                </a:solidFill>
              </a:rPr>
              <a:pPr eaLnBrk="1" hangingPunct="1">
                <a:defRPr/>
              </a:pPr>
              <a:t>30</a:t>
            </a:fld>
            <a:endParaRPr lang="hu-HU" altLang="hu-HU" sz="1200" smtClean="0">
              <a:solidFill>
                <a:schemeClr val="bg1">
                  <a:lumMod val="50000"/>
                </a:schemeClr>
              </a:solidFill>
            </a:endParaRP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489" y="0"/>
            <a:ext cx="6265863"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9"/>
          <p:cNvSpPr txBox="1">
            <a:spLocks noChangeArrowheads="1"/>
          </p:cNvSpPr>
          <p:nvPr/>
        </p:nvSpPr>
        <p:spPr bwMode="auto">
          <a:xfrm>
            <a:off x="1258888" y="3213100"/>
            <a:ext cx="2592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Energiatartalom (MJ/kg)</a:t>
            </a:r>
          </a:p>
        </p:txBody>
      </p:sp>
      <p:pic>
        <p:nvPicPr>
          <p:cNvPr id="3277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644900"/>
            <a:ext cx="43180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644900"/>
            <a:ext cx="4241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4301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02293409-7674-4E5A-A312-5E4A22F3A460}" type="slidenum">
              <a:rPr lang="hu-HU" altLang="hu-HU" sz="1200" smtClean="0">
                <a:solidFill>
                  <a:schemeClr val="bg1">
                    <a:lumMod val="50000"/>
                  </a:schemeClr>
                </a:solidFill>
              </a:rPr>
              <a:pPr eaLnBrk="1" hangingPunct="1">
                <a:defRPr/>
              </a:pPr>
              <a:t>31</a:t>
            </a:fld>
            <a:endParaRPr lang="hu-HU" altLang="hu-HU" sz="1200" smtClean="0">
              <a:solidFill>
                <a:schemeClr val="bg1">
                  <a:lumMod val="50000"/>
                </a:schemeClr>
              </a:solidFill>
            </a:endParaRPr>
          </a:p>
        </p:txBody>
      </p:sp>
      <p:sp>
        <p:nvSpPr>
          <p:cNvPr id="43012" name="Rectangle 8"/>
          <p:cNvSpPr>
            <a:spLocks noChangeArrowheads="1"/>
          </p:cNvSpPr>
          <p:nvPr/>
        </p:nvSpPr>
        <p:spPr bwMode="auto">
          <a:xfrm>
            <a:off x="250825" y="1473200"/>
            <a:ext cx="864076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600" dirty="0" smtClean="0">
                <a:latin typeface="Comic Sans MS" pitchFamily="66" charset="0"/>
              </a:rPr>
              <a:t>Primer energiahordozók = tüzelőanyagok: az anyagokban, kötött kémiai és nukleáris energia.</a:t>
            </a:r>
          </a:p>
          <a:p>
            <a:pPr eaLnBrk="1" hangingPunct="1">
              <a:defRPr/>
            </a:pPr>
            <a:endParaRPr lang="hu-HU" altLang="hu-HU" sz="1600" dirty="0" smtClean="0">
              <a:latin typeface="Comic Sans MS" pitchFamily="66" charset="0"/>
            </a:endParaRPr>
          </a:p>
          <a:p>
            <a:pPr eaLnBrk="1" hangingPunct="1">
              <a:defRPr/>
            </a:pPr>
            <a:r>
              <a:rPr lang="hu-HU" altLang="hu-HU" sz="1600" dirty="0" smtClean="0">
                <a:latin typeface="Comic Sans MS" pitchFamily="66" charset="0"/>
              </a:rPr>
              <a:t>Tüzelőanyagok:</a:t>
            </a:r>
          </a:p>
          <a:p>
            <a:pPr marL="342900" eaLnBrk="1" hangingPunct="1">
              <a:defRPr/>
            </a:pPr>
            <a:r>
              <a:rPr lang="hu-HU" altLang="hu-HU" sz="1600" dirty="0" smtClean="0">
                <a:latin typeface="Comic Sans MS" pitchFamily="66" charset="0"/>
              </a:rPr>
              <a:t>– szén (C),</a:t>
            </a:r>
          </a:p>
          <a:p>
            <a:pPr marL="342900" eaLnBrk="1" hangingPunct="1">
              <a:defRPr/>
            </a:pPr>
            <a:r>
              <a:rPr lang="hu-HU" altLang="hu-HU" sz="1600" dirty="0" smtClean="0">
                <a:latin typeface="Comic Sans MS" pitchFamily="66" charset="0"/>
              </a:rPr>
              <a:t>– szénhidrogének (CH): kőolaj és földgáz,</a:t>
            </a:r>
          </a:p>
          <a:p>
            <a:pPr marL="342900" eaLnBrk="1" hangingPunct="1">
              <a:defRPr/>
            </a:pPr>
            <a:r>
              <a:rPr lang="hu-HU" altLang="hu-HU" sz="1600" dirty="0" smtClean="0">
                <a:latin typeface="Comic Sans MS" pitchFamily="66" charset="0"/>
              </a:rPr>
              <a:t>– nukleáris (A): urán, (tórium).</a:t>
            </a:r>
          </a:p>
          <a:p>
            <a:pPr marL="342900" eaLnBrk="1" hangingPunct="1">
              <a:defRPr/>
            </a:pPr>
            <a:endParaRPr lang="hu-HU" altLang="hu-HU" sz="1600" dirty="0" smtClean="0">
              <a:latin typeface="Comic Sans MS" pitchFamily="66" charset="0"/>
            </a:endParaRPr>
          </a:p>
          <a:p>
            <a:pPr eaLnBrk="1" hangingPunct="1">
              <a:defRPr/>
            </a:pPr>
            <a:r>
              <a:rPr lang="hu-HU" altLang="hu-HU" sz="1600" dirty="0" smtClean="0">
                <a:latin typeface="Comic Sans MS" pitchFamily="66" charset="0"/>
              </a:rPr>
              <a:t>Tüzelőanyagok termelése = bányászat, mely a művelt terület elhelyezkedése szerint</a:t>
            </a:r>
          </a:p>
          <a:p>
            <a:pPr marL="342900" eaLnBrk="1" hangingPunct="1">
              <a:defRPr/>
            </a:pPr>
            <a:r>
              <a:rPr lang="hu-HU" altLang="hu-HU" sz="1600" dirty="0" smtClean="0">
                <a:latin typeface="Comic Sans MS" pitchFamily="66" charset="0"/>
              </a:rPr>
              <a:t>- külszíni,</a:t>
            </a:r>
          </a:p>
          <a:p>
            <a:pPr marL="342900" eaLnBrk="1" hangingPunct="1">
              <a:defRPr/>
            </a:pPr>
            <a:r>
              <a:rPr lang="hu-HU" altLang="hu-HU" sz="1600" dirty="0" smtClean="0">
                <a:latin typeface="Comic Sans MS" pitchFamily="66" charset="0"/>
              </a:rPr>
              <a:t>- mélyművelés.</a:t>
            </a:r>
          </a:p>
          <a:p>
            <a:pPr marL="628650" indent="-285750" eaLnBrk="1" hangingPunct="1">
              <a:buFontTx/>
              <a:buChar char="-"/>
              <a:defRPr/>
            </a:pPr>
            <a:endParaRPr lang="hu-HU" altLang="hu-HU" sz="1600" dirty="0" smtClean="0">
              <a:latin typeface="Comic Sans MS" pitchFamily="66" charset="0"/>
            </a:endParaRPr>
          </a:p>
          <a:p>
            <a:pPr algn="just" eaLnBrk="1" hangingPunct="1">
              <a:defRPr/>
            </a:pPr>
            <a:r>
              <a:rPr lang="hu-HU" altLang="hu-HU" sz="1600" dirty="0" smtClean="0">
                <a:latin typeface="Comic Sans MS" pitchFamily="66" charset="0"/>
              </a:rPr>
              <a:t>Kitermelésnél keverék = tüzelőanyag/ok/ + egyéb anyagok, ezért szükséges a feldolgozásuk szekunder energiahordozó előállítása.</a:t>
            </a:r>
          </a:p>
        </p:txBody>
      </p:sp>
      <p:sp>
        <p:nvSpPr>
          <p:cNvPr id="33797" name="Text Box 15"/>
          <p:cNvSpPr txBox="1">
            <a:spLocks noChangeArrowheads="1"/>
          </p:cNvSpPr>
          <p:nvPr/>
        </p:nvSpPr>
        <p:spPr bwMode="auto">
          <a:xfrm>
            <a:off x="323850" y="581025"/>
            <a:ext cx="8569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2000" b="1">
                <a:solidFill>
                  <a:srgbClr val="FF3300"/>
                </a:solidFill>
                <a:latin typeface="Comic Sans MS" pitchFamily="66" charset="0"/>
              </a:rPr>
              <a:t>ENERGIAHORDOZÓK - Ásványi energiahordozók</a:t>
            </a:r>
            <a:endParaRPr lang="hu-HU" altLang="hu-HU" sz="1600" b="1" i="1">
              <a:latin typeface="Comic Sans MS"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smtClean="0">
                <a:solidFill>
                  <a:schemeClr val="bg1">
                    <a:lumMod val="50000"/>
                  </a:schemeClr>
                </a:solidFill>
              </a:rPr>
              <a:t>Dr. Pátzay György</a:t>
            </a:r>
          </a:p>
        </p:txBody>
      </p:sp>
      <p:sp>
        <p:nvSpPr>
          <p:cNvPr id="4403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3ED6F8FA-B1D4-4CE4-BA19-8105A7E5FCCF}" type="slidenum">
              <a:rPr lang="hu-HU" altLang="hu-HU" sz="1200" smtClean="0">
                <a:solidFill>
                  <a:schemeClr val="bg1">
                    <a:lumMod val="50000"/>
                  </a:schemeClr>
                </a:solidFill>
              </a:rPr>
              <a:pPr eaLnBrk="1" hangingPunct="1">
                <a:defRPr/>
              </a:pPr>
              <a:t>32</a:t>
            </a:fld>
            <a:endParaRPr lang="hu-HU" altLang="hu-HU" sz="1200" smtClean="0">
              <a:solidFill>
                <a:schemeClr val="bg1">
                  <a:lumMod val="50000"/>
                </a:schemeClr>
              </a:solidFill>
            </a:endParaRPr>
          </a:p>
        </p:txBody>
      </p:sp>
      <p:sp>
        <p:nvSpPr>
          <p:cNvPr id="44036" name="Rectangle 4"/>
          <p:cNvSpPr>
            <a:spLocks noChangeArrowheads="1"/>
          </p:cNvSpPr>
          <p:nvPr/>
        </p:nvSpPr>
        <p:spPr bwMode="auto">
          <a:xfrm>
            <a:off x="395288" y="260350"/>
            <a:ext cx="8424862"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2400" b="1" dirty="0" smtClean="0">
                <a:effectLst>
                  <a:outerShdw blurRad="38100" dist="38100" dir="2700000" algn="tl">
                    <a:srgbClr val="000000">
                      <a:alpha val="43137"/>
                    </a:srgbClr>
                  </a:outerShdw>
                </a:effectLst>
                <a:latin typeface="Comic Sans MS" pitchFamily="66" charset="0"/>
              </a:rPr>
              <a:t>Szén</a:t>
            </a:r>
          </a:p>
          <a:p>
            <a:pPr eaLnBrk="1" hangingPunct="1">
              <a:defRPr/>
            </a:pPr>
            <a:endParaRPr lang="hu-HU" altLang="hu-HU" sz="1400" dirty="0" smtClean="0">
              <a:latin typeface="Comic Sans MS" pitchFamily="66" charset="0"/>
            </a:endParaRPr>
          </a:p>
          <a:p>
            <a:pPr eaLnBrk="1" hangingPunct="1">
              <a:defRPr/>
            </a:pPr>
            <a:r>
              <a:rPr lang="hu-HU" altLang="hu-HU" sz="1400" dirty="0" smtClean="0">
                <a:latin typeface="Comic Sans MS" pitchFamily="66" charset="0"/>
              </a:rPr>
              <a:t>A szén különbözősége a képződésében van.</a:t>
            </a:r>
          </a:p>
          <a:p>
            <a:pPr algn="just" eaLnBrk="1" hangingPunct="1">
              <a:defRPr/>
            </a:pPr>
            <a:r>
              <a:rPr lang="hu-HU" altLang="hu-HU" sz="1400" dirty="0" smtClean="0">
                <a:latin typeface="Comic Sans MS" pitchFamily="66" charset="0"/>
              </a:rPr>
              <a:t>Alapja a növények anyaga: cellulóz, hemicellulóz, pektinek, gyanták, zsírok, viaszok, fehérjék, melyek oxigén hiányában </a:t>
            </a:r>
            <a:r>
              <a:rPr lang="hu-HU" altLang="hu-HU" sz="1400" dirty="0" err="1" smtClean="0">
                <a:latin typeface="Comic Sans MS" pitchFamily="66" charset="0"/>
              </a:rPr>
              <a:t>szénülnek</a:t>
            </a:r>
            <a:r>
              <a:rPr lang="hu-HU" altLang="hu-HU" sz="1400" dirty="0" smtClean="0">
                <a:latin typeface="Comic Sans MS" pitchFamily="66" charset="0"/>
              </a:rPr>
              <a:t> (lignin).</a:t>
            </a:r>
          </a:p>
          <a:p>
            <a:pPr algn="just" eaLnBrk="1" hangingPunct="1">
              <a:defRPr/>
            </a:pPr>
            <a:endParaRPr lang="hu-HU" altLang="hu-HU" sz="1400" dirty="0" smtClean="0">
              <a:latin typeface="Comic Sans MS" pitchFamily="66" charset="0"/>
            </a:endParaRPr>
          </a:p>
          <a:p>
            <a:pPr eaLnBrk="1" hangingPunct="1">
              <a:defRPr/>
            </a:pPr>
            <a:r>
              <a:rPr lang="hu-HU" altLang="hu-HU" sz="1400" dirty="0" smtClean="0">
                <a:latin typeface="Comic Sans MS" pitchFamily="66" charset="0"/>
              </a:rPr>
              <a:t>A képződésük két szakaszból áll:</a:t>
            </a:r>
          </a:p>
          <a:p>
            <a:pPr marL="171450" algn="just" eaLnBrk="1" hangingPunct="1">
              <a:defRPr/>
            </a:pPr>
            <a:r>
              <a:rPr lang="hu-HU" altLang="hu-HU" sz="1400" dirty="0" smtClean="0">
                <a:latin typeface="Comic Sans MS" pitchFamily="66" charset="0"/>
              </a:rPr>
              <a:t>– </a:t>
            </a:r>
            <a:r>
              <a:rPr lang="hu-HU" altLang="hu-HU" sz="1400" dirty="0" smtClean="0">
                <a:solidFill>
                  <a:srgbClr val="663300"/>
                </a:solidFill>
                <a:latin typeface="Comic Sans MS" pitchFamily="66" charset="0"/>
              </a:rPr>
              <a:t>tőzegesedés</a:t>
            </a:r>
            <a:r>
              <a:rPr lang="hu-HU" altLang="hu-HU" sz="1400" dirty="0" smtClean="0">
                <a:latin typeface="Comic Sans MS" pitchFamily="66" charset="0"/>
              </a:rPr>
              <a:t>: szerves anyagok lerakódása és</a:t>
            </a:r>
          </a:p>
          <a:p>
            <a:pPr marL="342900" algn="just" eaLnBrk="1" hangingPunct="1">
              <a:defRPr/>
            </a:pPr>
            <a:r>
              <a:rPr lang="hu-HU" altLang="hu-HU" sz="1400" dirty="0" smtClean="0">
                <a:latin typeface="Comic Sans MS" pitchFamily="66" charset="0"/>
              </a:rPr>
              <a:t>elsődleges átalakulása a föld felszínén,</a:t>
            </a:r>
          </a:p>
          <a:p>
            <a:pPr marL="171450" algn="just" eaLnBrk="1" hangingPunct="1">
              <a:defRPr/>
            </a:pPr>
            <a:r>
              <a:rPr lang="hu-HU" altLang="hu-HU" sz="1400" dirty="0" smtClean="0">
                <a:latin typeface="Comic Sans MS" pitchFamily="66" charset="0"/>
              </a:rPr>
              <a:t>– </a:t>
            </a:r>
            <a:r>
              <a:rPr lang="hu-HU" altLang="hu-HU" sz="1400" dirty="0" smtClean="0">
                <a:solidFill>
                  <a:srgbClr val="663300"/>
                </a:solidFill>
                <a:latin typeface="Comic Sans MS" pitchFamily="66" charset="0"/>
              </a:rPr>
              <a:t>szénülés</a:t>
            </a:r>
            <a:r>
              <a:rPr lang="hu-HU" altLang="hu-HU" sz="1400" dirty="0" smtClean="0">
                <a:latin typeface="Comic Sans MS" pitchFamily="66" charset="0"/>
              </a:rPr>
              <a:t>: a szerves anyagok másodlagos</a:t>
            </a:r>
          </a:p>
          <a:p>
            <a:pPr marL="342900" algn="just" eaLnBrk="1" hangingPunct="1">
              <a:defRPr/>
            </a:pPr>
            <a:r>
              <a:rPr lang="hu-HU" altLang="hu-HU" sz="1400" dirty="0" smtClean="0">
                <a:latin typeface="Comic Sans MS" pitchFamily="66" charset="0"/>
              </a:rPr>
              <a:t>átalakulása a földkéregben.</a:t>
            </a:r>
          </a:p>
        </p:txBody>
      </p:sp>
      <p:sp>
        <p:nvSpPr>
          <p:cNvPr id="44037" name="Rectangle 6"/>
          <p:cNvSpPr>
            <a:spLocks noChangeArrowheads="1"/>
          </p:cNvSpPr>
          <p:nvPr/>
        </p:nvSpPr>
        <p:spPr bwMode="auto">
          <a:xfrm>
            <a:off x="395288" y="2911475"/>
            <a:ext cx="8424862"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400" dirty="0" smtClean="0">
                <a:latin typeface="Comic Sans MS" pitchFamily="66" charset="0"/>
              </a:rPr>
              <a:t>A szén minősége időfüggő :</a:t>
            </a:r>
          </a:p>
          <a:p>
            <a:pPr marL="285750" eaLnBrk="1" hangingPunct="1">
              <a:defRPr/>
            </a:pPr>
            <a:r>
              <a:rPr lang="hu-HU" altLang="hu-HU" sz="1400" dirty="0" smtClean="0">
                <a:latin typeface="Comic Sans MS" pitchFamily="66" charset="0"/>
              </a:rPr>
              <a:t>– </a:t>
            </a:r>
            <a:r>
              <a:rPr lang="hu-HU" altLang="hu-HU" sz="1400" i="1" dirty="0" smtClean="0">
                <a:latin typeface="Comic Sans MS" pitchFamily="66" charset="0"/>
              </a:rPr>
              <a:t>tőzeg </a:t>
            </a:r>
            <a:r>
              <a:rPr lang="hu-HU" altLang="hu-HU" sz="1400" dirty="0" smtClean="0">
                <a:latin typeface="Comic Sans MS" pitchFamily="66" charset="0"/>
              </a:rPr>
              <a:t>(lignit) vagy lágy barnakőszén</a:t>
            </a:r>
          </a:p>
          <a:p>
            <a:pPr marL="457200" eaLnBrk="1" hangingPunct="1">
              <a:defRPr/>
            </a:pPr>
            <a:r>
              <a:rPr lang="hu-HU" altLang="hu-HU" sz="1400" dirty="0" smtClean="0">
                <a:latin typeface="Comic Sans MS" pitchFamily="66" charset="0"/>
              </a:rPr>
              <a:t>(viszonylagos összetétel: C</a:t>
            </a:r>
            <a:r>
              <a:rPr lang="hu-HU" altLang="hu-HU" sz="1400" baseline="-25000" dirty="0" smtClean="0">
                <a:latin typeface="Comic Sans MS" pitchFamily="66" charset="0"/>
              </a:rPr>
              <a:t>60</a:t>
            </a:r>
            <a:r>
              <a:rPr lang="hu-HU" altLang="hu-HU" sz="1400" dirty="0" smtClean="0">
                <a:latin typeface="Comic Sans MS" pitchFamily="66" charset="0"/>
              </a:rPr>
              <a:t>H</a:t>
            </a:r>
            <a:r>
              <a:rPr lang="hu-HU" altLang="hu-HU" sz="1400" baseline="-25000" dirty="0" smtClean="0">
                <a:latin typeface="Comic Sans MS" pitchFamily="66" charset="0"/>
              </a:rPr>
              <a:t>70</a:t>
            </a:r>
            <a:r>
              <a:rPr lang="hu-HU" altLang="hu-HU" sz="1400" dirty="0" smtClean="0">
                <a:latin typeface="Comic Sans MS" pitchFamily="66" charset="0"/>
              </a:rPr>
              <a:t>O</a:t>
            </a:r>
            <a:r>
              <a:rPr lang="hu-HU" altLang="hu-HU" sz="1400" baseline="-25000" dirty="0" smtClean="0">
                <a:latin typeface="Comic Sans MS" pitchFamily="66" charset="0"/>
              </a:rPr>
              <a:t>25</a:t>
            </a:r>
            <a:r>
              <a:rPr lang="hu-HU" altLang="hu-HU" sz="1400" dirty="0" smtClean="0">
                <a:latin typeface="Comic Sans MS" pitchFamily="66" charset="0"/>
              </a:rPr>
              <a:t>; idő 1 millió év),</a:t>
            </a:r>
          </a:p>
          <a:p>
            <a:pPr marL="285750" eaLnBrk="1" hangingPunct="1">
              <a:defRPr/>
            </a:pPr>
            <a:r>
              <a:rPr lang="hu-HU" altLang="hu-HU" sz="1400" dirty="0" smtClean="0">
                <a:latin typeface="Comic Sans MS" pitchFamily="66" charset="0"/>
              </a:rPr>
              <a:t>– fényes </a:t>
            </a:r>
            <a:r>
              <a:rPr lang="hu-HU" altLang="hu-HU" sz="1400" i="1" dirty="0" smtClean="0">
                <a:latin typeface="Comic Sans MS" pitchFamily="66" charset="0"/>
              </a:rPr>
              <a:t>barnakőszén </a:t>
            </a:r>
            <a:r>
              <a:rPr lang="hu-HU" altLang="hu-HU" sz="1400" dirty="0" smtClean="0">
                <a:latin typeface="Comic Sans MS" pitchFamily="66" charset="0"/>
              </a:rPr>
              <a:t>(C</a:t>
            </a:r>
            <a:r>
              <a:rPr lang="hu-HU" altLang="hu-HU" sz="1400" baseline="-25000" dirty="0" smtClean="0">
                <a:latin typeface="Comic Sans MS" pitchFamily="66" charset="0"/>
              </a:rPr>
              <a:t>60</a:t>
            </a:r>
            <a:r>
              <a:rPr lang="hu-HU" altLang="hu-HU" sz="1400" dirty="0" smtClean="0">
                <a:latin typeface="Comic Sans MS" pitchFamily="66" charset="0"/>
              </a:rPr>
              <a:t>H</a:t>
            </a:r>
            <a:r>
              <a:rPr lang="hu-HU" altLang="hu-HU" sz="1400" baseline="-25000" dirty="0" smtClean="0">
                <a:latin typeface="Comic Sans MS" pitchFamily="66" charset="0"/>
              </a:rPr>
              <a:t>50</a:t>
            </a:r>
            <a:r>
              <a:rPr lang="hu-HU" altLang="hu-HU" sz="1400" dirty="0" smtClean="0">
                <a:latin typeface="Comic Sans MS" pitchFamily="66" charset="0"/>
              </a:rPr>
              <a:t>O</a:t>
            </a:r>
            <a:r>
              <a:rPr lang="hu-HU" altLang="hu-HU" sz="1400" baseline="-25000" dirty="0" smtClean="0">
                <a:latin typeface="Comic Sans MS" pitchFamily="66" charset="0"/>
              </a:rPr>
              <a:t>16</a:t>
            </a:r>
            <a:r>
              <a:rPr lang="hu-HU" altLang="hu-HU" sz="1400" dirty="0" smtClean="0">
                <a:latin typeface="Comic Sans MS" pitchFamily="66" charset="0"/>
              </a:rPr>
              <a:t>; idő 60 millió év),</a:t>
            </a:r>
          </a:p>
          <a:p>
            <a:pPr marL="285750" eaLnBrk="1" hangingPunct="1">
              <a:defRPr/>
            </a:pPr>
            <a:r>
              <a:rPr lang="hu-HU" altLang="hu-HU" sz="1400" dirty="0" smtClean="0">
                <a:latin typeface="Comic Sans MS" pitchFamily="66" charset="0"/>
              </a:rPr>
              <a:t>– fekete </a:t>
            </a:r>
            <a:r>
              <a:rPr lang="hu-HU" altLang="hu-HU" sz="1400" i="1" dirty="0" smtClean="0">
                <a:latin typeface="Comic Sans MS" pitchFamily="66" charset="0"/>
              </a:rPr>
              <a:t>kőszén </a:t>
            </a:r>
            <a:r>
              <a:rPr lang="hu-HU" altLang="hu-HU" sz="1400" dirty="0" smtClean="0">
                <a:latin typeface="Comic Sans MS" pitchFamily="66" charset="0"/>
              </a:rPr>
              <a:t>(C</a:t>
            </a:r>
            <a:r>
              <a:rPr lang="hu-HU" altLang="hu-HU" sz="1400" baseline="-25000" dirty="0" smtClean="0">
                <a:latin typeface="Comic Sans MS" pitchFamily="66" charset="0"/>
              </a:rPr>
              <a:t>60</a:t>
            </a:r>
            <a:r>
              <a:rPr lang="hu-HU" altLang="hu-HU" sz="1400" dirty="0" smtClean="0">
                <a:latin typeface="Comic Sans MS" pitchFamily="66" charset="0"/>
              </a:rPr>
              <a:t>H</a:t>
            </a:r>
            <a:r>
              <a:rPr lang="hu-HU" altLang="hu-HU" sz="1400" baseline="-25000" dirty="0" smtClean="0">
                <a:latin typeface="Comic Sans MS" pitchFamily="66" charset="0"/>
              </a:rPr>
              <a:t>45</a:t>
            </a:r>
            <a:r>
              <a:rPr lang="hu-HU" altLang="hu-HU" sz="1400" dirty="0" smtClean="0">
                <a:latin typeface="Comic Sans MS" pitchFamily="66" charset="0"/>
              </a:rPr>
              <a:t>O</a:t>
            </a:r>
            <a:r>
              <a:rPr lang="hu-HU" altLang="hu-HU" sz="1400" baseline="-25000" dirty="0" smtClean="0">
                <a:latin typeface="Comic Sans MS" pitchFamily="66" charset="0"/>
              </a:rPr>
              <a:t>5</a:t>
            </a:r>
            <a:r>
              <a:rPr lang="hu-HU" altLang="hu-HU" sz="1400" dirty="0" smtClean="0">
                <a:latin typeface="Comic Sans MS" pitchFamily="66" charset="0"/>
              </a:rPr>
              <a:t>; idő 250 millió év),</a:t>
            </a:r>
          </a:p>
          <a:p>
            <a:pPr marL="285750" eaLnBrk="1" hangingPunct="1">
              <a:defRPr/>
            </a:pPr>
            <a:r>
              <a:rPr lang="hu-HU" altLang="hu-HU" sz="1400" dirty="0" smtClean="0">
                <a:latin typeface="Comic Sans MS" pitchFamily="66" charset="0"/>
              </a:rPr>
              <a:t>– </a:t>
            </a:r>
            <a:r>
              <a:rPr lang="hu-HU" altLang="hu-HU" sz="1400" i="1" dirty="0" smtClean="0">
                <a:latin typeface="Comic Sans MS" pitchFamily="66" charset="0"/>
              </a:rPr>
              <a:t>antracit </a:t>
            </a:r>
            <a:r>
              <a:rPr lang="hu-HU" altLang="hu-HU" sz="1400" dirty="0" smtClean="0">
                <a:latin typeface="Comic Sans MS" pitchFamily="66" charset="0"/>
              </a:rPr>
              <a:t>(C</a:t>
            </a:r>
            <a:r>
              <a:rPr lang="hu-HU" altLang="hu-HU" sz="1400" baseline="-25000" dirty="0" smtClean="0">
                <a:latin typeface="Comic Sans MS" pitchFamily="66" charset="0"/>
              </a:rPr>
              <a:t>60</a:t>
            </a:r>
            <a:r>
              <a:rPr lang="hu-HU" altLang="hu-HU" sz="1400" dirty="0" smtClean="0">
                <a:latin typeface="Comic Sans MS" pitchFamily="66" charset="0"/>
              </a:rPr>
              <a:t>H</a:t>
            </a:r>
            <a:r>
              <a:rPr lang="hu-HU" altLang="hu-HU" sz="1400" baseline="-25000" dirty="0" smtClean="0">
                <a:latin typeface="Comic Sans MS" pitchFamily="66" charset="0"/>
              </a:rPr>
              <a:t>15</a:t>
            </a:r>
            <a:r>
              <a:rPr lang="hu-HU" altLang="hu-HU" sz="1400" dirty="0" smtClean="0">
                <a:latin typeface="Comic Sans MS" pitchFamily="66" charset="0"/>
              </a:rPr>
              <a:t>O</a:t>
            </a:r>
            <a:r>
              <a:rPr lang="hu-HU" altLang="hu-HU" sz="1400" baseline="-25000" dirty="0" smtClean="0">
                <a:latin typeface="Comic Sans MS" pitchFamily="66" charset="0"/>
              </a:rPr>
              <a:t>1</a:t>
            </a:r>
            <a:r>
              <a:rPr lang="hu-HU" altLang="hu-HU" sz="1400" dirty="0" smtClean="0">
                <a:latin typeface="Comic Sans MS" pitchFamily="66" charset="0"/>
              </a:rPr>
              <a:t>; idő 400 millió év).</a:t>
            </a:r>
          </a:p>
          <a:p>
            <a:pPr marL="285750" eaLnBrk="1" hangingPunct="1">
              <a:defRPr/>
            </a:pPr>
            <a:endParaRPr lang="hu-HU" altLang="hu-HU" sz="1400" dirty="0" smtClean="0">
              <a:latin typeface="Comic Sans MS" pitchFamily="66" charset="0"/>
            </a:endParaRPr>
          </a:p>
          <a:p>
            <a:pPr eaLnBrk="1" hangingPunct="1">
              <a:defRPr/>
            </a:pPr>
            <a:r>
              <a:rPr lang="hu-HU" altLang="hu-HU" sz="1400" dirty="0" smtClean="0">
                <a:latin typeface="Comic Sans MS" pitchFamily="66" charset="0"/>
              </a:rPr>
              <a:t>Készletek (reménybeli, valószínű , biztos (</a:t>
            </a:r>
            <a:r>
              <a:rPr lang="hu-HU" altLang="hu-HU" sz="1400" dirty="0" err="1" smtClean="0">
                <a:latin typeface="Comic Sans MS" pitchFamily="66" charset="0"/>
              </a:rPr>
              <a:t>műrevaló</a:t>
            </a:r>
            <a:r>
              <a:rPr lang="hu-HU" altLang="hu-HU" sz="1400" dirty="0" smtClean="0">
                <a:latin typeface="Comic Sans MS" pitchFamily="66" charset="0"/>
              </a:rPr>
              <a:t>))</a:t>
            </a:r>
          </a:p>
          <a:p>
            <a:pPr marL="285750" eaLnBrk="1" hangingPunct="1">
              <a:defRPr/>
            </a:pPr>
            <a:r>
              <a:rPr lang="hu-HU" altLang="hu-HU" sz="1400" dirty="0" smtClean="0">
                <a:latin typeface="Comic Sans MS" pitchFamily="66" charset="0"/>
              </a:rPr>
              <a:t> - kőszén készlet: 67,7.10</a:t>
            </a:r>
            <a:r>
              <a:rPr lang="hu-HU" altLang="hu-HU" sz="1400" baseline="30000" dirty="0" smtClean="0">
                <a:latin typeface="Comic Sans MS" pitchFamily="66" charset="0"/>
              </a:rPr>
              <a:t>15</a:t>
            </a:r>
            <a:r>
              <a:rPr lang="hu-HU" altLang="hu-HU" sz="1400" dirty="0" smtClean="0">
                <a:latin typeface="Comic Sans MS" pitchFamily="66" charset="0"/>
              </a:rPr>
              <a:t> kWh =243.10</a:t>
            </a:r>
            <a:r>
              <a:rPr lang="hu-HU" altLang="hu-HU" sz="1400" baseline="30000" dirty="0" smtClean="0">
                <a:latin typeface="Comic Sans MS" pitchFamily="66" charset="0"/>
              </a:rPr>
              <a:t>21</a:t>
            </a:r>
            <a:r>
              <a:rPr lang="hu-HU" altLang="hu-HU" sz="1400" dirty="0" smtClean="0">
                <a:latin typeface="Comic Sans MS" pitchFamily="66" charset="0"/>
              </a:rPr>
              <a:t> J = 5,8.1012 </a:t>
            </a:r>
            <a:r>
              <a:rPr lang="hu-HU" altLang="hu-HU" sz="1400" dirty="0" err="1" smtClean="0">
                <a:latin typeface="Comic Sans MS" pitchFamily="66" charset="0"/>
              </a:rPr>
              <a:t>toe</a:t>
            </a:r>
            <a:endParaRPr lang="hu-HU" altLang="hu-HU" sz="1400" dirty="0" smtClean="0">
              <a:latin typeface="Comic Sans MS" pitchFamily="66" charset="0"/>
            </a:endParaRPr>
          </a:p>
          <a:p>
            <a:pPr marL="571500" indent="-285750" eaLnBrk="1" hangingPunct="1">
              <a:defRPr/>
            </a:pPr>
            <a:r>
              <a:rPr lang="hu-HU" altLang="hu-HU" sz="1400" dirty="0" smtClean="0">
                <a:latin typeface="Comic Sans MS" pitchFamily="66" charset="0"/>
              </a:rPr>
              <a:t> - kőszén termelés (1988): 3,5.10</a:t>
            </a:r>
            <a:r>
              <a:rPr lang="hu-HU" altLang="hu-HU" sz="1400" baseline="30000" dirty="0" smtClean="0">
                <a:latin typeface="Comic Sans MS" pitchFamily="66" charset="0"/>
              </a:rPr>
              <a:t>6</a:t>
            </a:r>
            <a:r>
              <a:rPr lang="hu-HU" altLang="hu-HU" sz="1400" dirty="0" smtClean="0">
                <a:latin typeface="Comic Sans MS" pitchFamily="66" charset="0"/>
              </a:rPr>
              <a:t> </a:t>
            </a:r>
            <a:r>
              <a:rPr lang="hu-HU" altLang="hu-HU" sz="1400" dirty="0" err="1" smtClean="0">
                <a:latin typeface="Comic Sans MS" pitchFamily="66" charset="0"/>
              </a:rPr>
              <a:t>toe</a:t>
            </a:r>
            <a:r>
              <a:rPr lang="hu-HU" altLang="hu-HU" sz="1400" dirty="0" smtClean="0">
                <a:latin typeface="Comic Sans MS" pitchFamily="66" charset="0"/>
              </a:rPr>
              <a:t>. 2000-ig a készlet 2 %-át használták el [ENSZ].</a:t>
            </a:r>
          </a:p>
          <a:p>
            <a:pPr marL="514350" indent="-171450" eaLnBrk="1" hangingPunct="1">
              <a:defRPr/>
            </a:pPr>
            <a:r>
              <a:rPr lang="hu-HU" altLang="hu-HU" sz="1400" dirty="0" smtClean="0">
                <a:latin typeface="Comic Sans MS" pitchFamily="66" charset="0"/>
              </a:rPr>
              <a:t>– Valószínű barnaszén készlet: 6,8.10</a:t>
            </a:r>
            <a:r>
              <a:rPr lang="hu-HU" altLang="hu-HU" sz="1400" baseline="30000" dirty="0" smtClean="0">
                <a:latin typeface="Comic Sans MS" pitchFamily="66" charset="0"/>
              </a:rPr>
              <a:t>15</a:t>
            </a:r>
            <a:r>
              <a:rPr lang="hu-HU" altLang="hu-HU" sz="1400" dirty="0" smtClean="0">
                <a:latin typeface="Comic Sans MS" pitchFamily="66" charset="0"/>
              </a:rPr>
              <a:t> kWh= 24,5.10</a:t>
            </a:r>
            <a:r>
              <a:rPr lang="hu-HU" altLang="hu-HU" sz="1400" baseline="30000" dirty="0" smtClean="0">
                <a:latin typeface="Comic Sans MS" pitchFamily="66" charset="0"/>
              </a:rPr>
              <a:t>21</a:t>
            </a:r>
            <a:r>
              <a:rPr lang="hu-HU" altLang="hu-HU" sz="1400" dirty="0" smtClean="0">
                <a:latin typeface="Comic Sans MS" pitchFamily="66" charset="0"/>
              </a:rPr>
              <a:t> J = 0,58.10</a:t>
            </a:r>
            <a:r>
              <a:rPr lang="hu-HU" altLang="hu-HU" sz="1400" baseline="30000" dirty="0" smtClean="0">
                <a:latin typeface="Comic Sans MS" pitchFamily="66" charset="0"/>
              </a:rPr>
              <a:t>12</a:t>
            </a:r>
            <a:r>
              <a:rPr lang="hu-HU" altLang="hu-HU" sz="1400" dirty="0" smtClean="0">
                <a:latin typeface="Comic Sans MS" pitchFamily="66" charset="0"/>
              </a:rPr>
              <a:t> </a:t>
            </a:r>
            <a:r>
              <a:rPr lang="hu-HU" altLang="hu-HU" sz="1400" dirty="0" err="1" smtClean="0">
                <a:latin typeface="Comic Sans MS" pitchFamily="66" charset="0"/>
              </a:rPr>
              <a:t>toe</a:t>
            </a:r>
            <a:r>
              <a:rPr lang="hu-HU" altLang="hu-HU" sz="1400" dirty="0" smtClean="0">
                <a:latin typeface="Comic Sans MS" pitchFamily="66" charset="0"/>
              </a:rPr>
              <a:t>.  </a:t>
            </a:r>
            <a:r>
              <a:rPr lang="hu-HU" altLang="hu-HU" sz="1400" i="1" dirty="0" smtClean="0">
                <a:latin typeface="Comic Sans MS" pitchFamily="66" charset="0"/>
              </a:rPr>
              <a:t>Legalább 200 évre elegendő !</a:t>
            </a:r>
          </a:p>
          <a:p>
            <a:pPr eaLnBrk="1" hangingPunct="1">
              <a:defRPr/>
            </a:pPr>
            <a:endParaRPr lang="hu-HU" altLang="hu-HU" sz="1400" dirty="0" smtClean="0">
              <a:latin typeface="Comic Sans MS" pitchFamily="66" charset="0"/>
            </a:endParaRPr>
          </a:p>
        </p:txBody>
      </p:sp>
      <p:pic>
        <p:nvPicPr>
          <p:cNvPr id="34822" name="Picture 7" descr="Primordial Sw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7488" y="1522413"/>
            <a:ext cx="13620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descr="Ancient S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1522413"/>
            <a:ext cx="13620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9" descr="Coal Se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213" y="3141663"/>
            <a:ext cx="13620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4505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F74EA0E6-FA26-40AE-8704-3157327A0821}" type="slidenum">
              <a:rPr lang="hu-HU" altLang="hu-HU" sz="1200" smtClean="0">
                <a:solidFill>
                  <a:schemeClr val="bg1">
                    <a:lumMod val="50000"/>
                  </a:schemeClr>
                </a:solidFill>
              </a:rPr>
              <a:pPr eaLnBrk="1" hangingPunct="1">
                <a:defRPr/>
              </a:pPr>
              <a:t>33</a:t>
            </a:fld>
            <a:endParaRPr lang="hu-HU" altLang="hu-HU" sz="1200" smtClean="0">
              <a:solidFill>
                <a:schemeClr val="bg1">
                  <a:lumMod val="50000"/>
                </a:schemeClr>
              </a:solidFill>
            </a:endParaRPr>
          </a:p>
        </p:txBody>
      </p:sp>
      <p:sp>
        <p:nvSpPr>
          <p:cNvPr id="45060" name="Rectangle 4"/>
          <p:cNvSpPr>
            <a:spLocks noChangeArrowheads="1"/>
          </p:cNvSpPr>
          <p:nvPr/>
        </p:nvSpPr>
        <p:spPr bwMode="auto">
          <a:xfrm>
            <a:off x="323850" y="188913"/>
            <a:ext cx="8424863"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2400" b="1" dirty="0" smtClean="0">
                <a:effectLst>
                  <a:outerShdw blurRad="38100" dist="38100" dir="2700000" algn="tl">
                    <a:srgbClr val="000000">
                      <a:alpha val="43137"/>
                    </a:srgbClr>
                  </a:outerShdw>
                </a:effectLst>
                <a:latin typeface="Comic Sans MS" pitchFamily="66" charset="0"/>
              </a:rPr>
              <a:t>Szén</a:t>
            </a:r>
          </a:p>
          <a:p>
            <a:pPr eaLnBrk="1" hangingPunct="1">
              <a:defRPr/>
            </a:pPr>
            <a:endParaRPr lang="hu-HU" altLang="hu-HU" sz="1800" dirty="0" smtClean="0">
              <a:latin typeface="Comic Sans MS" pitchFamily="66" charset="0"/>
            </a:endParaRPr>
          </a:p>
          <a:p>
            <a:pPr algn="just" eaLnBrk="1" hangingPunct="1">
              <a:defRPr/>
            </a:pPr>
            <a:r>
              <a:rPr lang="hu-HU" altLang="hu-HU" sz="1400" dirty="0" smtClean="0">
                <a:latin typeface="Comic Sans MS" pitchFamily="66" charset="0"/>
              </a:rPr>
              <a:t>A növényi anyagok szénné alakulásának két fő szakasza van. </a:t>
            </a:r>
          </a:p>
          <a:p>
            <a:pPr marL="171450" algn="just" eaLnBrk="1" hangingPunct="1">
              <a:defRPr/>
            </a:pPr>
            <a:r>
              <a:rPr lang="hu-HU" altLang="hu-HU" sz="1400" dirty="0" smtClean="0">
                <a:latin typeface="Comic Sans MS" pitchFamily="66" charset="0"/>
              </a:rPr>
              <a:t>a/ </a:t>
            </a:r>
            <a:r>
              <a:rPr lang="hu-HU" altLang="hu-HU" sz="1400" dirty="0" err="1" smtClean="0">
                <a:latin typeface="Comic Sans MS" pitchFamily="66" charset="0"/>
              </a:rPr>
              <a:t>A</a:t>
            </a:r>
            <a:r>
              <a:rPr lang="hu-HU" altLang="hu-HU" sz="1400" dirty="0" smtClean="0">
                <a:latin typeface="Comic Sans MS" pitchFamily="66" charset="0"/>
              </a:rPr>
              <a:t> lerakódás és az ezzel kapcsolatos felszíni átalakulás, eredménye a tőzeg.</a:t>
            </a:r>
          </a:p>
          <a:p>
            <a:pPr marL="171450" algn="just" eaLnBrk="1" hangingPunct="1">
              <a:defRPr/>
            </a:pPr>
            <a:r>
              <a:rPr lang="hu-HU" altLang="hu-HU" sz="1400" dirty="0" smtClean="0">
                <a:latin typeface="Comic Sans MS" pitchFamily="66" charset="0"/>
              </a:rPr>
              <a:t>b/ A nagy nyomás és hőmérséklet hatására a földkéregben létrejövő metamorfózis, a </a:t>
            </a:r>
            <a:r>
              <a:rPr lang="hu-HU" altLang="hu-HU" sz="1400" i="1" dirty="0" smtClean="0">
                <a:solidFill>
                  <a:srgbClr val="FF3300"/>
                </a:solidFill>
                <a:latin typeface="Comic Sans MS" pitchFamily="66" charset="0"/>
              </a:rPr>
              <a:t>szénülés</a:t>
            </a:r>
            <a:r>
              <a:rPr lang="hu-HU" altLang="hu-HU" sz="1400" i="1" dirty="0" smtClean="0">
                <a:latin typeface="Comic Sans MS" pitchFamily="66" charset="0"/>
              </a:rPr>
              <a:t>.</a:t>
            </a:r>
          </a:p>
          <a:p>
            <a:pPr algn="just" eaLnBrk="1" hangingPunct="1">
              <a:defRPr/>
            </a:pPr>
            <a:endParaRPr lang="hu-HU" altLang="hu-HU" sz="1400" i="1" dirty="0" smtClean="0">
              <a:latin typeface="Comic Sans MS" pitchFamily="66" charset="0"/>
            </a:endParaRPr>
          </a:p>
          <a:p>
            <a:pPr algn="just" eaLnBrk="1" hangingPunct="1">
              <a:defRPr/>
            </a:pPr>
            <a:r>
              <a:rPr lang="hu-HU" altLang="hu-HU" sz="1400" dirty="0" smtClean="0">
                <a:latin typeface="Comic Sans MS" pitchFamily="66" charset="0"/>
              </a:rPr>
              <a:t>A szénülés során a tőzeg fokozatosan átalakul, s </a:t>
            </a:r>
            <a:r>
              <a:rPr lang="hu-HU" altLang="hu-HU" sz="1400" dirty="0" smtClean="0">
                <a:solidFill>
                  <a:srgbClr val="FF3300"/>
                </a:solidFill>
                <a:latin typeface="Comic Sans MS" pitchFamily="66" charset="0"/>
              </a:rPr>
              <a:t>lignit, barnaszén, feketeszén</a:t>
            </a:r>
            <a:r>
              <a:rPr lang="hu-HU" altLang="hu-HU" sz="1400" dirty="0" smtClean="0">
                <a:latin typeface="Comic Sans MS" pitchFamily="66" charset="0"/>
              </a:rPr>
              <a:t> majd </a:t>
            </a:r>
            <a:r>
              <a:rPr lang="hu-HU" altLang="hu-HU" sz="1400" dirty="0" smtClean="0">
                <a:solidFill>
                  <a:srgbClr val="FF3300"/>
                </a:solidFill>
                <a:latin typeface="Comic Sans MS" pitchFamily="66" charset="0"/>
              </a:rPr>
              <a:t>antracit</a:t>
            </a:r>
            <a:r>
              <a:rPr lang="hu-HU" altLang="hu-HU" sz="1400" dirty="0" smtClean="0">
                <a:latin typeface="Comic Sans MS" pitchFamily="66" charset="0"/>
              </a:rPr>
              <a:t> keletkezik. A széntartalom és a kémiailag kötött energia változását a szénülés foka szerint a következő táblázat mutatja.	</a:t>
            </a:r>
          </a:p>
        </p:txBody>
      </p:sp>
      <p:sp>
        <p:nvSpPr>
          <p:cNvPr id="35845" name="Rectangle 5"/>
          <p:cNvSpPr>
            <a:spLocks noChangeArrowheads="1"/>
          </p:cNvSpPr>
          <p:nvPr/>
        </p:nvSpPr>
        <p:spPr bwMode="auto">
          <a:xfrm>
            <a:off x="323850" y="2205038"/>
            <a:ext cx="403225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1600"/>
          </a:p>
          <a:p>
            <a:pPr eaLnBrk="1" hangingPunct="1">
              <a:spcBef>
                <a:spcPct val="0"/>
              </a:spcBef>
              <a:buFontTx/>
              <a:buNone/>
            </a:pPr>
            <a:r>
              <a:rPr lang="hu-HU" altLang="hu-HU" sz="1600"/>
              <a:t>		</a:t>
            </a:r>
            <a:r>
              <a:rPr lang="hu-HU" altLang="hu-HU" sz="1400">
                <a:latin typeface="Comic Sans MS" pitchFamily="66" charset="0"/>
              </a:rPr>
              <a:t>C [%] 	Q[MJ/kg] 	</a:t>
            </a:r>
          </a:p>
          <a:p>
            <a:pPr eaLnBrk="1" hangingPunct="1">
              <a:spcBef>
                <a:spcPct val="0"/>
              </a:spcBef>
              <a:buFontTx/>
              <a:buNone/>
            </a:pPr>
            <a:r>
              <a:rPr lang="hu-HU" altLang="hu-HU" sz="1400">
                <a:latin typeface="Comic Sans MS" pitchFamily="66" charset="0"/>
              </a:rPr>
              <a:t>tőzeg 		55-65 	6,3-7,5 	</a:t>
            </a:r>
          </a:p>
          <a:p>
            <a:pPr eaLnBrk="1" hangingPunct="1">
              <a:spcBef>
                <a:spcPct val="0"/>
              </a:spcBef>
              <a:buFontTx/>
              <a:buNone/>
            </a:pPr>
            <a:r>
              <a:rPr lang="hu-HU" altLang="hu-HU" sz="1400">
                <a:latin typeface="Comic Sans MS" pitchFamily="66" charset="0"/>
              </a:rPr>
              <a:t>lignit 		60-65 	7,0-8,4 	</a:t>
            </a:r>
          </a:p>
          <a:p>
            <a:pPr eaLnBrk="1" hangingPunct="1">
              <a:spcBef>
                <a:spcPct val="0"/>
              </a:spcBef>
              <a:buFontTx/>
              <a:buNone/>
            </a:pPr>
            <a:r>
              <a:rPr lang="hu-HU" altLang="hu-HU" sz="1400">
                <a:latin typeface="Comic Sans MS" pitchFamily="66" charset="0"/>
              </a:rPr>
              <a:t>barnaszén 	65-80 	5,4-24 	</a:t>
            </a:r>
          </a:p>
          <a:p>
            <a:pPr eaLnBrk="1" hangingPunct="1">
              <a:spcBef>
                <a:spcPct val="0"/>
              </a:spcBef>
              <a:buFontTx/>
              <a:buNone/>
            </a:pPr>
            <a:r>
              <a:rPr lang="hu-HU" altLang="hu-HU" sz="1400">
                <a:latin typeface="Comic Sans MS" pitchFamily="66" charset="0"/>
              </a:rPr>
              <a:t>feketeszén 	80-93 	24-32 	</a:t>
            </a:r>
          </a:p>
          <a:p>
            <a:pPr eaLnBrk="1" hangingPunct="1">
              <a:spcBef>
                <a:spcPct val="0"/>
              </a:spcBef>
              <a:buFontTx/>
              <a:buNone/>
            </a:pPr>
            <a:r>
              <a:rPr lang="hu-HU" altLang="hu-HU" sz="1400">
                <a:latin typeface="Comic Sans MS" pitchFamily="66" charset="0"/>
              </a:rPr>
              <a:t>antracit 		93-98 	35-37,5 	</a:t>
            </a:r>
          </a:p>
          <a:p>
            <a:pPr eaLnBrk="1" hangingPunct="1">
              <a:spcBef>
                <a:spcPct val="50000"/>
              </a:spcBef>
              <a:buFontTx/>
              <a:buNone/>
            </a:pPr>
            <a:endParaRPr lang="hu-HU" altLang="hu-HU" sz="1400">
              <a:latin typeface="Comic Sans MS" pitchFamily="66" charset="0"/>
            </a:endParaRPr>
          </a:p>
        </p:txBody>
      </p:sp>
      <p:pic>
        <p:nvPicPr>
          <p:cNvPr id="358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492375"/>
            <a:ext cx="2808288"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4608513"/>
            <a:ext cx="31337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4608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998BFF54-24BE-4046-90BC-04F17E312FC1}" type="slidenum">
              <a:rPr lang="hu-HU" altLang="hu-HU" sz="1200" smtClean="0">
                <a:solidFill>
                  <a:schemeClr val="bg1">
                    <a:lumMod val="50000"/>
                  </a:schemeClr>
                </a:solidFill>
              </a:rPr>
              <a:pPr eaLnBrk="1" hangingPunct="1">
                <a:defRPr/>
              </a:pPr>
              <a:t>34</a:t>
            </a:fld>
            <a:endParaRPr lang="hu-HU" altLang="hu-HU" sz="1200" smtClean="0">
              <a:solidFill>
                <a:schemeClr val="bg1">
                  <a:lumMod val="50000"/>
                </a:schemeClr>
              </a:solidFill>
            </a:endParaRPr>
          </a:p>
        </p:txBody>
      </p:sp>
      <p:sp>
        <p:nvSpPr>
          <p:cNvPr id="46084" name="Text Box 4"/>
          <p:cNvSpPr txBox="1">
            <a:spLocks noChangeArrowheads="1"/>
          </p:cNvSpPr>
          <p:nvPr/>
        </p:nvSpPr>
        <p:spPr bwMode="auto">
          <a:xfrm>
            <a:off x="395288" y="539750"/>
            <a:ext cx="828040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algn="just" eaLnBrk="1" hangingPunct="1">
              <a:defRPr/>
            </a:pPr>
            <a:r>
              <a:rPr lang="hu-HU" altLang="hu-HU" sz="1400" dirty="0" smtClean="0">
                <a:latin typeface="Comic Sans MS" pitchFamily="66" charset="0"/>
              </a:rPr>
              <a:t>A szénülés során csökken a hidrogén és oxigéntartalom, amely a növényeknél 6, illetve 44 % körüli érték volt, az antracitnál nem éri el a 2, illetve 4 %-ot. Az ásványi szenek a karbon és hidrogén mellett más </a:t>
            </a:r>
            <a:r>
              <a:rPr lang="hu-HU" altLang="hu-HU" sz="1400" dirty="0" smtClean="0">
                <a:solidFill>
                  <a:srgbClr val="FF3300"/>
                </a:solidFill>
                <a:latin typeface="Comic Sans MS" pitchFamily="66" charset="0"/>
              </a:rPr>
              <a:t>éghető</a:t>
            </a:r>
            <a:r>
              <a:rPr lang="hu-HU" altLang="hu-HU" sz="1400" dirty="0" smtClean="0">
                <a:latin typeface="Comic Sans MS" pitchFamily="66" charset="0"/>
              </a:rPr>
              <a:t> és </a:t>
            </a:r>
            <a:r>
              <a:rPr lang="hu-HU" altLang="hu-HU" sz="1400" dirty="0" smtClean="0">
                <a:solidFill>
                  <a:srgbClr val="FF3300"/>
                </a:solidFill>
                <a:latin typeface="Comic Sans MS" pitchFamily="66" charset="0"/>
              </a:rPr>
              <a:t>nem éghető</a:t>
            </a:r>
            <a:r>
              <a:rPr lang="hu-HU" altLang="hu-HU" sz="1400" dirty="0" smtClean="0">
                <a:latin typeface="Comic Sans MS" pitchFamily="66" charset="0"/>
              </a:rPr>
              <a:t> anyagokat is tartalmaznak.</a:t>
            </a:r>
          </a:p>
          <a:p>
            <a:pPr algn="just" eaLnBrk="1" hangingPunct="1">
              <a:defRPr/>
            </a:pPr>
            <a:endParaRPr lang="hu-HU" altLang="hu-HU" sz="1400" dirty="0" smtClean="0">
              <a:latin typeface="Comic Sans MS" pitchFamily="66" charset="0"/>
            </a:endParaRPr>
          </a:p>
          <a:p>
            <a:pPr algn="just" eaLnBrk="1" hangingPunct="1">
              <a:defRPr/>
            </a:pPr>
            <a:r>
              <a:rPr lang="hu-HU" altLang="hu-HU" sz="1400" dirty="0" smtClean="0">
                <a:latin typeface="Comic Sans MS" pitchFamily="66" charset="0"/>
              </a:rPr>
              <a:t>Az éghető gázok (ún. illóanyagok) égéskor elégnek és eltávoznak, az éghetetlen szilárd anyag a </a:t>
            </a:r>
            <a:r>
              <a:rPr lang="hu-HU" altLang="hu-HU" sz="1400" i="1" dirty="0" smtClean="0">
                <a:solidFill>
                  <a:srgbClr val="FF3300"/>
                </a:solidFill>
                <a:latin typeface="Comic Sans MS" pitchFamily="66" charset="0"/>
              </a:rPr>
              <a:t>hamu </a:t>
            </a:r>
            <a:r>
              <a:rPr lang="hu-HU" altLang="hu-HU" sz="1400" dirty="0" smtClean="0">
                <a:latin typeface="Comic Sans MS" pitchFamily="66" charset="0"/>
              </a:rPr>
              <a:t>visszamarad. A magyarországi szenek leggyakoribb hamualkotói: a kovasav (SiO</a:t>
            </a:r>
            <a:r>
              <a:rPr lang="hu-HU" altLang="hu-HU" sz="1400" baseline="-25000" dirty="0" smtClean="0">
                <a:latin typeface="Comic Sans MS" pitchFamily="66" charset="0"/>
              </a:rPr>
              <a:t>2</a:t>
            </a:r>
            <a:r>
              <a:rPr lang="hu-HU" altLang="hu-HU" sz="1400" dirty="0" smtClean="0">
                <a:latin typeface="Comic Sans MS" pitchFamily="66" charset="0"/>
              </a:rPr>
              <a:t>), az alumíniumoxid (Al</a:t>
            </a:r>
            <a:r>
              <a:rPr lang="hu-HU" altLang="hu-HU" sz="1400" baseline="-25000" dirty="0" smtClean="0">
                <a:latin typeface="Comic Sans MS" pitchFamily="66" charset="0"/>
              </a:rPr>
              <a:t>2</a:t>
            </a:r>
            <a:r>
              <a:rPr lang="hu-HU" altLang="hu-HU" sz="1400" dirty="0" smtClean="0">
                <a:latin typeface="Comic Sans MS" pitchFamily="66" charset="0"/>
              </a:rPr>
              <a:t>O</a:t>
            </a:r>
            <a:r>
              <a:rPr lang="hu-HU" altLang="hu-HU" sz="1400" baseline="-25000" dirty="0" smtClean="0">
                <a:latin typeface="Comic Sans MS" pitchFamily="66" charset="0"/>
              </a:rPr>
              <a:t>3</a:t>
            </a:r>
            <a:r>
              <a:rPr lang="hu-HU" altLang="hu-HU" sz="1400" dirty="0" smtClean="0">
                <a:latin typeface="Comic Sans MS" pitchFamily="66" charset="0"/>
              </a:rPr>
              <a:t>), a vasoxid (Fe</a:t>
            </a:r>
            <a:r>
              <a:rPr lang="hu-HU" altLang="hu-HU" sz="1400" baseline="-25000" dirty="0" smtClean="0">
                <a:latin typeface="Comic Sans MS" pitchFamily="66" charset="0"/>
              </a:rPr>
              <a:t>2</a:t>
            </a:r>
            <a:r>
              <a:rPr lang="hu-HU" altLang="hu-HU" sz="1400" dirty="0" smtClean="0">
                <a:latin typeface="Comic Sans MS" pitchFamily="66" charset="0"/>
              </a:rPr>
              <a:t>O</a:t>
            </a:r>
            <a:r>
              <a:rPr lang="hu-HU" altLang="hu-HU" sz="1400" baseline="-25000" dirty="0" smtClean="0">
                <a:latin typeface="Comic Sans MS" pitchFamily="66" charset="0"/>
              </a:rPr>
              <a:t>3</a:t>
            </a:r>
            <a:r>
              <a:rPr lang="hu-HU" altLang="hu-HU" sz="1400" dirty="0" smtClean="0">
                <a:latin typeface="Comic Sans MS" pitchFamily="66" charset="0"/>
              </a:rPr>
              <a:t>), a </a:t>
            </a:r>
            <a:r>
              <a:rPr lang="hu-HU" altLang="hu-HU" sz="1400" dirty="0" err="1" smtClean="0">
                <a:latin typeface="Comic Sans MS" pitchFamily="66" charset="0"/>
              </a:rPr>
              <a:t>foszforpentoxid</a:t>
            </a:r>
            <a:r>
              <a:rPr lang="hu-HU" altLang="hu-HU" sz="1400" dirty="0" smtClean="0">
                <a:latin typeface="Comic Sans MS" pitchFamily="66" charset="0"/>
              </a:rPr>
              <a:t> (P</a:t>
            </a:r>
            <a:r>
              <a:rPr lang="hu-HU" altLang="hu-HU" sz="1400" baseline="-25000" dirty="0" smtClean="0">
                <a:latin typeface="Comic Sans MS" pitchFamily="66" charset="0"/>
              </a:rPr>
              <a:t>2</a:t>
            </a:r>
            <a:r>
              <a:rPr lang="hu-HU" altLang="hu-HU" sz="1400" dirty="0" smtClean="0">
                <a:latin typeface="Comic Sans MS" pitchFamily="66" charset="0"/>
              </a:rPr>
              <a:t>O</a:t>
            </a:r>
            <a:r>
              <a:rPr lang="hu-HU" altLang="hu-HU" sz="1400" baseline="-25000" dirty="0" smtClean="0">
                <a:latin typeface="Comic Sans MS" pitchFamily="66" charset="0"/>
              </a:rPr>
              <a:t>5</a:t>
            </a:r>
            <a:r>
              <a:rPr lang="hu-HU" altLang="hu-HU" sz="1400" dirty="0" smtClean="0">
                <a:latin typeface="Comic Sans MS" pitchFamily="66" charset="0"/>
              </a:rPr>
              <a:t>) és a kalciumoxid (</a:t>
            </a:r>
            <a:r>
              <a:rPr lang="hu-HU" altLang="hu-HU" sz="1400" dirty="0" err="1" smtClean="0">
                <a:latin typeface="Comic Sans MS" pitchFamily="66" charset="0"/>
              </a:rPr>
              <a:t>CaO</a:t>
            </a:r>
            <a:r>
              <a:rPr lang="hu-HU" altLang="hu-HU" sz="1400" dirty="0" smtClean="0">
                <a:latin typeface="Comic Sans MS" pitchFamily="66" charset="0"/>
              </a:rPr>
              <a:t>). A szén tüzeléstechnikai értéke annál nagyobb, minél kisebb a nedvesség- és hamutartalma.</a:t>
            </a:r>
          </a:p>
          <a:p>
            <a:pPr algn="just" eaLnBrk="1" hangingPunct="1">
              <a:defRPr/>
            </a:pPr>
            <a:endParaRPr lang="hu-HU" altLang="hu-HU" sz="1400" dirty="0" smtClean="0">
              <a:latin typeface="Comic Sans MS" pitchFamily="66" charset="0"/>
            </a:endParaRPr>
          </a:p>
          <a:p>
            <a:pPr algn="just" eaLnBrk="1" hangingPunct="1">
              <a:defRPr/>
            </a:pPr>
            <a:r>
              <a:rPr lang="hu-HU" altLang="hu-HU" sz="1400" dirty="0" smtClean="0">
                <a:latin typeface="Comic Sans MS" pitchFamily="66" charset="0"/>
              </a:rPr>
              <a:t>A szén </a:t>
            </a:r>
            <a:r>
              <a:rPr lang="hu-HU" altLang="hu-HU" sz="1400" dirty="0" smtClean="0">
                <a:solidFill>
                  <a:srgbClr val="FF3300"/>
                </a:solidFill>
                <a:latin typeface="Comic Sans MS" pitchFamily="66" charset="0"/>
              </a:rPr>
              <a:t>durva nedvességtartalma</a:t>
            </a:r>
            <a:r>
              <a:rPr lang="hu-HU" altLang="hu-HU" sz="1400" dirty="0" smtClean="0">
                <a:latin typeface="Comic Sans MS" pitchFamily="66" charset="0"/>
              </a:rPr>
              <a:t> a hótól vagy a mosóműből kerül a szénbe, a </a:t>
            </a:r>
            <a:r>
              <a:rPr lang="hu-HU" altLang="hu-HU" sz="1400" dirty="0" smtClean="0">
                <a:solidFill>
                  <a:srgbClr val="FF3300"/>
                </a:solidFill>
                <a:latin typeface="Comic Sans MS" pitchFamily="66" charset="0"/>
              </a:rPr>
              <a:t>higroszkopikus nedvességtartalmat</a:t>
            </a:r>
            <a:r>
              <a:rPr lang="hu-HU" altLang="hu-HU" sz="1400" dirty="0" smtClean="0">
                <a:latin typeface="Comic Sans MS" pitchFamily="66" charset="0"/>
              </a:rPr>
              <a:t> pedig a szénfelület abszorbeálja, s a szénben lévő kapillárisok tárolják.</a:t>
            </a:r>
          </a:p>
          <a:p>
            <a:pPr algn="just" eaLnBrk="1" hangingPunct="1">
              <a:defRPr/>
            </a:pPr>
            <a:endParaRPr lang="hu-HU" altLang="hu-HU" sz="1400" dirty="0" smtClean="0">
              <a:latin typeface="Comic Sans MS" pitchFamily="66" charset="0"/>
            </a:endParaRPr>
          </a:p>
          <a:p>
            <a:pPr algn="just" eaLnBrk="1" hangingPunct="1">
              <a:defRPr/>
            </a:pPr>
            <a:r>
              <a:rPr lang="hu-HU" altLang="hu-HU" sz="1400" dirty="0" smtClean="0">
                <a:latin typeface="Comic Sans MS" pitchFamily="66" charset="0"/>
              </a:rPr>
              <a:t>A szénben három féle hamu van.</a:t>
            </a:r>
          </a:p>
          <a:p>
            <a:pPr marL="457200" indent="-285750" algn="just" eaLnBrk="1" hangingPunct="1">
              <a:defRPr/>
            </a:pPr>
            <a:r>
              <a:rPr lang="hu-HU" altLang="hu-HU" sz="1400" dirty="0" smtClean="0">
                <a:latin typeface="Comic Sans MS" pitchFamily="66" charset="0"/>
              </a:rPr>
              <a:t>a/ </a:t>
            </a:r>
            <a:r>
              <a:rPr lang="hu-HU" altLang="hu-HU" sz="1400" i="1" dirty="0" smtClean="0">
                <a:solidFill>
                  <a:srgbClr val="FF3300"/>
                </a:solidFill>
                <a:latin typeface="Comic Sans MS" pitchFamily="66" charset="0"/>
              </a:rPr>
              <a:t>Primer hamu</a:t>
            </a:r>
            <a:r>
              <a:rPr lang="hu-HU" altLang="hu-HU" sz="1400" dirty="0" smtClean="0">
                <a:latin typeface="Comic Sans MS" pitchFamily="66" charset="0"/>
              </a:rPr>
              <a:t>: olyan ásványi anyag, mely még szén ősét jelentő fában is megtalálható volt. Csak különleges eljárásokkal távolítható el.</a:t>
            </a:r>
          </a:p>
          <a:p>
            <a:pPr marL="457200" indent="-285750" algn="just" eaLnBrk="1" hangingPunct="1">
              <a:defRPr/>
            </a:pPr>
            <a:r>
              <a:rPr lang="hu-HU" altLang="hu-HU" sz="1400" dirty="0" smtClean="0">
                <a:latin typeface="Comic Sans MS" pitchFamily="66" charset="0"/>
              </a:rPr>
              <a:t>b/ </a:t>
            </a:r>
            <a:r>
              <a:rPr lang="hu-HU" altLang="hu-HU" sz="1400" i="1" dirty="0" smtClean="0">
                <a:solidFill>
                  <a:srgbClr val="FF3300"/>
                </a:solidFill>
                <a:latin typeface="Comic Sans MS" pitchFamily="66" charset="0"/>
              </a:rPr>
              <a:t>Szekunder hamu</a:t>
            </a:r>
            <a:r>
              <a:rPr lang="hu-HU" altLang="hu-HU" sz="1400" dirty="0" smtClean="0">
                <a:latin typeface="Comic Sans MS" pitchFamily="66" charset="0"/>
              </a:rPr>
              <a:t>: a szénülés folyamatában a geológiai rétegmozgások következtében keveredett a szénnel. Eltávolítása az ún. flotálás, mely során a </a:t>
            </a:r>
            <a:r>
              <a:rPr lang="hu-HU" altLang="hu-HU" sz="1400" dirty="0" err="1" smtClean="0">
                <a:latin typeface="Comic Sans MS" pitchFamily="66" charset="0"/>
              </a:rPr>
              <a:t>flotálómedencében</a:t>
            </a:r>
            <a:r>
              <a:rPr lang="hu-HU" altLang="hu-HU" sz="1400" dirty="0" smtClean="0">
                <a:latin typeface="Comic Sans MS" pitchFamily="66" charset="0"/>
              </a:rPr>
              <a:t> a szén és a meddő fajsúlykülönbségét használják fel a szétválasztásra.</a:t>
            </a:r>
          </a:p>
          <a:p>
            <a:pPr marL="457200" indent="-285750" algn="just" eaLnBrk="1" hangingPunct="1">
              <a:defRPr/>
            </a:pPr>
            <a:r>
              <a:rPr lang="hu-HU" altLang="hu-HU" sz="1400" dirty="0" smtClean="0">
                <a:latin typeface="Comic Sans MS" pitchFamily="66" charset="0"/>
              </a:rPr>
              <a:t>c/ </a:t>
            </a:r>
            <a:r>
              <a:rPr lang="hu-HU" altLang="hu-HU" sz="1400" i="1" dirty="0" smtClean="0">
                <a:solidFill>
                  <a:srgbClr val="FF3300"/>
                </a:solidFill>
                <a:latin typeface="Comic Sans MS" pitchFamily="66" charset="0"/>
              </a:rPr>
              <a:t>Tercier hamu</a:t>
            </a:r>
            <a:r>
              <a:rPr lang="hu-HU" altLang="hu-HU" sz="1400" dirty="0" smtClean="0">
                <a:latin typeface="Comic Sans MS" pitchFamily="66" charset="0"/>
              </a:rPr>
              <a:t>: a bányászati folyamat során a szénbe kerülő meddő. Eltávolítása egyszerű, ez az ún. szénmosás.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smtClean="0">
                <a:solidFill>
                  <a:schemeClr val="bg1">
                    <a:lumMod val="50000"/>
                  </a:schemeClr>
                </a:solidFill>
              </a:rPr>
              <a:t>Dr. Pátzay György</a:t>
            </a:r>
          </a:p>
        </p:txBody>
      </p:sp>
      <p:sp>
        <p:nvSpPr>
          <p:cNvPr id="4710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6C6B66BD-7B48-4FEE-8BED-F6B38461A6A8}" type="slidenum">
              <a:rPr lang="hu-HU" altLang="hu-HU" sz="1200" smtClean="0">
                <a:solidFill>
                  <a:schemeClr val="bg1">
                    <a:lumMod val="50000"/>
                  </a:schemeClr>
                </a:solidFill>
              </a:rPr>
              <a:pPr eaLnBrk="1" hangingPunct="1">
                <a:defRPr/>
              </a:pPr>
              <a:t>35</a:t>
            </a:fld>
            <a:endParaRPr lang="hu-HU" altLang="hu-HU" sz="1200" smtClean="0">
              <a:solidFill>
                <a:schemeClr val="bg1">
                  <a:lumMod val="50000"/>
                </a:schemeClr>
              </a:solidFill>
            </a:endParaRPr>
          </a:p>
        </p:txBody>
      </p:sp>
      <p:pic>
        <p:nvPicPr>
          <p:cNvPr id="3789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6775"/>
            <a:ext cx="916305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38915"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2D1AF84C-7486-40FE-A8E9-9376451B9A6D}" type="slidenum">
              <a:rPr lang="hu-HU" altLang="hu-HU" sz="1400" smtClean="0"/>
              <a:pPr eaLnBrk="1" hangingPunct="1">
                <a:spcBef>
                  <a:spcPct val="0"/>
                </a:spcBef>
                <a:buFontTx/>
                <a:buNone/>
              </a:pPr>
              <a:t>36</a:t>
            </a:fld>
            <a:endParaRPr lang="hu-HU" altLang="hu-HU" sz="1400" smtClean="0"/>
          </a:p>
        </p:txBody>
      </p:sp>
      <p:pic>
        <p:nvPicPr>
          <p:cNvPr id="389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701675"/>
            <a:ext cx="4105275"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836613"/>
            <a:ext cx="3821113"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933825"/>
            <a:ext cx="769143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700" y="2492375"/>
            <a:ext cx="260985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Text Box 8"/>
          <p:cNvSpPr txBox="1">
            <a:spLocks noChangeArrowheads="1"/>
          </p:cNvSpPr>
          <p:nvPr/>
        </p:nvSpPr>
        <p:spPr bwMode="auto">
          <a:xfrm>
            <a:off x="3492500" y="188913"/>
            <a:ext cx="215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spcBef>
                <a:spcPct val="50000"/>
              </a:spcBef>
              <a:defRPr/>
            </a:pPr>
            <a:r>
              <a:rPr lang="hu-HU" altLang="hu-HU" sz="2000" b="1" dirty="0" smtClean="0">
                <a:effectLst>
                  <a:outerShdw blurRad="38100" dist="38100" dir="2700000" algn="tl">
                    <a:srgbClr val="000000">
                      <a:alpha val="43137"/>
                    </a:srgbClr>
                  </a:outerShdw>
                </a:effectLst>
                <a:latin typeface="Comic Sans MS" panose="030F0702030302020204" pitchFamily="66" charset="0"/>
              </a:rPr>
              <a:t>Szénkitermelés</a:t>
            </a:r>
          </a:p>
        </p:txBody>
      </p:sp>
      <p:sp>
        <p:nvSpPr>
          <p:cNvPr id="38921" name="Szövegdoboz 8"/>
          <p:cNvSpPr txBox="1">
            <a:spLocks noChangeArrowheads="1"/>
          </p:cNvSpPr>
          <p:nvPr/>
        </p:nvSpPr>
        <p:spPr bwMode="auto">
          <a:xfrm>
            <a:off x="1763713" y="3860800"/>
            <a:ext cx="1512887" cy="4000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a:t>ferdevágat</a:t>
            </a:r>
          </a:p>
        </p:txBody>
      </p:sp>
      <p:sp>
        <p:nvSpPr>
          <p:cNvPr id="38922" name="Szövegdoboz 9"/>
          <p:cNvSpPr txBox="1">
            <a:spLocks noChangeArrowheads="1"/>
          </p:cNvSpPr>
          <p:nvPr/>
        </p:nvSpPr>
        <p:spPr bwMode="auto">
          <a:xfrm>
            <a:off x="1547813" y="5516563"/>
            <a:ext cx="1728787" cy="4000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a:t>szénréteg</a:t>
            </a:r>
          </a:p>
        </p:txBody>
      </p:sp>
      <p:sp>
        <p:nvSpPr>
          <p:cNvPr id="38923" name="Szövegdoboz 10"/>
          <p:cNvSpPr txBox="1">
            <a:spLocks noChangeArrowheads="1"/>
          </p:cNvSpPr>
          <p:nvPr/>
        </p:nvSpPr>
        <p:spPr bwMode="auto">
          <a:xfrm>
            <a:off x="6804025" y="2997200"/>
            <a:ext cx="936625" cy="4000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a:t>akna</a:t>
            </a:r>
          </a:p>
        </p:txBody>
      </p:sp>
      <p:sp>
        <p:nvSpPr>
          <p:cNvPr id="38924" name="Szövegdoboz 11"/>
          <p:cNvSpPr txBox="1">
            <a:spLocks noChangeArrowheads="1"/>
          </p:cNvSpPr>
          <p:nvPr/>
        </p:nvSpPr>
        <p:spPr bwMode="auto">
          <a:xfrm>
            <a:off x="5435600" y="6308725"/>
            <a:ext cx="1728788" cy="4000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a:t>szénréteg</a:t>
            </a:r>
          </a:p>
        </p:txBody>
      </p:sp>
      <p:sp>
        <p:nvSpPr>
          <p:cNvPr id="38925" name="Szövegdoboz 12"/>
          <p:cNvSpPr txBox="1">
            <a:spLocks noChangeArrowheads="1"/>
          </p:cNvSpPr>
          <p:nvPr/>
        </p:nvSpPr>
        <p:spPr bwMode="auto">
          <a:xfrm>
            <a:off x="6227763" y="1628775"/>
            <a:ext cx="1728787" cy="4000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a:t>szénréteg</a:t>
            </a:r>
          </a:p>
        </p:txBody>
      </p:sp>
      <p:sp>
        <p:nvSpPr>
          <p:cNvPr id="38926" name="Szövegdoboz 13"/>
          <p:cNvSpPr txBox="1">
            <a:spLocks noChangeArrowheads="1"/>
          </p:cNvSpPr>
          <p:nvPr/>
        </p:nvSpPr>
        <p:spPr bwMode="auto">
          <a:xfrm>
            <a:off x="8459788" y="1773238"/>
            <a:ext cx="684212" cy="27622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a:t>vágat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6"/>
          <p:cNvGraphicFramePr>
            <a:graphicFrameLocks noChangeAspect="1"/>
          </p:cNvGraphicFramePr>
          <p:nvPr/>
        </p:nvGraphicFramePr>
        <p:xfrm>
          <a:off x="2687638" y="765175"/>
          <a:ext cx="3829050" cy="5830888"/>
        </p:xfrm>
        <a:graphic>
          <a:graphicData uri="http://schemas.openxmlformats.org/presentationml/2006/ole">
            <mc:AlternateContent xmlns:mc="http://schemas.openxmlformats.org/markup-compatibility/2006">
              <mc:Choice xmlns:v="urn:schemas-microsoft-com:vml" Requires="v">
                <p:oleObj spid="_x0000_s39950" name="Bitkép" r:id="rId4" imgW="3828571" imgH="5830114" progId="PBrush">
                  <p:embed/>
                </p:oleObj>
              </mc:Choice>
              <mc:Fallback>
                <p:oleObj name="Bitkép" r:id="rId4" imgW="3828571" imgH="5830114" progId="PBrus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7638" y="765175"/>
                        <a:ext cx="3829050" cy="583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939" name="Text Box 7"/>
          <p:cNvSpPr txBox="1">
            <a:spLocks noChangeArrowheads="1"/>
          </p:cNvSpPr>
          <p:nvPr/>
        </p:nvSpPr>
        <p:spPr bwMode="auto">
          <a:xfrm>
            <a:off x="1979613" y="260350"/>
            <a:ext cx="5184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1400" b="1"/>
              <a:t>Szénrétegek hozzáférhetősége</a:t>
            </a:r>
          </a:p>
        </p:txBody>
      </p:sp>
      <p:sp>
        <p:nvSpPr>
          <p:cNvPr id="6149" name="Dia számának helye 20"/>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14C9BC58-89B9-4276-BF37-8F24408758F5}" type="slidenum">
              <a:rPr lang="hu-HU" altLang="hu-HU" sz="1200" smtClean="0">
                <a:solidFill>
                  <a:schemeClr val="bg1">
                    <a:lumMod val="50000"/>
                  </a:schemeClr>
                </a:solidFill>
              </a:rPr>
              <a:pPr eaLnBrk="1" hangingPunct="1">
                <a:defRPr/>
              </a:pPr>
              <a:t>37</a:t>
            </a:fld>
            <a:endParaRPr lang="hu-HU" altLang="hu-HU" sz="1200" dirty="0" smtClean="0">
              <a:solidFill>
                <a:schemeClr val="bg1">
                  <a:lumMod val="50000"/>
                </a:schemeClr>
              </a:solidFill>
            </a:endParaRPr>
          </a:p>
        </p:txBody>
      </p:sp>
      <p:sp>
        <p:nvSpPr>
          <p:cNvPr id="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603250" y="260350"/>
            <a:ext cx="7921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2400" b="1"/>
              <a:t>Földalatti szénbányászat</a:t>
            </a:r>
            <a:endParaRPr lang="hu-HU" altLang="hu-HU" sz="800"/>
          </a:p>
        </p:txBody>
      </p:sp>
      <p:graphicFrame>
        <p:nvGraphicFramePr>
          <p:cNvPr id="40963" name="Object 6"/>
          <p:cNvGraphicFramePr>
            <a:graphicFrameLocks noChangeAspect="1"/>
          </p:cNvGraphicFramePr>
          <p:nvPr/>
        </p:nvGraphicFramePr>
        <p:xfrm>
          <a:off x="2124075" y="712788"/>
          <a:ext cx="4838700" cy="6145212"/>
        </p:xfrm>
        <a:graphic>
          <a:graphicData uri="http://schemas.openxmlformats.org/presentationml/2006/ole">
            <mc:AlternateContent xmlns:mc="http://schemas.openxmlformats.org/markup-compatibility/2006">
              <mc:Choice xmlns:v="urn:schemas-microsoft-com:vml" Requires="v">
                <p:oleObj spid="_x0000_s40974" name="Bitkép" r:id="rId4" imgW="4839375" imgH="6144483" progId="PBrush">
                  <p:embed/>
                </p:oleObj>
              </mc:Choice>
              <mc:Fallback>
                <p:oleObj name="Bitkép" r:id="rId4" imgW="4839375" imgH="6144483" progId="PBrus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712788"/>
                        <a:ext cx="4838700" cy="614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3" name="Dia számának helye 20"/>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84E4134D-D500-4A4E-A753-3EE3764BD98B}" type="slidenum">
              <a:rPr lang="hu-HU" altLang="hu-HU" sz="1200" smtClean="0">
                <a:solidFill>
                  <a:schemeClr val="bg1">
                    <a:lumMod val="50000"/>
                  </a:schemeClr>
                </a:solidFill>
              </a:rPr>
              <a:pPr eaLnBrk="1" hangingPunct="1">
                <a:defRPr/>
              </a:pPr>
              <a:t>38</a:t>
            </a:fld>
            <a:endParaRPr lang="hu-HU" altLang="hu-HU" sz="1200" dirty="0" smtClean="0">
              <a:solidFill>
                <a:schemeClr val="bg1">
                  <a:lumMod val="50000"/>
                </a:schemeClr>
              </a:solidFill>
            </a:endParaRPr>
          </a:p>
        </p:txBody>
      </p:sp>
      <p:sp>
        <p:nvSpPr>
          <p:cNvPr id="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179388" y="446088"/>
            <a:ext cx="87296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2400" b="1"/>
              <a:t>Szénhasznosítási és feldolgozási eljárások</a:t>
            </a:r>
            <a:r>
              <a:rPr lang="hu-HU" altLang="hu-HU" sz="800"/>
              <a:t> </a:t>
            </a:r>
          </a:p>
        </p:txBody>
      </p:sp>
      <p:graphicFrame>
        <p:nvGraphicFramePr>
          <p:cNvPr id="41987" name="Object 6"/>
          <p:cNvGraphicFramePr>
            <a:graphicFrameLocks noChangeAspect="1"/>
          </p:cNvGraphicFramePr>
          <p:nvPr/>
        </p:nvGraphicFramePr>
        <p:xfrm>
          <a:off x="971550" y="836613"/>
          <a:ext cx="7129463" cy="5753100"/>
        </p:xfrm>
        <a:graphic>
          <a:graphicData uri="http://schemas.openxmlformats.org/presentationml/2006/ole">
            <mc:AlternateContent xmlns:mc="http://schemas.openxmlformats.org/markup-compatibility/2006">
              <mc:Choice xmlns:v="urn:schemas-microsoft-com:vml" Requires="v">
                <p:oleObj spid="_x0000_s41999" name="Bitkép" r:id="rId4" imgW="6504762" imgH="5249008" progId="PBrush">
                  <p:embed/>
                </p:oleObj>
              </mc:Choice>
              <mc:Fallback>
                <p:oleObj name="Bitkép" r:id="rId4" imgW="6504762" imgH="5249008" progId="PBrus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836613"/>
                        <a:ext cx="7129463" cy="575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7"/>
          <p:cNvSpPr txBox="1">
            <a:spLocks noChangeArrowheads="1"/>
          </p:cNvSpPr>
          <p:nvPr/>
        </p:nvSpPr>
        <p:spPr bwMode="auto">
          <a:xfrm>
            <a:off x="6659563" y="5876925"/>
            <a:ext cx="12239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200"/>
              <a:t>műszén</a:t>
            </a:r>
          </a:p>
        </p:txBody>
      </p:sp>
      <p:sp>
        <p:nvSpPr>
          <p:cNvPr id="8198" name="Dia számának helye 21"/>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7AE48637-D123-4ED6-B6B0-E0FA40D59C91}" type="slidenum">
              <a:rPr lang="hu-HU" altLang="hu-HU" sz="1200" smtClean="0">
                <a:solidFill>
                  <a:schemeClr val="bg1">
                    <a:lumMod val="50000"/>
                  </a:schemeClr>
                </a:solidFill>
              </a:rPr>
              <a:pPr eaLnBrk="1" hangingPunct="1">
                <a:defRPr/>
              </a:pPr>
              <a:t>39</a:t>
            </a:fld>
            <a:endParaRPr lang="hu-HU" altLang="hu-HU" sz="1200" dirty="0" smtClean="0">
              <a:solidFill>
                <a:schemeClr val="bg1">
                  <a:lumMod val="50000"/>
                </a:schemeClr>
              </a:solidFill>
            </a:endParaRPr>
          </a:p>
        </p:txBody>
      </p:sp>
      <p:sp>
        <p:nvSpPr>
          <p:cNvPr id="7"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048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D0C64068-58A0-444E-87E5-1DF65F243EDB}" type="slidenum">
              <a:rPr lang="hu-HU" altLang="hu-HU" sz="1200" smtClean="0">
                <a:solidFill>
                  <a:schemeClr val="bg1">
                    <a:lumMod val="50000"/>
                  </a:schemeClr>
                </a:solidFill>
              </a:rPr>
              <a:pPr eaLnBrk="1" hangingPunct="1">
                <a:defRPr/>
              </a:pPr>
              <a:t>4</a:t>
            </a:fld>
            <a:endParaRPr lang="hu-HU" altLang="hu-HU" sz="1200" smtClean="0">
              <a:solidFill>
                <a:schemeClr val="bg1">
                  <a:lumMod val="50000"/>
                </a:schemeClr>
              </a:solidFill>
            </a:endParaRPr>
          </a:p>
        </p:txBody>
      </p:sp>
      <p:sp>
        <p:nvSpPr>
          <p:cNvPr id="20484" name="Text Box 2"/>
          <p:cNvSpPr txBox="1">
            <a:spLocks noChangeArrowheads="1"/>
          </p:cNvSpPr>
          <p:nvPr/>
        </p:nvSpPr>
        <p:spPr bwMode="auto">
          <a:xfrm>
            <a:off x="395288" y="549275"/>
            <a:ext cx="82804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marL="1257300" indent="-1257300" algn="just" eaLnBrk="1" hangingPunct="1">
              <a:spcBef>
                <a:spcPct val="50000"/>
              </a:spcBef>
              <a:defRPr/>
            </a:pPr>
            <a:r>
              <a:rPr lang="hu-HU" altLang="hu-HU" sz="1600" b="1" dirty="0" smtClean="0">
                <a:solidFill>
                  <a:srgbClr val="FF3300"/>
                </a:solidFill>
                <a:latin typeface="Comic Sans MS" pitchFamily="66" charset="0"/>
              </a:rPr>
              <a:t>Rendszer</a:t>
            </a:r>
            <a:r>
              <a:rPr lang="hu-HU" altLang="hu-HU" sz="1600" dirty="0" smtClean="0">
                <a:latin typeface="Comic Sans MS" pitchFamily="66" charset="0"/>
              </a:rPr>
              <a:t> </a:t>
            </a:r>
            <a:r>
              <a:rPr lang="hu-HU" altLang="hu-HU" sz="1600" dirty="0" smtClean="0">
                <a:latin typeface="Comic Sans MS" pitchFamily="66" charset="0"/>
                <a:sym typeface="Wingdings" pitchFamily="2" charset="2"/>
              </a:rPr>
              <a:t> a világegyetem olyan elkülönített része, melyen belül a változásokat (folyamatokat) megfigyeljük. Véges mennyiségű anyagot tartalmaz.</a:t>
            </a:r>
          </a:p>
          <a:p>
            <a:pPr algn="just" eaLnBrk="1" hangingPunct="1">
              <a:spcBef>
                <a:spcPct val="50000"/>
              </a:spcBef>
              <a:defRPr/>
            </a:pPr>
            <a:r>
              <a:rPr lang="hu-HU" altLang="hu-HU" sz="1600" b="1" dirty="0" smtClean="0">
                <a:solidFill>
                  <a:srgbClr val="FF3300"/>
                </a:solidFill>
                <a:latin typeface="Comic Sans MS" pitchFamily="66" charset="0"/>
                <a:sym typeface="Wingdings" pitchFamily="2" charset="2"/>
              </a:rPr>
              <a:t>Környezet</a:t>
            </a:r>
            <a:r>
              <a:rPr lang="hu-HU" altLang="hu-HU" sz="1600" dirty="0" smtClean="0">
                <a:latin typeface="Comic Sans MS" pitchFamily="66" charset="0"/>
                <a:sym typeface="Wingdings" pitchFamily="2" charset="2"/>
              </a:rPr>
              <a:t>  a rendszeren kívüli térrész.</a:t>
            </a:r>
          </a:p>
          <a:p>
            <a:pPr algn="just" eaLnBrk="1" hangingPunct="1">
              <a:spcBef>
                <a:spcPct val="50000"/>
              </a:spcBef>
              <a:defRPr/>
            </a:pPr>
            <a:r>
              <a:rPr lang="hu-HU" altLang="hu-HU" sz="1600" dirty="0" smtClean="0">
                <a:latin typeface="Comic Sans MS" pitchFamily="66" charset="0"/>
                <a:sym typeface="Wingdings" pitchFamily="2" charset="2"/>
              </a:rPr>
              <a:t>A rendszer és környezete között </a:t>
            </a:r>
            <a:r>
              <a:rPr lang="hu-HU" altLang="hu-HU" sz="1600" b="1" dirty="0" smtClean="0">
                <a:latin typeface="Comic Sans MS" pitchFamily="66" charset="0"/>
                <a:sym typeface="Wingdings" pitchFamily="2" charset="2"/>
              </a:rPr>
              <a:t>kölcsönhatások</a:t>
            </a:r>
            <a:r>
              <a:rPr lang="hu-HU" altLang="hu-HU" sz="1600" dirty="0" smtClean="0">
                <a:latin typeface="Comic Sans MS" pitchFamily="66" charset="0"/>
                <a:sym typeface="Wingdings" pitchFamily="2" charset="2"/>
              </a:rPr>
              <a:t> léphetnek föl. </a:t>
            </a:r>
            <a:r>
              <a:rPr lang="hu-HU" altLang="hu-HU" sz="1600" dirty="0" smtClean="0">
                <a:latin typeface="Comic Sans MS" pitchFamily="66" charset="0"/>
              </a:rPr>
              <a:t>A kölcsönhatás során arra jellemző mennyiségek árama(i) jön(</a:t>
            </a:r>
            <a:r>
              <a:rPr lang="hu-HU" altLang="hu-HU" sz="1600" dirty="0" err="1" smtClean="0">
                <a:latin typeface="Comic Sans MS" pitchFamily="66" charset="0"/>
              </a:rPr>
              <a:t>nek</a:t>
            </a:r>
            <a:r>
              <a:rPr lang="hu-HU" altLang="hu-HU" sz="1600" dirty="0" smtClean="0">
                <a:latin typeface="Comic Sans MS" pitchFamily="66" charset="0"/>
              </a:rPr>
              <a:t>) létre, ezek a transzportfolyamatok.</a:t>
            </a:r>
          </a:p>
          <a:p>
            <a:pPr algn="just" eaLnBrk="1" hangingPunct="1">
              <a:spcBef>
                <a:spcPct val="50000"/>
              </a:spcBef>
              <a:defRPr/>
            </a:pPr>
            <a:r>
              <a:rPr lang="hu-HU" altLang="hu-HU" sz="1600" b="1" dirty="0" smtClean="0">
                <a:solidFill>
                  <a:srgbClr val="FF3300"/>
                </a:solidFill>
                <a:latin typeface="Comic Sans MS" pitchFamily="66" charset="0"/>
              </a:rPr>
              <a:t>Állapotjelzők </a:t>
            </a:r>
            <a:r>
              <a:rPr lang="hu-HU" altLang="hu-HU" sz="1600" dirty="0" smtClean="0">
                <a:latin typeface="Comic Sans MS" pitchFamily="66" charset="0"/>
                <a:sym typeface="Wingdings" pitchFamily="2" charset="2"/>
              </a:rPr>
              <a:t></a:t>
            </a:r>
            <a:r>
              <a:rPr lang="hu-HU" altLang="hu-HU" sz="1600" b="1" dirty="0" smtClean="0">
                <a:latin typeface="Comic Sans MS" pitchFamily="66" charset="0"/>
                <a:sym typeface="Wingdings" pitchFamily="2" charset="2"/>
              </a:rPr>
              <a:t> </a:t>
            </a:r>
            <a:r>
              <a:rPr lang="hu-HU" altLang="hu-HU" sz="1600" dirty="0" smtClean="0">
                <a:latin typeface="Comic Sans MS" pitchFamily="66" charset="0"/>
                <a:sym typeface="Wingdings" pitchFamily="2" charset="2"/>
              </a:rPr>
              <a:t>a rendszer jellemzésére használt mennyiségek.</a:t>
            </a:r>
            <a:endParaRPr lang="hu-HU" altLang="hu-HU" sz="1600" dirty="0" smtClean="0">
              <a:latin typeface="Comic Sans MS" pitchFamily="66" charset="0"/>
            </a:endParaRPr>
          </a:p>
          <a:p>
            <a:pPr marL="2171700" indent="-2171700" algn="just" eaLnBrk="1" hangingPunct="1">
              <a:spcBef>
                <a:spcPct val="50000"/>
              </a:spcBef>
              <a:defRPr/>
            </a:pPr>
            <a:r>
              <a:rPr lang="hu-HU" altLang="hu-HU" sz="1600" b="1" dirty="0" smtClean="0">
                <a:solidFill>
                  <a:srgbClr val="FF3300"/>
                </a:solidFill>
                <a:latin typeface="Comic Sans MS" pitchFamily="66" charset="0"/>
              </a:rPr>
              <a:t>Extenzív mennyiség</a:t>
            </a:r>
            <a:r>
              <a:rPr lang="hu-HU" altLang="hu-HU" sz="1600" dirty="0" smtClean="0">
                <a:latin typeface="Comic Sans MS" pitchFamily="66" charset="0"/>
              </a:rPr>
              <a:t> </a:t>
            </a:r>
            <a:r>
              <a:rPr lang="hu-HU" altLang="hu-HU" sz="1600" dirty="0" smtClean="0">
                <a:latin typeface="Comic Sans MS" pitchFamily="66" charset="0"/>
                <a:sym typeface="Wingdings" pitchFamily="2" charset="2"/>
              </a:rPr>
              <a:t> azok az állapotjelzők, melyek rendszerre vonatkoztatott nagysága a rendszer részeire meghatározott értékek összegével egyenlő. Ilyen extenzív mennyiség például a térfogat, a tömeg, a belső energia. Ezek a rendszer egészére vonatkoznak.</a:t>
            </a:r>
          </a:p>
          <a:p>
            <a:pPr marL="2400300" indent="-2400300" algn="just" eaLnBrk="1" hangingPunct="1">
              <a:spcBef>
                <a:spcPct val="50000"/>
              </a:spcBef>
              <a:defRPr/>
            </a:pPr>
            <a:r>
              <a:rPr lang="hu-HU" altLang="hu-HU" sz="1600" b="1" dirty="0" smtClean="0">
                <a:solidFill>
                  <a:srgbClr val="FF3300"/>
                </a:solidFill>
                <a:latin typeface="Comic Sans MS" pitchFamily="66" charset="0"/>
                <a:sym typeface="Wingdings" pitchFamily="2" charset="2"/>
              </a:rPr>
              <a:t>Intenzív mennyiség </a:t>
            </a:r>
            <a:r>
              <a:rPr lang="hu-HU" altLang="hu-HU" sz="1600" dirty="0" smtClean="0">
                <a:latin typeface="Comic Sans MS" pitchFamily="66" charset="0"/>
                <a:sym typeface="Wingdings" pitchFamily="2" charset="2"/>
              </a:rPr>
              <a:t></a:t>
            </a:r>
            <a:r>
              <a:rPr lang="hu-HU" altLang="hu-HU" sz="1600" b="1" dirty="0" smtClean="0">
                <a:latin typeface="Comic Sans MS" pitchFamily="66" charset="0"/>
                <a:sym typeface="Wingdings" pitchFamily="2" charset="2"/>
              </a:rPr>
              <a:t> </a:t>
            </a:r>
            <a:r>
              <a:rPr lang="hu-HU" altLang="hu-HU" sz="1600" dirty="0" smtClean="0">
                <a:latin typeface="Comic Sans MS" pitchFamily="66" charset="0"/>
                <a:sym typeface="Wingdings" pitchFamily="2" charset="2"/>
              </a:rPr>
              <a:t>azok az állapotjelzők, melyek nagysága nem a rendszer részeire meghatározott értékek összegével egyenlő. Ilyen intenzív mennyiség például a koncentráció, a nyomás, a hőmérséklet. Ezek helyi jellemzők.</a:t>
            </a:r>
          </a:p>
          <a:p>
            <a:pPr algn="just" eaLnBrk="1" hangingPunct="1">
              <a:spcBef>
                <a:spcPct val="50000"/>
              </a:spcBef>
              <a:defRPr/>
            </a:pPr>
            <a:r>
              <a:rPr lang="hu-HU" altLang="hu-HU" sz="1600" dirty="0" smtClean="0">
                <a:latin typeface="Comic Sans MS" pitchFamily="66" charset="0"/>
                <a:sym typeface="Wingdings" pitchFamily="2" charset="2"/>
              </a:rPr>
              <a:t>Két extenzív mennyiség hányadosa mindig intenzív mennyiséget ad, de nem minden intenzív mennyiség állítható elő két extenzív mennyiség hányadosaként.</a:t>
            </a:r>
          </a:p>
          <a:p>
            <a:pPr algn="just" eaLnBrk="1" hangingPunct="1">
              <a:spcBef>
                <a:spcPct val="50000"/>
              </a:spcBef>
              <a:defRPr/>
            </a:pPr>
            <a:r>
              <a:rPr lang="hu-HU" altLang="hu-HU" sz="1600" dirty="0" smtClean="0">
                <a:latin typeface="Comic Sans MS" pitchFamily="66" charset="0"/>
                <a:sym typeface="Wingdings" pitchFamily="2" charset="2"/>
              </a:rPr>
              <a:t>Egy rendszer állapotát egymástól független véges számú extenzív mennyiséggel (állapotjelzővel) egyértelműen megadhatjuk.</a:t>
            </a:r>
            <a:endParaRPr lang="hu-HU" altLang="hu-HU" sz="1600" b="1" dirty="0" smtClean="0">
              <a:latin typeface="Comic Sans MS" pitchFamily="66" charset="0"/>
              <a:sym typeface="Wingdings" pitchFamily="2" charset="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763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43011" name="Line 3"/>
          <p:cNvSpPr>
            <a:spLocks noChangeShapeType="1"/>
          </p:cNvSpPr>
          <p:nvPr/>
        </p:nvSpPr>
        <p:spPr bwMode="auto">
          <a:xfrm>
            <a:off x="2308225" y="4432300"/>
            <a:ext cx="463550" cy="420688"/>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hu-HU"/>
          </a:p>
        </p:txBody>
      </p:sp>
      <p:sp>
        <p:nvSpPr>
          <p:cNvPr id="43012" name="Line 4"/>
          <p:cNvSpPr>
            <a:spLocks noChangeShapeType="1"/>
          </p:cNvSpPr>
          <p:nvPr/>
        </p:nvSpPr>
        <p:spPr bwMode="auto">
          <a:xfrm flipH="1">
            <a:off x="2286000" y="3343275"/>
            <a:ext cx="1600200" cy="9144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3" name="Line 5"/>
          <p:cNvSpPr>
            <a:spLocks noChangeShapeType="1"/>
          </p:cNvSpPr>
          <p:nvPr/>
        </p:nvSpPr>
        <p:spPr bwMode="auto">
          <a:xfrm>
            <a:off x="1828800" y="5308600"/>
            <a:ext cx="0" cy="3048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4" name="Line 6"/>
          <p:cNvSpPr>
            <a:spLocks noChangeShapeType="1"/>
          </p:cNvSpPr>
          <p:nvPr/>
        </p:nvSpPr>
        <p:spPr bwMode="auto">
          <a:xfrm>
            <a:off x="685800" y="5308600"/>
            <a:ext cx="0" cy="3810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5" name="Line 7"/>
          <p:cNvSpPr>
            <a:spLocks noChangeShapeType="1"/>
          </p:cNvSpPr>
          <p:nvPr/>
        </p:nvSpPr>
        <p:spPr bwMode="auto">
          <a:xfrm>
            <a:off x="685800" y="4622800"/>
            <a:ext cx="0" cy="3048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6" name="Line 8"/>
          <p:cNvSpPr>
            <a:spLocks noChangeShapeType="1"/>
          </p:cNvSpPr>
          <p:nvPr/>
        </p:nvSpPr>
        <p:spPr bwMode="auto">
          <a:xfrm>
            <a:off x="1828800" y="4622800"/>
            <a:ext cx="0" cy="3048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7" name="Line 9"/>
          <p:cNvSpPr>
            <a:spLocks noChangeShapeType="1"/>
          </p:cNvSpPr>
          <p:nvPr/>
        </p:nvSpPr>
        <p:spPr bwMode="auto">
          <a:xfrm>
            <a:off x="2590800" y="2717800"/>
            <a:ext cx="0" cy="3048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8" name="Line 10"/>
          <p:cNvSpPr>
            <a:spLocks noChangeShapeType="1"/>
          </p:cNvSpPr>
          <p:nvPr/>
        </p:nvSpPr>
        <p:spPr bwMode="auto">
          <a:xfrm flipH="1">
            <a:off x="1143000" y="2717800"/>
            <a:ext cx="685800" cy="3048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19" name="Line 11"/>
          <p:cNvSpPr>
            <a:spLocks noChangeShapeType="1"/>
          </p:cNvSpPr>
          <p:nvPr/>
        </p:nvSpPr>
        <p:spPr bwMode="auto">
          <a:xfrm flipH="1">
            <a:off x="1524000" y="2489200"/>
            <a:ext cx="304800" cy="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0" name="Line 12"/>
          <p:cNvSpPr>
            <a:spLocks noChangeShapeType="1"/>
          </p:cNvSpPr>
          <p:nvPr/>
        </p:nvSpPr>
        <p:spPr bwMode="auto">
          <a:xfrm flipH="1">
            <a:off x="1524000" y="2032000"/>
            <a:ext cx="304800" cy="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1" name="Line 13"/>
          <p:cNvSpPr>
            <a:spLocks noChangeShapeType="1"/>
          </p:cNvSpPr>
          <p:nvPr/>
        </p:nvSpPr>
        <p:spPr bwMode="auto">
          <a:xfrm flipH="1">
            <a:off x="3048000" y="2505075"/>
            <a:ext cx="685800" cy="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2" name="Line 14"/>
          <p:cNvSpPr>
            <a:spLocks noChangeShapeType="1"/>
          </p:cNvSpPr>
          <p:nvPr/>
        </p:nvSpPr>
        <p:spPr bwMode="auto">
          <a:xfrm flipH="1" flipV="1">
            <a:off x="2971800" y="1438275"/>
            <a:ext cx="914400" cy="9144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3" name="Line 15"/>
          <p:cNvSpPr>
            <a:spLocks noChangeShapeType="1"/>
          </p:cNvSpPr>
          <p:nvPr/>
        </p:nvSpPr>
        <p:spPr bwMode="auto">
          <a:xfrm>
            <a:off x="4800600" y="2733675"/>
            <a:ext cx="0" cy="3810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4" name="Line 16"/>
          <p:cNvSpPr>
            <a:spLocks noChangeShapeType="1"/>
          </p:cNvSpPr>
          <p:nvPr/>
        </p:nvSpPr>
        <p:spPr bwMode="auto">
          <a:xfrm flipV="1">
            <a:off x="5638800" y="1590675"/>
            <a:ext cx="1143000" cy="7620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5" name="Line 17"/>
          <p:cNvSpPr>
            <a:spLocks noChangeShapeType="1"/>
          </p:cNvSpPr>
          <p:nvPr/>
        </p:nvSpPr>
        <p:spPr bwMode="auto">
          <a:xfrm>
            <a:off x="6934200" y="2505075"/>
            <a:ext cx="533400" cy="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6" name="Line 18"/>
          <p:cNvSpPr>
            <a:spLocks noChangeShapeType="1"/>
          </p:cNvSpPr>
          <p:nvPr/>
        </p:nvSpPr>
        <p:spPr bwMode="auto">
          <a:xfrm>
            <a:off x="5791200" y="2505075"/>
            <a:ext cx="609600" cy="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7" name="Line 19"/>
          <p:cNvSpPr>
            <a:spLocks noChangeShapeType="1"/>
          </p:cNvSpPr>
          <p:nvPr/>
        </p:nvSpPr>
        <p:spPr bwMode="auto">
          <a:xfrm>
            <a:off x="5638800" y="3267075"/>
            <a:ext cx="838200" cy="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8" name="Line 20"/>
          <p:cNvSpPr>
            <a:spLocks noChangeShapeType="1"/>
          </p:cNvSpPr>
          <p:nvPr/>
        </p:nvSpPr>
        <p:spPr bwMode="auto">
          <a:xfrm>
            <a:off x="4824413" y="4486275"/>
            <a:ext cx="0" cy="13716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29" name="Line 21"/>
          <p:cNvSpPr>
            <a:spLocks noChangeShapeType="1"/>
          </p:cNvSpPr>
          <p:nvPr/>
        </p:nvSpPr>
        <p:spPr bwMode="auto">
          <a:xfrm>
            <a:off x="8458200" y="4714875"/>
            <a:ext cx="0" cy="12192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30" name="Line 22"/>
          <p:cNvSpPr>
            <a:spLocks noChangeShapeType="1"/>
          </p:cNvSpPr>
          <p:nvPr/>
        </p:nvSpPr>
        <p:spPr bwMode="auto">
          <a:xfrm>
            <a:off x="7620000" y="4714875"/>
            <a:ext cx="0" cy="6858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31" name="Line 23"/>
          <p:cNvSpPr>
            <a:spLocks noChangeShapeType="1"/>
          </p:cNvSpPr>
          <p:nvPr/>
        </p:nvSpPr>
        <p:spPr bwMode="auto">
          <a:xfrm>
            <a:off x="5638800" y="3419475"/>
            <a:ext cx="1524000" cy="6096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32" name="Line 24"/>
          <p:cNvSpPr>
            <a:spLocks noChangeShapeType="1"/>
          </p:cNvSpPr>
          <p:nvPr/>
        </p:nvSpPr>
        <p:spPr bwMode="auto">
          <a:xfrm flipH="1">
            <a:off x="4805363" y="3495675"/>
            <a:ext cx="0" cy="609600"/>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33" name="Line 25"/>
          <p:cNvSpPr>
            <a:spLocks noChangeShapeType="1"/>
          </p:cNvSpPr>
          <p:nvPr/>
        </p:nvSpPr>
        <p:spPr bwMode="auto">
          <a:xfrm>
            <a:off x="4800600" y="1270000"/>
            <a:ext cx="0" cy="396875"/>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34" name="Text Box 26"/>
          <p:cNvSpPr txBox="1">
            <a:spLocks noChangeArrowheads="1"/>
          </p:cNvSpPr>
          <p:nvPr/>
        </p:nvSpPr>
        <p:spPr bwMode="auto">
          <a:xfrm>
            <a:off x="3733800" y="981075"/>
            <a:ext cx="2351088" cy="400050"/>
          </a:xfrm>
          <a:prstGeom prst="rect">
            <a:avLst/>
          </a:prstGeom>
          <a:solidFill>
            <a:schemeClr val="folHlink"/>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szén</a:t>
            </a:r>
            <a:r>
              <a:rPr lang="en-US" altLang="hu-HU" sz="2000" b="1"/>
              <a:t>/</a:t>
            </a:r>
            <a:r>
              <a:rPr lang="hu-HU" altLang="hu-HU" sz="2000" b="1"/>
              <a:t>kőolajkoksz</a:t>
            </a:r>
            <a:endParaRPr lang="en-US" altLang="hu-HU" sz="2000" b="1"/>
          </a:p>
        </p:txBody>
      </p:sp>
      <p:sp>
        <p:nvSpPr>
          <p:cNvPr id="43035" name="Text Box 27"/>
          <p:cNvSpPr txBox="1">
            <a:spLocks noChangeArrowheads="1"/>
          </p:cNvSpPr>
          <p:nvPr/>
        </p:nvSpPr>
        <p:spPr bwMode="auto">
          <a:xfrm>
            <a:off x="6477000" y="3114675"/>
            <a:ext cx="20574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Dimet</a:t>
            </a:r>
            <a:r>
              <a:rPr lang="hu-HU" altLang="hu-HU" sz="2000" b="1"/>
              <a:t>il</a:t>
            </a:r>
            <a:r>
              <a:rPr lang="en-US" altLang="hu-HU" sz="2000" b="1"/>
              <a:t> </a:t>
            </a:r>
            <a:r>
              <a:rPr lang="hu-HU" altLang="hu-HU" sz="2000" b="1"/>
              <a:t>éter</a:t>
            </a:r>
            <a:endParaRPr lang="en-US" altLang="hu-HU" sz="2000" b="1"/>
          </a:p>
        </p:txBody>
      </p:sp>
      <p:sp>
        <p:nvSpPr>
          <p:cNvPr id="43036" name="Text Box 28"/>
          <p:cNvSpPr txBox="1">
            <a:spLocks noChangeArrowheads="1"/>
          </p:cNvSpPr>
          <p:nvPr/>
        </p:nvSpPr>
        <p:spPr bwMode="auto">
          <a:xfrm>
            <a:off x="3886200" y="3114675"/>
            <a:ext cx="17526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Metanol</a:t>
            </a:r>
          </a:p>
        </p:txBody>
      </p:sp>
      <p:sp>
        <p:nvSpPr>
          <p:cNvPr id="43037" name="Text Box 29"/>
          <p:cNvSpPr txBox="1">
            <a:spLocks noChangeArrowheads="1"/>
          </p:cNvSpPr>
          <p:nvPr/>
        </p:nvSpPr>
        <p:spPr bwMode="auto">
          <a:xfrm>
            <a:off x="1828800" y="1787525"/>
            <a:ext cx="1230313" cy="922338"/>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hu-HU" sz="800" b="1"/>
              <a:t>Fischer-Tropsch </a:t>
            </a:r>
          </a:p>
          <a:p>
            <a:pPr>
              <a:spcBef>
                <a:spcPct val="0"/>
              </a:spcBef>
              <a:buFontTx/>
              <a:buNone/>
            </a:pPr>
            <a:r>
              <a:rPr lang="hu-HU" altLang="hu-HU" sz="800" b="1"/>
              <a:t>Folyadék</a:t>
            </a:r>
            <a:endParaRPr lang="en-US" altLang="hu-HU" sz="800" b="1"/>
          </a:p>
        </p:txBody>
      </p:sp>
      <p:sp>
        <p:nvSpPr>
          <p:cNvPr id="43038" name="Text Box 30"/>
          <p:cNvSpPr txBox="1">
            <a:spLocks noChangeArrowheads="1"/>
          </p:cNvSpPr>
          <p:nvPr/>
        </p:nvSpPr>
        <p:spPr bwMode="auto">
          <a:xfrm>
            <a:off x="6781800" y="1362075"/>
            <a:ext cx="18288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Városi gáz</a:t>
            </a:r>
            <a:endParaRPr lang="en-US" altLang="hu-HU" sz="2000" b="1"/>
          </a:p>
        </p:txBody>
      </p:sp>
      <p:sp>
        <p:nvSpPr>
          <p:cNvPr id="43039" name="Text Box 31"/>
          <p:cNvSpPr txBox="1">
            <a:spLocks noChangeArrowheads="1"/>
          </p:cNvSpPr>
          <p:nvPr/>
        </p:nvSpPr>
        <p:spPr bwMode="auto">
          <a:xfrm>
            <a:off x="609600" y="1177925"/>
            <a:ext cx="23622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Villamos e.</a:t>
            </a:r>
            <a:r>
              <a:rPr lang="en-US" altLang="hu-HU" sz="2000" b="1"/>
              <a:t>&amp; </a:t>
            </a:r>
            <a:r>
              <a:rPr lang="hu-HU" altLang="hu-HU" sz="2000" b="1"/>
              <a:t>Gőz</a:t>
            </a:r>
            <a:endParaRPr lang="en-US" altLang="hu-HU" sz="2000" b="1"/>
          </a:p>
        </p:txBody>
      </p:sp>
      <p:sp>
        <p:nvSpPr>
          <p:cNvPr id="43040" name="Text Box 32"/>
          <p:cNvSpPr txBox="1">
            <a:spLocks noChangeArrowheads="1"/>
          </p:cNvSpPr>
          <p:nvPr/>
        </p:nvSpPr>
        <p:spPr bwMode="auto">
          <a:xfrm>
            <a:off x="457200" y="4241800"/>
            <a:ext cx="18669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ecetsav</a:t>
            </a:r>
            <a:endParaRPr lang="en-US" altLang="hu-HU" sz="2000" b="1"/>
          </a:p>
        </p:txBody>
      </p:sp>
      <p:sp>
        <p:nvSpPr>
          <p:cNvPr id="43041" name="Text Box 33"/>
          <p:cNvSpPr txBox="1">
            <a:spLocks noChangeArrowheads="1"/>
          </p:cNvSpPr>
          <p:nvPr/>
        </p:nvSpPr>
        <p:spPr bwMode="auto">
          <a:xfrm>
            <a:off x="7162800" y="4029075"/>
            <a:ext cx="1524000" cy="708025"/>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Et</a:t>
            </a:r>
            <a:r>
              <a:rPr lang="hu-HU" altLang="hu-HU" sz="2000" b="1"/>
              <a:t>i</a:t>
            </a:r>
            <a:r>
              <a:rPr lang="en-US" altLang="hu-HU" sz="2000" b="1"/>
              <a:t>l</a:t>
            </a:r>
            <a:r>
              <a:rPr lang="hu-HU" altLang="hu-HU" sz="2000" b="1"/>
              <a:t>én</a:t>
            </a:r>
            <a:r>
              <a:rPr lang="en-US" altLang="hu-HU" sz="2000" b="1"/>
              <a:t>&amp;</a:t>
            </a:r>
          </a:p>
          <a:p>
            <a:pPr>
              <a:spcBef>
                <a:spcPct val="0"/>
              </a:spcBef>
              <a:buFontTx/>
              <a:buNone/>
            </a:pPr>
            <a:r>
              <a:rPr lang="hu-HU" altLang="hu-HU" sz="2000" b="1"/>
              <a:t>p</a:t>
            </a:r>
            <a:r>
              <a:rPr lang="en-US" altLang="hu-HU" sz="2000" b="1"/>
              <a:t>rop</a:t>
            </a:r>
            <a:r>
              <a:rPr lang="hu-HU" altLang="hu-HU" sz="2000" b="1"/>
              <a:t>ilén</a:t>
            </a:r>
            <a:endParaRPr lang="en-US" altLang="hu-HU" sz="2000" b="1"/>
          </a:p>
        </p:txBody>
      </p:sp>
      <p:sp>
        <p:nvSpPr>
          <p:cNvPr id="43042" name="Text Box 34"/>
          <p:cNvSpPr txBox="1">
            <a:spLocks noChangeArrowheads="1"/>
          </p:cNvSpPr>
          <p:nvPr/>
        </p:nvSpPr>
        <p:spPr bwMode="auto">
          <a:xfrm>
            <a:off x="3776663" y="4105275"/>
            <a:ext cx="20574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m</a:t>
            </a:r>
            <a:r>
              <a:rPr lang="en-US" altLang="hu-HU" sz="2000" b="1"/>
              <a:t>et</a:t>
            </a:r>
            <a:r>
              <a:rPr lang="hu-HU" altLang="hu-HU" sz="2000" b="1"/>
              <a:t>i</a:t>
            </a:r>
            <a:r>
              <a:rPr lang="en-US" altLang="hu-HU" sz="2000" b="1"/>
              <a:t>l acet</a:t>
            </a:r>
            <a:r>
              <a:rPr lang="hu-HU" altLang="hu-HU" sz="2000" b="1"/>
              <a:t>át</a:t>
            </a:r>
            <a:endParaRPr lang="en-US" altLang="hu-HU" sz="2000" b="1"/>
          </a:p>
        </p:txBody>
      </p:sp>
      <p:sp>
        <p:nvSpPr>
          <p:cNvPr id="43043" name="Text Box 35"/>
          <p:cNvSpPr txBox="1">
            <a:spLocks noChangeArrowheads="1"/>
          </p:cNvSpPr>
          <p:nvPr/>
        </p:nvSpPr>
        <p:spPr bwMode="auto">
          <a:xfrm>
            <a:off x="228600" y="4927600"/>
            <a:ext cx="838200" cy="4254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VAM</a:t>
            </a:r>
          </a:p>
        </p:txBody>
      </p:sp>
      <p:sp>
        <p:nvSpPr>
          <p:cNvPr id="43044" name="Text Box 36"/>
          <p:cNvSpPr txBox="1">
            <a:spLocks noChangeArrowheads="1"/>
          </p:cNvSpPr>
          <p:nvPr/>
        </p:nvSpPr>
        <p:spPr bwMode="auto">
          <a:xfrm>
            <a:off x="3643313" y="5842000"/>
            <a:ext cx="23622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Ecetsav anhidrid</a:t>
            </a:r>
            <a:endParaRPr lang="en-US" altLang="hu-HU" sz="2000" b="1"/>
          </a:p>
        </p:txBody>
      </p:sp>
      <p:sp>
        <p:nvSpPr>
          <p:cNvPr id="43045" name="Text Box 37"/>
          <p:cNvSpPr txBox="1">
            <a:spLocks noChangeArrowheads="1"/>
          </p:cNvSpPr>
          <p:nvPr/>
        </p:nvSpPr>
        <p:spPr bwMode="auto">
          <a:xfrm>
            <a:off x="1295400" y="4927600"/>
            <a:ext cx="10668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Ket</a:t>
            </a:r>
            <a:r>
              <a:rPr lang="hu-HU" altLang="hu-HU" sz="2000" b="1"/>
              <a:t>én</a:t>
            </a:r>
            <a:endParaRPr lang="en-US" altLang="hu-HU" sz="2000" b="1"/>
          </a:p>
        </p:txBody>
      </p:sp>
      <p:sp>
        <p:nvSpPr>
          <p:cNvPr id="43046" name="Text Box 38"/>
          <p:cNvSpPr txBox="1">
            <a:spLocks noChangeArrowheads="1"/>
          </p:cNvSpPr>
          <p:nvPr/>
        </p:nvSpPr>
        <p:spPr bwMode="auto">
          <a:xfrm>
            <a:off x="1295400" y="5613400"/>
            <a:ext cx="1600200" cy="708025"/>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Diket</a:t>
            </a:r>
            <a:r>
              <a:rPr lang="hu-HU" altLang="hu-HU" sz="2000" b="1"/>
              <a:t>én</a:t>
            </a:r>
            <a:r>
              <a:rPr lang="en-US" altLang="hu-HU" sz="2000" b="1"/>
              <a:t> &amp; </a:t>
            </a:r>
            <a:r>
              <a:rPr lang="hu-HU" altLang="hu-HU" sz="2000" b="1"/>
              <a:t>vegyületek</a:t>
            </a:r>
            <a:endParaRPr lang="en-US" altLang="hu-HU" sz="2000" b="1"/>
          </a:p>
        </p:txBody>
      </p:sp>
      <p:sp>
        <p:nvSpPr>
          <p:cNvPr id="43047" name="Text Box 39"/>
          <p:cNvSpPr txBox="1">
            <a:spLocks noChangeArrowheads="1"/>
          </p:cNvSpPr>
          <p:nvPr/>
        </p:nvSpPr>
        <p:spPr bwMode="auto">
          <a:xfrm>
            <a:off x="228600" y="5689600"/>
            <a:ext cx="838200" cy="4254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PVA</a:t>
            </a:r>
          </a:p>
        </p:txBody>
      </p:sp>
      <p:sp>
        <p:nvSpPr>
          <p:cNvPr id="43048" name="Text Box 40"/>
          <p:cNvSpPr txBox="1">
            <a:spLocks noChangeArrowheads="1"/>
          </p:cNvSpPr>
          <p:nvPr/>
        </p:nvSpPr>
        <p:spPr bwMode="auto">
          <a:xfrm>
            <a:off x="7162800" y="5918200"/>
            <a:ext cx="16764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Pol</a:t>
            </a:r>
            <a:r>
              <a:rPr lang="hu-HU" altLang="hu-HU" sz="2000" b="1"/>
              <a:t>i</a:t>
            </a:r>
            <a:r>
              <a:rPr lang="en-US" altLang="hu-HU" sz="2000" b="1"/>
              <a:t>olefin</a:t>
            </a:r>
            <a:r>
              <a:rPr lang="hu-HU" altLang="hu-HU" sz="2000" b="1"/>
              <a:t>ek</a:t>
            </a:r>
            <a:endParaRPr lang="en-US" altLang="hu-HU" sz="2000" b="1"/>
          </a:p>
        </p:txBody>
      </p:sp>
      <p:sp>
        <p:nvSpPr>
          <p:cNvPr id="43049" name="Text Box 41"/>
          <p:cNvSpPr txBox="1">
            <a:spLocks noChangeArrowheads="1"/>
          </p:cNvSpPr>
          <p:nvPr/>
        </p:nvSpPr>
        <p:spPr bwMode="auto">
          <a:xfrm>
            <a:off x="228600" y="3022600"/>
            <a:ext cx="1562100" cy="4254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FT Diesel</a:t>
            </a:r>
          </a:p>
        </p:txBody>
      </p:sp>
      <p:sp>
        <p:nvSpPr>
          <p:cNvPr id="43050" name="Line 42"/>
          <p:cNvSpPr>
            <a:spLocks noChangeShapeType="1"/>
          </p:cNvSpPr>
          <p:nvPr/>
        </p:nvSpPr>
        <p:spPr bwMode="auto">
          <a:xfrm>
            <a:off x="4800600" y="1955800"/>
            <a:ext cx="0" cy="396875"/>
          </a:xfrm>
          <a:prstGeom prst="line">
            <a:avLst/>
          </a:prstGeom>
          <a:noFill/>
          <a:ln w="28575">
            <a:solidFill>
              <a:srgbClr val="333399"/>
            </a:solidFill>
            <a:round/>
            <a:headEnd/>
            <a:tailEnd type="triangle" w="med" len="med"/>
          </a:ln>
          <a:extLst>
            <a:ext uri="{909E8E84-426E-40DD-AFC4-6F175D3DCCD1}">
              <a14:hiddenFill xmlns:a14="http://schemas.microsoft.com/office/drawing/2010/main">
                <a:noFill/>
              </a14:hiddenFill>
            </a:ext>
          </a:extLst>
        </p:spPr>
        <p:txBody>
          <a:bodyPr/>
          <a:lstStyle/>
          <a:p>
            <a:endParaRPr lang="hu-HU"/>
          </a:p>
        </p:txBody>
      </p:sp>
      <p:sp>
        <p:nvSpPr>
          <p:cNvPr id="43051" name="Rectangle 43"/>
          <p:cNvSpPr>
            <a:spLocks noGrp="1" noChangeArrowheads="1"/>
          </p:cNvSpPr>
          <p:nvPr>
            <p:ph type="title"/>
          </p:nvPr>
        </p:nvSpPr>
        <p:spPr>
          <a:xfrm>
            <a:off x="0" y="0"/>
            <a:ext cx="9144000" cy="757238"/>
          </a:xfrm>
        </p:spPr>
        <p:txBody>
          <a:bodyPr/>
          <a:lstStyle/>
          <a:p>
            <a:r>
              <a:rPr lang="hu-HU" altLang="hu-HU" sz="3400" b="1" smtClean="0">
                <a:solidFill>
                  <a:srgbClr val="000066"/>
                </a:solidFill>
              </a:rPr>
              <a:t>Szénelgázosítás</a:t>
            </a:r>
            <a:endParaRPr lang="en-US" altLang="hu-HU" sz="3400" b="1" smtClean="0">
              <a:solidFill>
                <a:srgbClr val="000066"/>
              </a:solidFill>
            </a:endParaRPr>
          </a:p>
        </p:txBody>
      </p:sp>
      <p:sp>
        <p:nvSpPr>
          <p:cNvPr id="43052" name="Text Box 44"/>
          <p:cNvSpPr txBox="1">
            <a:spLocks noChangeArrowheads="1"/>
          </p:cNvSpPr>
          <p:nvPr/>
        </p:nvSpPr>
        <p:spPr bwMode="auto">
          <a:xfrm>
            <a:off x="7453313" y="2124075"/>
            <a:ext cx="1377950" cy="708025"/>
          </a:xfrm>
          <a:prstGeom prst="rect">
            <a:avLst/>
          </a:prstGeom>
          <a:solidFill>
            <a:schemeClr val="accent1"/>
          </a:solidFill>
          <a:ln w="28575">
            <a:solidFill>
              <a:srgbClr val="333399"/>
            </a:solidFill>
            <a:miter lim="800000"/>
            <a:headEnd/>
            <a:tailEnd/>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hu-HU" sz="2000" b="1"/>
              <a:t>Amm</a:t>
            </a:r>
            <a:r>
              <a:rPr lang="hu-HU" altLang="hu-HU" sz="2000" b="1"/>
              <a:t>ó</a:t>
            </a:r>
            <a:r>
              <a:rPr lang="en-US" altLang="hu-HU" sz="2000" b="1"/>
              <a:t>nia</a:t>
            </a:r>
          </a:p>
          <a:p>
            <a:pPr eaLnBrk="1" hangingPunct="1">
              <a:spcBef>
                <a:spcPct val="0"/>
              </a:spcBef>
              <a:buFontTx/>
              <a:buNone/>
            </a:pPr>
            <a:r>
              <a:rPr lang="en-US" altLang="hu-HU" sz="2000" b="1"/>
              <a:t>&amp;</a:t>
            </a:r>
            <a:r>
              <a:rPr lang="hu-HU" altLang="hu-HU" sz="2000" b="1"/>
              <a:t>karbamid</a:t>
            </a:r>
            <a:endParaRPr lang="en-US" altLang="hu-HU" sz="2000" b="1"/>
          </a:p>
        </p:txBody>
      </p:sp>
      <p:sp>
        <p:nvSpPr>
          <p:cNvPr id="43053" name="Text Box 45"/>
          <p:cNvSpPr txBox="1">
            <a:spLocks noChangeArrowheads="1"/>
          </p:cNvSpPr>
          <p:nvPr/>
        </p:nvSpPr>
        <p:spPr bwMode="auto">
          <a:xfrm>
            <a:off x="6400800" y="2276475"/>
            <a:ext cx="533400" cy="4254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hu-HU" sz="2000" b="1"/>
              <a:t>H</a:t>
            </a:r>
            <a:r>
              <a:rPr lang="en-US" altLang="hu-HU" sz="2000" b="1" baseline="-25000"/>
              <a:t>2</a:t>
            </a:r>
          </a:p>
        </p:txBody>
      </p:sp>
      <p:sp>
        <p:nvSpPr>
          <p:cNvPr id="43054" name="Text Box 46"/>
          <p:cNvSpPr txBox="1">
            <a:spLocks noChangeArrowheads="1"/>
          </p:cNvSpPr>
          <p:nvPr/>
        </p:nvSpPr>
        <p:spPr bwMode="auto">
          <a:xfrm>
            <a:off x="6288088" y="5400675"/>
            <a:ext cx="1844675" cy="400050"/>
          </a:xfrm>
          <a:prstGeom prst="rect">
            <a:avLst/>
          </a:prstGeom>
          <a:solidFill>
            <a:schemeClr val="accent1"/>
          </a:solidFill>
          <a:ln w="28575">
            <a:solidFill>
              <a:srgbClr val="333399"/>
            </a:solidFill>
            <a:miter lim="800000"/>
            <a:headEnd/>
            <a:tailEnd/>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b="1"/>
              <a:t>Oxo-vegyületek</a:t>
            </a:r>
            <a:endParaRPr lang="en-US" altLang="hu-HU" sz="2000" b="1"/>
          </a:p>
        </p:txBody>
      </p:sp>
      <p:sp>
        <p:nvSpPr>
          <p:cNvPr id="43055" name="Rectangle 47"/>
          <p:cNvSpPr>
            <a:spLocks noChangeArrowheads="1"/>
          </p:cNvSpPr>
          <p:nvPr/>
        </p:nvSpPr>
        <p:spPr bwMode="auto">
          <a:xfrm>
            <a:off x="0" y="762000"/>
            <a:ext cx="9144000" cy="76200"/>
          </a:xfrm>
          <a:prstGeom prst="rect">
            <a:avLst/>
          </a:prstGeom>
          <a:gradFill rotWithShape="0">
            <a:gsLst>
              <a:gs pos="0">
                <a:srgbClr val="FF8200"/>
              </a:gs>
              <a:gs pos="10001">
                <a:srgbClr val="FF0000"/>
              </a:gs>
              <a:gs pos="35001">
                <a:srgbClr val="BA0066"/>
              </a:gs>
              <a:gs pos="70000">
                <a:srgbClr val="66008F"/>
              </a:gs>
              <a:gs pos="100000">
                <a:srgbClr val="000082"/>
              </a:gs>
            </a:gsLst>
            <a:lin ang="0" scaled="1"/>
          </a:gradFill>
          <a:ln>
            <a:noFill/>
          </a:ln>
          <a:effectLst>
            <a:outerShdw dist="35921" dir="2700000" algn="ctr" rotWithShape="0">
              <a:schemeClr val="tx1"/>
            </a:outerShdw>
          </a:effectLst>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800"/>
          </a:p>
        </p:txBody>
      </p:sp>
      <p:sp>
        <p:nvSpPr>
          <p:cNvPr id="43056" name="Text Box 49"/>
          <p:cNvSpPr txBox="1">
            <a:spLocks noChangeArrowheads="1"/>
          </p:cNvSpPr>
          <p:nvPr/>
        </p:nvSpPr>
        <p:spPr bwMode="auto">
          <a:xfrm>
            <a:off x="3733800" y="2336800"/>
            <a:ext cx="20574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hu-HU" sz="2000" b="1"/>
              <a:t>S</a:t>
            </a:r>
            <a:r>
              <a:rPr lang="hu-HU" altLang="hu-HU" sz="2000" b="1"/>
              <a:t>zi</a:t>
            </a:r>
            <a:r>
              <a:rPr lang="en-US" altLang="hu-HU" sz="2000" b="1"/>
              <a:t>nt</a:t>
            </a:r>
            <a:r>
              <a:rPr lang="hu-HU" altLang="hu-HU" sz="2000" b="1"/>
              <a:t>ézis</a:t>
            </a:r>
            <a:r>
              <a:rPr lang="en-US" altLang="hu-HU" sz="2000" b="1"/>
              <a:t> </a:t>
            </a:r>
            <a:r>
              <a:rPr lang="hu-HU" altLang="hu-HU" sz="2000" b="1"/>
              <a:t>gáz</a:t>
            </a:r>
            <a:endParaRPr lang="en-US" altLang="hu-HU" sz="2000" b="1"/>
          </a:p>
        </p:txBody>
      </p:sp>
      <p:sp>
        <p:nvSpPr>
          <p:cNvPr id="43057" name="Text Box 50"/>
          <p:cNvSpPr txBox="1">
            <a:spLocks noChangeArrowheads="1"/>
          </p:cNvSpPr>
          <p:nvPr/>
        </p:nvSpPr>
        <p:spPr bwMode="auto">
          <a:xfrm>
            <a:off x="1981200" y="3022600"/>
            <a:ext cx="1438275"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FT benzin</a:t>
            </a:r>
            <a:endParaRPr lang="en-US" altLang="hu-HU" sz="2000" b="1"/>
          </a:p>
        </p:txBody>
      </p:sp>
      <p:sp>
        <p:nvSpPr>
          <p:cNvPr id="43058" name="Text Box 51"/>
          <p:cNvSpPr txBox="1">
            <a:spLocks noChangeArrowheads="1"/>
          </p:cNvSpPr>
          <p:nvPr/>
        </p:nvSpPr>
        <p:spPr bwMode="auto">
          <a:xfrm>
            <a:off x="228600" y="2320925"/>
            <a:ext cx="12954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viaszok</a:t>
            </a:r>
            <a:endParaRPr lang="en-US" altLang="hu-HU" sz="2000" b="1"/>
          </a:p>
        </p:txBody>
      </p:sp>
      <p:sp>
        <p:nvSpPr>
          <p:cNvPr id="43059" name="Text Box 52"/>
          <p:cNvSpPr txBox="1">
            <a:spLocks noChangeArrowheads="1"/>
          </p:cNvSpPr>
          <p:nvPr/>
        </p:nvSpPr>
        <p:spPr bwMode="auto">
          <a:xfrm>
            <a:off x="3733800" y="1651000"/>
            <a:ext cx="2057400" cy="400050"/>
          </a:xfrm>
          <a:prstGeom prst="rect">
            <a:avLst/>
          </a:prstGeom>
          <a:solidFill>
            <a:srgbClr val="3399FF"/>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hu-HU" altLang="hu-HU" sz="2000" b="1"/>
              <a:t>elgázosítás</a:t>
            </a:r>
            <a:endParaRPr lang="en-US" altLang="hu-HU" sz="2000" b="1"/>
          </a:p>
        </p:txBody>
      </p:sp>
      <p:sp>
        <p:nvSpPr>
          <p:cNvPr id="43060" name="Text Box 53"/>
          <p:cNvSpPr txBox="1">
            <a:spLocks noChangeArrowheads="1"/>
          </p:cNvSpPr>
          <p:nvPr/>
        </p:nvSpPr>
        <p:spPr bwMode="auto">
          <a:xfrm>
            <a:off x="228600" y="1787525"/>
            <a:ext cx="1295400" cy="400050"/>
          </a:xfrm>
          <a:prstGeom prst="rect">
            <a:avLst/>
          </a:prstGeom>
          <a:solidFill>
            <a:schemeClr val="accent1"/>
          </a:solidFill>
          <a:ln w="28575">
            <a:solidFill>
              <a:srgbClr val="333399"/>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b="1"/>
              <a:t>benzin</a:t>
            </a:r>
            <a:endParaRPr lang="en-US" altLang="hu-HU" sz="2000" b="1"/>
          </a:p>
        </p:txBody>
      </p:sp>
      <p:sp>
        <p:nvSpPr>
          <p:cNvPr id="43061" name="Text Box 54"/>
          <p:cNvSpPr txBox="1">
            <a:spLocks noChangeArrowheads="1"/>
          </p:cNvSpPr>
          <p:nvPr/>
        </p:nvSpPr>
        <p:spPr bwMode="auto">
          <a:xfrm>
            <a:off x="2635250" y="4864100"/>
            <a:ext cx="1820863" cy="400050"/>
          </a:xfrm>
          <a:prstGeom prst="rect">
            <a:avLst/>
          </a:prstGeom>
          <a:solidFill>
            <a:schemeClr val="accent1"/>
          </a:solidFill>
          <a:ln w="28575">
            <a:solidFill>
              <a:srgbClr val="333399"/>
            </a:solidFill>
            <a:miter lim="800000"/>
            <a:headEnd/>
            <a:tailEnd/>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hu-HU" sz="2000" b="1"/>
              <a:t>Acet</a:t>
            </a:r>
            <a:r>
              <a:rPr lang="hu-HU" altLang="hu-HU" sz="2000" b="1"/>
              <a:t>át</a:t>
            </a:r>
            <a:r>
              <a:rPr lang="en-US" altLang="hu-HU" sz="2000" b="1"/>
              <a:t> </a:t>
            </a:r>
            <a:r>
              <a:rPr lang="hu-HU" altLang="hu-HU" sz="2000" b="1"/>
              <a:t>észterek</a:t>
            </a:r>
            <a:endParaRPr lang="en-US" altLang="hu-HU" sz="2000" b="1"/>
          </a:p>
        </p:txBody>
      </p:sp>
      <p:sp>
        <p:nvSpPr>
          <p:cNvPr id="43062" name="Szövegdoboz 54"/>
          <p:cNvSpPr txBox="1">
            <a:spLocks noChangeArrowheads="1"/>
          </p:cNvSpPr>
          <p:nvPr/>
        </p:nvSpPr>
        <p:spPr bwMode="auto">
          <a:xfrm>
            <a:off x="250825" y="7596188"/>
            <a:ext cx="31686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800"/>
              <a:t>VAM-vinil-acetát-momomer</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4403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5227DFD1-876A-4C35-B114-1FBE1487AB08}" type="slidenum">
              <a:rPr lang="hu-HU" altLang="hu-HU" sz="1200" smtClean="0">
                <a:solidFill>
                  <a:schemeClr val="bg1">
                    <a:lumMod val="50000"/>
                  </a:schemeClr>
                </a:solidFill>
              </a:rPr>
              <a:pPr eaLnBrk="1" hangingPunct="1">
                <a:spcBef>
                  <a:spcPct val="0"/>
                </a:spcBef>
                <a:buFontTx/>
                <a:buNone/>
                <a:defRPr/>
              </a:pPr>
              <a:t>41</a:t>
            </a:fld>
            <a:endParaRPr lang="hu-HU" altLang="hu-HU" sz="1200" smtClean="0">
              <a:solidFill>
                <a:schemeClr val="bg1">
                  <a:lumMod val="50000"/>
                </a:schemeClr>
              </a:solidFill>
            </a:endParaRPr>
          </a:p>
        </p:txBody>
      </p:sp>
      <p:sp>
        <p:nvSpPr>
          <p:cNvPr id="44036" name="Rectangle 4"/>
          <p:cNvSpPr>
            <a:spLocks noChangeArrowheads="1"/>
          </p:cNvSpPr>
          <p:nvPr/>
        </p:nvSpPr>
        <p:spPr bwMode="auto">
          <a:xfrm>
            <a:off x="395288" y="1339850"/>
            <a:ext cx="8353425" cy="4875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tabLst>
                <a:tab pos="2239963" algn="l"/>
              </a:tabLst>
              <a:defRPr sz="3200">
                <a:solidFill>
                  <a:schemeClr val="tx1"/>
                </a:solidFill>
                <a:latin typeface="Arial" charset="0"/>
              </a:defRPr>
            </a:lvl1pPr>
            <a:lvl2pPr eaLnBrk="0" hangingPunct="0">
              <a:spcBef>
                <a:spcPct val="20000"/>
              </a:spcBef>
              <a:buChar char="–"/>
              <a:tabLst>
                <a:tab pos="2239963" algn="l"/>
              </a:tabLst>
              <a:defRPr sz="2800">
                <a:solidFill>
                  <a:schemeClr val="tx1"/>
                </a:solidFill>
                <a:latin typeface="Arial" charset="0"/>
              </a:defRPr>
            </a:lvl2pPr>
            <a:lvl3pPr marL="1143000" indent="-228600" eaLnBrk="0" hangingPunct="0">
              <a:spcBef>
                <a:spcPct val="20000"/>
              </a:spcBef>
              <a:buChar char="•"/>
              <a:tabLst>
                <a:tab pos="2239963" algn="l"/>
              </a:tabLst>
              <a:defRPr sz="2400">
                <a:solidFill>
                  <a:schemeClr val="tx1"/>
                </a:solidFill>
                <a:latin typeface="Arial" charset="0"/>
              </a:defRPr>
            </a:lvl3pPr>
            <a:lvl4pPr marL="1600200" indent="-228600" eaLnBrk="0" hangingPunct="0">
              <a:spcBef>
                <a:spcPct val="20000"/>
              </a:spcBef>
              <a:buChar char="–"/>
              <a:tabLst>
                <a:tab pos="2239963" algn="l"/>
              </a:tabLst>
              <a:defRPr sz="2000">
                <a:solidFill>
                  <a:schemeClr val="tx1"/>
                </a:solidFill>
                <a:latin typeface="Arial" charset="0"/>
              </a:defRPr>
            </a:lvl4pPr>
            <a:lvl5pPr marL="2057400" indent="-228600" eaLnBrk="0" hangingPunct="0">
              <a:spcBef>
                <a:spcPct val="20000"/>
              </a:spcBef>
              <a:buChar char="»"/>
              <a:tabLst>
                <a:tab pos="2239963" algn="l"/>
              </a:tabLst>
              <a:defRPr sz="2000">
                <a:solidFill>
                  <a:schemeClr val="tx1"/>
                </a:solidFill>
                <a:latin typeface="Arial" charset="0"/>
              </a:defRPr>
            </a:lvl5pPr>
            <a:lvl6pPr marL="2514600" indent="-228600" eaLnBrk="0" fontAlgn="base" hangingPunct="0">
              <a:spcBef>
                <a:spcPct val="20000"/>
              </a:spcBef>
              <a:spcAft>
                <a:spcPct val="0"/>
              </a:spcAft>
              <a:buChar char="»"/>
              <a:tabLst>
                <a:tab pos="2239963" algn="l"/>
              </a:tabLst>
              <a:defRPr sz="2000">
                <a:solidFill>
                  <a:schemeClr val="tx1"/>
                </a:solidFill>
                <a:latin typeface="Arial" charset="0"/>
              </a:defRPr>
            </a:lvl6pPr>
            <a:lvl7pPr marL="2971800" indent="-228600" eaLnBrk="0" fontAlgn="base" hangingPunct="0">
              <a:spcBef>
                <a:spcPct val="20000"/>
              </a:spcBef>
              <a:spcAft>
                <a:spcPct val="0"/>
              </a:spcAft>
              <a:buChar char="»"/>
              <a:tabLst>
                <a:tab pos="2239963" algn="l"/>
              </a:tabLst>
              <a:defRPr sz="2000">
                <a:solidFill>
                  <a:schemeClr val="tx1"/>
                </a:solidFill>
                <a:latin typeface="Arial" charset="0"/>
              </a:defRPr>
            </a:lvl7pPr>
            <a:lvl8pPr marL="3429000" indent="-228600" eaLnBrk="0" fontAlgn="base" hangingPunct="0">
              <a:spcBef>
                <a:spcPct val="20000"/>
              </a:spcBef>
              <a:spcAft>
                <a:spcPct val="0"/>
              </a:spcAft>
              <a:buChar char="»"/>
              <a:tabLst>
                <a:tab pos="2239963" algn="l"/>
              </a:tabLst>
              <a:defRPr sz="2000">
                <a:solidFill>
                  <a:schemeClr val="tx1"/>
                </a:solidFill>
                <a:latin typeface="Arial" charset="0"/>
              </a:defRPr>
            </a:lvl8pPr>
            <a:lvl9pPr marL="3886200" indent="-228600" eaLnBrk="0" fontAlgn="base" hangingPunct="0">
              <a:spcBef>
                <a:spcPct val="20000"/>
              </a:spcBef>
              <a:spcAft>
                <a:spcPct val="0"/>
              </a:spcAft>
              <a:buChar char="»"/>
              <a:tabLst>
                <a:tab pos="2239963" algn="l"/>
              </a:tabLst>
              <a:defRPr sz="2000">
                <a:solidFill>
                  <a:schemeClr val="tx1"/>
                </a:solidFill>
                <a:latin typeface="Arial" charset="0"/>
              </a:defRPr>
            </a:lvl9pPr>
          </a:lstStyle>
          <a:p>
            <a:pPr algn="just" eaLnBrk="1" hangingPunct="1">
              <a:spcBef>
                <a:spcPct val="0"/>
              </a:spcBef>
              <a:buFontTx/>
              <a:buNone/>
              <a:defRPr/>
            </a:pPr>
            <a:r>
              <a:rPr lang="hu-HU" altLang="hu-HU" sz="1400" dirty="0" smtClean="0">
                <a:latin typeface="Comic Sans MS" pitchFamily="66" charset="0"/>
              </a:rPr>
              <a:t>A kőolaj szerves, főleg állati eredetű maradványok átalakulási terméke. A tengerben elhalt élőlények szerves anyaga rosszul szellőző tengerrészek iszapjában rothadó iszapot ún. </a:t>
            </a:r>
            <a:r>
              <a:rPr lang="hu-HU" altLang="hu-HU" sz="1400" i="1" dirty="0" err="1" smtClean="0">
                <a:solidFill>
                  <a:srgbClr val="0066FF"/>
                </a:solidFill>
                <a:latin typeface="Comic Sans MS" pitchFamily="66" charset="0"/>
              </a:rPr>
              <a:t>szapropél</a:t>
            </a:r>
            <a:r>
              <a:rPr lang="hu-HU" altLang="hu-HU" sz="1400" dirty="0" err="1" smtClean="0">
                <a:solidFill>
                  <a:srgbClr val="0066FF"/>
                </a:solidFill>
                <a:latin typeface="Comic Sans MS" pitchFamily="66" charset="0"/>
              </a:rPr>
              <a:t>t</a:t>
            </a:r>
            <a:r>
              <a:rPr lang="hu-HU" altLang="hu-HU" sz="1400" dirty="0" smtClean="0">
                <a:latin typeface="Comic Sans MS" pitchFamily="66" charset="0"/>
              </a:rPr>
              <a:t> képez, melyből különféle szénhidrogének keletkeznek.</a:t>
            </a:r>
          </a:p>
          <a:p>
            <a:pPr algn="just" eaLnBrk="1" hangingPunct="1">
              <a:spcBef>
                <a:spcPct val="0"/>
              </a:spcBef>
              <a:buFontTx/>
              <a:buNone/>
              <a:defRPr/>
            </a:pPr>
            <a:r>
              <a:rPr lang="hu-HU" altLang="hu-HU" sz="1400" dirty="0" smtClean="0">
                <a:latin typeface="Comic Sans MS" pitchFamily="66" charset="0"/>
              </a:rPr>
              <a:t>A keletkezett anyag fokozatosan vándorol a magasabb szintek irányába, ez a migráció. A </a:t>
            </a:r>
            <a:r>
              <a:rPr lang="hu-HU" altLang="hu-HU" sz="1400" i="1" dirty="0" smtClean="0">
                <a:latin typeface="Comic Sans MS" pitchFamily="66" charset="0"/>
              </a:rPr>
              <a:t>migráció </a:t>
            </a:r>
            <a:r>
              <a:rPr lang="hu-HU" altLang="hu-HU" sz="1400" dirty="0" smtClean="0">
                <a:latin typeface="Comic Sans MS" pitchFamily="66" charset="0"/>
              </a:rPr>
              <a:t>során egy földtani ún. csapdába kerül, mely megakadályozza a továbbvándorlást.</a:t>
            </a:r>
          </a:p>
          <a:p>
            <a:pPr algn="just" eaLnBrk="1" hangingPunct="1">
              <a:spcBef>
                <a:spcPct val="0"/>
              </a:spcBef>
              <a:buFontTx/>
              <a:buNone/>
              <a:defRPr/>
            </a:pPr>
            <a:r>
              <a:rPr lang="hu-HU" altLang="hu-HU" sz="1400" dirty="0" smtClean="0">
                <a:latin typeface="Comic Sans MS" pitchFamily="66" charset="0"/>
              </a:rPr>
              <a:t>A kőolaj tömeg %-ban adott összetételét a következő táblázat mutatja:</a:t>
            </a:r>
          </a:p>
          <a:p>
            <a:pPr algn="ctr" eaLnBrk="1" hangingPunct="1">
              <a:spcBef>
                <a:spcPct val="0"/>
              </a:spcBef>
              <a:buFontTx/>
              <a:buNone/>
              <a:defRPr/>
            </a:pPr>
            <a:endParaRPr lang="hu-HU" altLang="hu-HU" sz="1400" dirty="0" smtClean="0"/>
          </a:p>
          <a:p>
            <a:pPr eaLnBrk="1" hangingPunct="1">
              <a:lnSpc>
                <a:spcPct val="90000"/>
              </a:lnSpc>
              <a:spcBef>
                <a:spcPct val="0"/>
              </a:spcBef>
              <a:buFontTx/>
              <a:buNone/>
              <a:defRPr/>
            </a:pPr>
            <a:r>
              <a:rPr lang="hu-HU" altLang="hu-HU" sz="1400" dirty="0" smtClean="0">
                <a:latin typeface="Comic Sans MS" pitchFamily="66" charset="0"/>
              </a:rPr>
              <a:t>	A kőolaj összetétele </a:t>
            </a:r>
          </a:p>
          <a:p>
            <a:pPr eaLnBrk="1" hangingPunct="1">
              <a:lnSpc>
                <a:spcPct val="90000"/>
              </a:lnSpc>
              <a:spcBef>
                <a:spcPct val="0"/>
              </a:spcBef>
              <a:buFontTx/>
              <a:buNone/>
              <a:defRPr/>
            </a:pPr>
            <a:r>
              <a:rPr lang="hu-HU" altLang="hu-HU" sz="1400" dirty="0" smtClean="0">
                <a:latin typeface="Comic Sans MS" pitchFamily="66" charset="0"/>
              </a:rPr>
              <a:t>	</a:t>
            </a:r>
          </a:p>
          <a:p>
            <a:pPr eaLnBrk="1" hangingPunct="1">
              <a:lnSpc>
                <a:spcPct val="90000"/>
              </a:lnSpc>
              <a:spcBef>
                <a:spcPct val="0"/>
              </a:spcBef>
              <a:buFontTx/>
              <a:buNone/>
              <a:defRPr/>
            </a:pPr>
            <a:r>
              <a:rPr lang="hu-HU" altLang="hu-HU" sz="1400" dirty="0" smtClean="0">
                <a:latin typeface="Comic Sans MS" pitchFamily="66" charset="0"/>
              </a:rPr>
              <a:t>	C  		80-88% 	</a:t>
            </a:r>
          </a:p>
          <a:p>
            <a:pPr eaLnBrk="1" hangingPunct="1">
              <a:lnSpc>
                <a:spcPct val="90000"/>
              </a:lnSpc>
              <a:spcBef>
                <a:spcPct val="0"/>
              </a:spcBef>
              <a:buFontTx/>
              <a:buNone/>
              <a:defRPr/>
            </a:pPr>
            <a:r>
              <a:rPr lang="hu-HU" altLang="hu-HU" sz="1400" dirty="0" smtClean="0">
                <a:latin typeface="Comic Sans MS" pitchFamily="66" charset="0"/>
              </a:rPr>
              <a:t>	H 		10-14% 	</a:t>
            </a:r>
          </a:p>
          <a:p>
            <a:pPr eaLnBrk="1" hangingPunct="1">
              <a:lnSpc>
                <a:spcPct val="90000"/>
              </a:lnSpc>
              <a:spcBef>
                <a:spcPct val="0"/>
              </a:spcBef>
              <a:buFontTx/>
              <a:buNone/>
              <a:defRPr/>
            </a:pPr>
            <a:r>
              <a:rPr lang="hu-HU" altLang="hu-HU" sz="1400" dirty="0" smtClean="0">
                <a:latin typeface="Comic Sans MS" pitchFamily="66" charset="0"/>
              </a:rPr>
              <a:t>	S 		&lt;5% 	</a:t>
            </a:r>
          </a:p>
          <a:p>
            <a:pPr eaLnBrk="1" hangingPunct="1">
              <a:lnSpc>
                <a:spcPct val="90000"/>
              </a:lnSpc>
              <a:spcBef>
                <a:spcPct val="0"/>
              </a:spcBef>
              <a:buFontTx/>
              <a:buNone/>
              <a:defRPr/>
            </a:pPr>
            <a:r>
              <a:rPr lang="hu-HU" altLang="hu-HU" sz="1400" dirty="0" smtClean="0">
                <a:latin typeface="Comic Sans MS" pitchFamily="66" charset="0"/>
              </a:rPr>
              <a:t>	O 		&lt;7% 	</a:t>
            </a:r>
          </a:p>
          <a:p>
            <a:pPr eaLnBrk="1" hangingPunct="1">
              <a:lnSpc>
                <a:spcPct val="90000"/>
              </a:lnSpc>
              <a:spcBef>
                <a:spcPct val="0"/>
              </a:spcBef>
              <a:buFontTx/>
              <a:buNone/>
              <a:defRPr/>
            </a:pPr>
            <a:r>
              <a:rPr lang="hu-HU" altLang="hu-HU" sz="1400" dirty="0" smtClean="0">
                <a:latin typeface="Comic Sans MS" pitchFamily="66" charset="0"/>
              </a:rPr>
              <a:t>	N 		&lt;1,7% 	</a:t>
            </a:r>
          </a:p>
          <a:p>
            <a:pPr eaLnBrk="1" hangingPunct="1">
              <a:lnSpc>
                <a:spcPct val="90000"/>
              </a:lnSpc>
              <a:spcBef>
                <a:spcPct val="0"/>
              </a:spcBef>
              <a:buFontTx/>
              <a:buNone/>
              <a:defRPr/>
            </a:pPr>
            <a:r>
              <a:rPr lang="hu-HU" altLang="hu-HU" sz="1400" dirty="0" smtClean="0">
                <a:latin typeface="Comic Sans MS" pitchFamily="66" charset="0"/>
              </a:rPr>
              <a:t>	Hamu		&lt;0,03% 	</a:t>
            </a:r>
          </a:p>
          <a:p>
            <a:pPr eaLnBrk="1" hangingPunct="1">
              <a:spcBef>
                <a:spcPct val="0"/>
              </a:spcBef>
              <a:buFontTx/>
              <a:buNone/>
              <a:defRPr/>
            </a:pPr>
            <a:endParaRPr lang="hu-HU" altLang="hu-HU" sz="1400" dirty="0" smtClean="0">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 kőolaj fűtőértéke: 33-40 MJ/kg, mert összetétele viszonylag kis intervallumon belül változik. A szénhidrogének csoportjait tekintve a kőolajokban: </a:t>
            </a:r>
          </a:p>
          <a:p>
            <a:pPr marL="800100" lvl="1" indent="-342900" algn="just" eaLnBrk="1" hangingPunct="1">
              <a:spcBef>
                <a:spcPct val="0"/>
              </a:spcBef>
              <a:buFontTx/>
              <a:buNone/>
              <a:defRPr/>
            </a:pPr>
            <a:r>
              <a:rPr lang="hu-HU" altLang="hu-HU" sz="1400" dirty="0" smtClean="0">
                <a:latin typeface="Comic Sans MS" pitchFamily="66" charset="0"/>
              </a:rPr>
              <a:t>a.) nyílt szénláncú (alifás) </a:t>
            </a:r>
            <a:r>
              <a:rPr lang="hu-HU" altLang="hu-HU" sz="1400" dirty="0" err="1" smtClean="0">
                <a:latin typeface="Comic Sans MS" pitchFamily="66" charset="0"/>
              </a:rPr>
              <a:t>alkánok</a:t>
            </a:r>
            <a:r>
              <a:rPr lang="hu-HU" altLang="hu-HU" sz="1400" dirty="0" smtClean="0">
                <a:latin typeface="Comic Sans MS" pitchFamily="66" charset="0"/>
              </a:rPr>
              <a:t> vagy más néven paraffinok, amelyek lehetnek akár egyenes-, akár elágazó láncúak (normál- ill. </a:t>
            </a:r>
            <a:r>
              <a:rPr lang="hu-HU" altLang="hu-HU" sz="1400" dirty="0" err="1" smtClean="0">
                <a:latin typeface="Comic Sans MS" pitchFamily="66" charset="0"/>
              </a:rPr>
              <a:t>izo-paraffinok</a:t>
            </a:r>
            <a:r>
              <a:rPr lang="hu-HU" altLang="hu-HU" sz="1400" dirty="0" smtClean="0">
                <a:latin typeface="Comic Sans MS" pitchFamily="66" charset="0"/>
              </a:rPr>
              <a:t>) </a:t>
            </a:r>
          </a:p>
          <a:p>
            <a:pPr marL="800100" lvl="1" indent="-342900" algn="just" eaLnBrk="1" hangingPunct="1">
              <a:spcBef>
                <a:spcPct val="0"/>
              </a:spcBef>
              <a:buFontTx/>
              <a:buNone/>
              <a:defRPr/>
            </a:pPr>
            <a:r>
              <a:rPr lang="hu-HU" altLang="hu-HU" sz="1400" dirty="0" smtClean="0">
                <a:latin typeface="Comic Sans MS" pitchFamily="66" charset="0"/>
              </a:rPr>
              <a:t>b.) </a:t>
            </a:r>
            <a:r>
              <a:rPr lang="hu-HU" altLang="hu-HU" sz="1400" dirty="0" err="1" smtClean="0">
                <a:latin typeface="Comic Sans MS" pitchFamily="66" charset="0"/>
              </a:rPr>
              <a:t>cikloalkánok</a:t>
            </a:r>
            <a:r>
              <a:rPr lang="hu-HU" altLang="hu-HU" sz="1400" dirty="0" smtClean="0">
                <a:latin typeface="Comic Sans MS" pitchFamily="66" charset="0"/>
              </a:rPr>
              <a:t>, vagyis telített gyűrűs szénhidrogének, amelyeket </a:t>
            </a:r>
            <a:r>
              <a:rPr lang="hu-HU" altLang="hu-HU" sz="1400" dirty="0" err="1" smtClean="0">
                <a:latin typeface="Comic Sans MS" pitchFamily="66" charset="0"/>
              </a:rPr>
              <a:t>cikloparaffinoknak</a:t>
            </a:r>
            <a:r>
              <a:rPr lang="hu-HU" altLang="hu-HU" sz="1400" dirty="0" smtClean="0">
                <a:latin typeface="Comic Sans MS" pitchFamily="66" charset="0"/>
              </a:rPr>
              <a:t>, ill. a kőolajkémiában </a:t>
            </a:r>
            <a:r>
              <a:rPr lang="hu-HU" altLang="hu-HU" sz="1400" dirty="0" err="1" smtClean="0">
                <a:latin typeface="Comic Sans MS" pitchFamily="66" charset="0"/>
              </a:rPr>
              <a:t>nafténeknek</a:t>
            </a:r>
            <a:r>
              <a:rPr lang="hu-HU" altLang="hu-HU" sz="1400" dirty="0" smtClean="0">
                <a:latin typeface="Comic Sans MS" pitchFamily="66" charset="0"/>
              </a:rPr>
              <a:t> szoktak nevezni, </a:t>
            </a:r>
          </a:p>
          <a:p>
            <a:pPr lvl="1" algn="just" eaLnBrk="1" hangingPunct="1">
              <a:spcBef>
                <a:spcPct val="0"/>
              </a:spcBef>
              <a:buFontTx/>
              <a:buNone/>
              <a:defRPr/>
            </a:pPr>
            <a:r>
              <a:rPr lang="hu-HU" altLang="hu-HU" sz="1400" dirty="0" smtClean="0">
                <a:latin typeface="Comic Sans MS" pitchFamily="66" charset="0"/>
              </a:rPr>
              <a:t>c.) aromás szénhidrogének találhatóak. </a:t>
            </a:r>
          </a:p>
        </p:txBody>
      </p:sp>
      <p:sp>
        <p:nvSpPr>
          <p:cNvPr id="2" name="Téglalap 1"/>
          <p:cNvSpPr/>
          <p:nvPr/>
        </p:nvSpPr>
        <p:spPr>
          <a:xfrm>
            <a:off x="2370114" y="139279"/>
            <a:ext cx="4403770" cy="769441"/>
          </a:xfrm>
          <a:prstGeom prst="rect">
            <a:avLst/>
          </a:prstGeom>
          <a:noFill/>
        </p:spPr>
        <p:txBody>
          <a:bodyPr wrap="none">
            <a:spAutoFit/>
          </a:bodyPr>
          <a:lstStyle/>
          <a:p>
            <a:pPr algn="ctr">
              <a:defRPr/>
            </a:pPr>
            <a:r>
              <a:rPr lang="hu-HU" altLang="hu-HU" sz="4400" b="1" i="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mic Sans MS" pitchFamily="66" charset="0"/>
              </a:rPr>
              <a:t>Szénhidrogének</a:t>
            </a:r>
            <a:endParaRPr lang="hu-HU" sz="4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6" name="Téglalap 5"/>
          <p:cNvSpPr/>
          <p:nvPr/>
        </p:nvSpPr>
        <p:spPr>
          <a:xfrm>
            <a:off x="395536" y="817548"/>
            <a:ext cx="1223412" cy="523220"/>
          </a:xfrm>
          <a:prstGeom prst="rect">
            <a:avLst/>
          </a:prstGeom>
          <a:noFill/>
        </p:spPr>
        <p:txBody>
          <a:bodyPr wrap="none">
            <a:spAutoFit/>
          </a:bodyPr>
          <a:lstStyle/>
          <a:p>
            <a:pPr algn="ctr">
              <a:defRPr/>
            </a:pPr>
            <a:r>
              <a:rPr lang="hu-HU" altLang="hu-HU" sz="2800" b="1" i="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mic Sans MS" pitchFamily="66" charset="0"/>
              </a:rPr>
              <a:t>Kőolaj</a:t>
            </a:r>
            <a:endParaRPr lang="hu-HU" sz="2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7"/>
          <p:cNvSpPr>
            <a:spLocks/>
          </p:cNvSpPr>
          <p:nvPr/>
        </p:nvSpPr>
        <p:spPr bwMode="auto">
          <a:xfrm>
            <a:off x="685800" y="332656"/>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hu-HU" altLang="hu-HU" sz="4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mic Sans MS" panose="030F0702030302020204" pitchFamily="66" charset="0"/>
              </a:rPr>
              <a:t>Szénhidrogének képződése</a:t>
            </a:r>
            <a:endParaRPr lang="en-US" altLang="hu-HU" sz="44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mic Sans MS" panose="030F0702030302020204" pitchFamily="66" charset="0"/>
            </a:endParaRPr>
          </a:p>
        </p:txBody>
      </p:sp>
      <p:sp>
        <p:nvSpPr>
          <p:cNvPr id="45059" name="TextBox 4"/>
          <p:cNvSpPr txBox="1">
            <a:spLocks noChangeArrowheads="1"/>
          </p:cNvSpPr>
          <p:nvPr/>
        </p:nvSpPr>
        <p:spPr bwMode="auto">
          <a:xfrm>
            <a:off x="3208338" y="1905000"/>
            <a:ext cx="4764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hu-HU" altLang="hu-HU" sz="2400">
                <a:ea typeface="ＭＳ Ｐゴシック" pitchFamily="34" charset="-128"/>
              </a:rPr>
              <a:t>A feketeiszap lesüllyed és</a:t>
            </a:r>
            <a:r>
              <a:rPr lang="en-US" altLang="hu-HU" sz="2400">
                <a:ea typeface="ＭＳ Ｐゴシック" pitchFamily="34" charset="-128"/>
              </a:rPr>
              <a:t> </a:t>
            </a:r>
            <a:r>
              <a:rPr lang="hu-HU" altLang="hu-HU" sz="2400">
                <a:solidFill>
                  <a:srgbClr val="FF0000"/>
                </a:solidFill>
                <a:ea typeface="ＭＳ Ｐゴシック" pitchFamily="34" charset="-128"/>
              </a:rPr>
              <a:t>melegszik</a:t>
            </a:r>
            <a:r>
              <a:rPr lang="en-US" altLang="hu-HU" sz="2400">
                <a:ea typeface="ＭＳ Ｐゴシック" pitchFamily="34" charset="-128"/>
              </a:rPr>
              <a:t>. </a:t>
            </a:r>
          </a:p>
        </p:txBody>
      </p:sp>
      <p:grpSp>
        <p:nvGrpSpPr>
          <p:cNvPr id="2" name="Group 14"/>
          <p:cNvGrpSpPr>
            <a:grpSpLocks/>
          </p:cNvGrpSpPr>
          <p:nvPr/>
        </p:nvGrpSpPr>
        <p:grpSpPr bwMode="auto">
          <a:xfrm>
            <a:off x="3189288" y="2792413"/>
            <a:ext cx="5486400" cy="647700"/>
            <a:chOff x="2514600" y="2792251"/>
            <a:chExt cx="5486544" cy="646903"/>
          </a:xfrm>
        </p:grpSpPr>
        <p:sp>
          <p:nvSpPr>
            <p:cNvPr id="45070" name="TextBox 8"/>
            <p:cNvSpPr txBox="1">
              <a:spLocks noChangeArrowheads="1"/>
            </p:cNvSpPr>
            <p:nvPr/>
          </p:nvSpPr>
          <p:spPr bwMode="auto">
            <a:xfrm>
              <a:off x="3200400" y="2792251"/>
              <a:ext cx="4800744" cy="646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hu-HU" altLang="hu-HU" sz="1800">
                  <a:ea typeface="ＭＳ Ｐゴシック" pitchFamily="34" charset="-128"/>
                </a:rPr>
                <a:t>A szervesanyag először magasabb hőfokon</a:t>
              </a:r>
            </a:p>
            <a:p>
              <a:pPr>
                <a:spcBef>
                  <a:spcPct val="0"/>
                </a:spcBef>
                <a:buFontTx/>
                <a:buNone/>
              </a:pPr>
              <a:r>
                <a:rPr lang="hu-HU" altLang="hu-HU" sz="1800">
                  <a:ea typeface="ＭＳ Ｐゴシック" pitchFamily="34" charset="-128"/>
                </a:rPr>
                <a:t>k</a:t>
              </a:r>
              <a:r>
                <a:rPr lang="en-US" altLang="hu-HU" sz="1800">
                  <a:ea typeface="ＭＳ Ｐゴシック" pitchFamily="34" charset="-128"/>
                </a:rPr>
                <a:t>erog</a:t>
              </a:r>
              <a:r>
                <a:rPr lang="hu-HU" altLang="hu-HU" sz="1800">
                  <a:ea typeface="ＭＳ Ｐゴシック" pitchFamily="34" charset="-128"/>
                </a:rPr>
                <a:t>énné alakul</a:t>
              </a:r>
              <a:r>
                <a:rPr lang="en-US" altLang="hu-HU" sz="1800">
                  <a:ea typeface="ＭＳ Ｐゴシック" pitchFamily="34" charset="-128"/>
                </a:rPr>
                <a:t>,</a:t>
              </a:r>
              <a:r>
                <a:rPr lang="hu-HU" altLang="hu-HU" sz="1800">
                  <a:ea typeface="ＭＳ Ｐゴシック" pitchFamily="34" charset="-128"/>
                </a:rPr>
                <a:t> mely szilárd  szénhidrogén</a:t>
              </a:r>
              <a:endParaRPr lang="en-US" altLang="hu-HU" sz="1800">
                <a:ea typeface="ＭＳ Ｐゴシック" pitchFamily="34" charset="-128"/>
              </a:endParaRPr>
            </a:p>
          </p:txBody>
        </p:sp>
        <p:sp>
          <p:nvSpPr>
            <p:cNvPr id="45071" name="Left Arrow 11"/>
            <p:cNvSpPr>
              <a:spLocks noChangeArrowheads="1"/>
            </p:cNvSpPr>
            <p:nvPr/>
          </p:nvSpPr>
          <p:spPr bwMode="auto">
            <a:xfrm>
              <a:off x="2514600" y="2971598"/>
              <a:ext cx="685800" cy="457201"/>
            </a:xfrm>
            <a:prstGeom prst="leftArrow">
              <a:avLst>
                <a:gd name="adj1" fmla="val 50000"/>
                <a:gd name="adj2" fmla="val 50000"/>
              </a:avLst>
            </a:prstGeom>
            <a:solidFill>
              <a:schemeClr val="accent1"/>
            </a:solidFill>
            <a:ln w="9525">
              <a:solidFill>
                <a:schemeClr val="tx1"/>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hu-HU" altLang="hu-HU" sz="2000">
                <a:ea typeface="ＭＳ Ｐゴシック" pitchFamily="34" charset="-128"/>
              </a:endParaRPr>
            </a:p>
          </p:txBody>
        </p:sp>
      </p:grpSp>
      <p:grpSp>
        <p:nvGrpSpPr>
          <p:cNvPr id="3" name="Group 15"/>
          <p:cNvGrpSpPr>
            <a:grpSpLocks/>
          </p:cNvGrpSpPr>
          <p:nvPr/>
        </p:nvGrpSpPr>
        <p:grpSpPr bwMode="auto">
          <a:xfrm>
            <a:off x="3159125" y="4076700"/>
            <a:ext cx="5021263" cy="457200"/>
            <a:chOff x="2514600" y="4037258"/>
            <a:chExt cx="5021205" cy="458542"/>
          </a:xfrm>
        </p:grpSpPr>
        <p:sp>
          <p:nvSpPr>
            <p:cNvPr id="45068" name="TextBox 9"/>
            <p:cNvSpPr txBox="1">
              <a:spLocks noChangeArrowheads="1"/>
            </p:cNvSpPr>
            <p:nvPr/>
          </p:nvSpPr>
          <p:spPr bwMode="auto">
            <a:xfrm>
              <a:off x="3200400" y="4037258"/>
              <a:ext cx="4335405" cy="40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hu-HU" sz="2000">
                  <a:ea typeface="ＭＳ Ｐゴシック" pitchFamily="34" charset="-128"/>
                </a:rPr>
                <a:t>90°C</a:t>
              </a:r>
              <a:r>
                <a:rPr lang="hu-HU" altLang="hu-HU" sz="2000">
                  <a:ea typeface="ＭＳ Ｐゴシック" pitchFamily="34" charset="-128"/>
                </a:rPr>
                <a:t> környékén folyékony lesz (olaj)</a:t>
              </a:r>
              <a:endParaRPr lang="en-US" altLang="hu-HU" sz="2000">
                <a:ea typeface="ＭＳ Ｐゴシック" pitchFamily="34" charset="-128"/>
              </a:endParaRPr>
            </a:p>
          </p:txBody>
        </p:sp>
        <p:sp>
          <p:nvSpPr>
            <p:cNvPr id="45069" name="Left Arrow 12"/>
            <p:cNvSpPr>
              <a:spLocks noChangeArrowheads="1"/>
            </p:cNvSpPr>
            <p:nvPr/>
          </p:nvSpPr>
          <p:spPr bwMode="auto">
            <a:xfrm>
              <a:off x="2514600" y="4038600"/>
              <a:ext cx="685800" cy="457200"/>
            </a:xfrm>
            <a:prstGeom prst="leftArrow">
              <a:avLst>
                <a:gd name="adj1" fmla="val 50000"/>
                <a:gd name="adj2" fmla="val 50000"/>
              </a:avLst>
            </a:prstGeom>
            <a:solidFill>
              <a:schemeClr val="accent1"/>
            </a:solidFill>
            <a:ln w="9525">
              <a:solidFill>
                <a:schemeClr val="tx1"/>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hu-HU" altLang="hu-HU" sz="2000">
                <a:ea typeface="ＭＳ Ｐゴシック" pitchFamily="34" charset="-128"/>
              </a:endParaRPr>
            </a:p>
          </p:txBody>
        </p:sp>
      </p:grpSp>
      <p:grpSp>
        <p:nvGrpSpPr>
          <p:cNvPr id="4" name="Group 16"/>
          <p:cNvGrpSpPr>
            <a:grpSpLocks/>
          </p:cNvGrpSpPr>
          <p:nvPr/>
        </p:nvGrpSpPr>
        <p:grpSpPr bwMode="auto">
          <a:xfrm>
            <a:off x="3189288" y="5257800"/>
            <a:ext cx="4992687" cy="457200"/>
            <a:chOff x="2514600" y="5257800"/>
            <a:chExt cx="4993246" cy="457200"/>
          </a:xfrm>
        </p:grpSpPr>
        <p:sp>
          <p:nvSpPr>
            <p:cNvPr id="45066" name="TextBox 10"/>
            <p:cNvSpPr txBox="1">
              <a:spLocks noChangeArrowheads="1"/>
            </p:cNvSpPr>
            <p:nvPr/>
          </p:nvSpPr>
          <p:spPr bwMode="auto">
            <a:xfrm>
              <a:off x="3200400" y="5271591"/>
              <a:ext cx="43074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hu-HU" sz="2000">
                  <a:ea typeface="ＭＳ Ｐゴシック" pitchFamily="34" charset="-128"/>
                </a:rPr>
                <a:t>150°C</a:t>
              </a:r>
              <a:r>
                <a:rPr lang="hu-HU" altLang="hu-HU" sz="2000">
                  <a:ea typeface="ＭＳ Ｐゴシック" pitchFamily="34" charset="-128"/>
                </a:rPr>
                <a:t> környékén gázállapotba kerül</a:t>
              </a:r>
              <a:endParaRPr lang="en-US" altLang="hu-HU" sz="2000">
                <a:solidFill>
                  <a:srgbClr val="FF0000"/>
                </a:solidFill>
                <a:ea typeface="ＭＳ Ｐゴシック" pitchFamily="34" charset="-128"/>
              </a:endParaRPr>
            </a:p>
          </p:txBody>
        </p:sp>
        <p:sp>
          <p:nvSpPr>
            <p:cNvPr id="45067" name="Left Arrow 13"/>
            <p:cNvSpPr>
              <a:spLocks noChangeArrowheads="1"/>
            </p:cNvSpPr>
            <p:nvPr/>
          </p:nvSpPr>
          <p:spPr bwMode="auto">
            <a:xfrm>
              <a:off x="2514600" y="5257800"/>
              <a:ext cx="685800" cy="457200"/>
            </a:xfrm>
            <a:prstGeom prst="leftArrow">
              <a:avLst>
                <a:gd name="adj1" fmla="val 50000"/>
                <a:gd name="adj2" fmla="val 50000"/>
              </a:avLst>
            </a:prstGeom>
            <a:solidFill>
              <a:schemeClr val="accent1"/>
            </a:solidFill>
            <a:ln w="9525">
              <a:solidFill>
                <a:schemeClr val="tx1"/>
              </a:solidFill>
              <a:round/>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hu-HU" altLang="hu-HU" sz="2000">
                <a:ea typeface="ＭＳ Ｐゴシック" pitchFamily="34" charset="-128"/>
              </a:endParaRPr>
            </a:p>
          </p:txBody>
        </p:sp>
      </p:grpSp>
      <p:pic>
        <p:nvPicPr>
          <p:cNvPr id="45063" name="Kép 19" descr="kőolaj-földgáz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538" y="2281238"/>
            <a:ext cx="2352675" cy="359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1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7005E5AA-4C69-4D5C-9210-E58A77087718}" type="slidenum">
              <a:rPr lang="hu-HU" altLang="hu-HU" sz="1200" smtClean="0">
                <a:solidFill>
                  <a:schemeClr val="bg1">
                    <a:lumMod val="50000"/>
                  </a:schemeClr>
                </a:solidFill>
              </a:rPr>
              <a:pPr eaLnBrk="1" hangingPunct="1">
                <a:spcBef>
                  <a:spcPct val="0"/>
                </a:spcBef>
                <a:buFontTx/>
                <a:buNone/>
                <a:defRPr/>
              </a:pPr>
              <a:t>42</a:t>
            </a:fld>
            <a:endParaRPr lang="hu-HU" altLang="hu-HU" sz="1200" smtClean="0">
              <a:solidFill>
                <a:schemeClr val="bg1">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5222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3AD05738-3E4C-4348-9AF4-B2D1910DEF08}" type="slidenum">
              <a:rPr lang="hu-HU" altLang="hu-HU" sz="1200" smtClean="0">
                <a:solidFill>
                  <a:schemeClr val="bg1">
                    <a:lumMod val="50000"/>
                  </a:schemeClr>
                </a:solidFill>
              </a:rPr>
              <a:pPr eaLnBrk="1" hangingPunct="1">
                <a:defRPr/>
              </a:pPr>
              <a:t>43</a:t>
            </a:fld>
            <a:endParaRPr lang="hu-HU" altLang="hu-HU" sz="1200" smtClean="0">
              <a:solidFill>
                <a:schemeClr val="bg1">
                  <a:lumMod val="50000"/>
                </a:schemeClr>
              </a:solidFill>
            </a:endParaRPr>
          </a:p>
        </p:txBody>
      </p:sp>
      <p:sp>
        <p:nvSpPr>
          <p:cNvPr id="46084" name="Rectangle 4"/>
          <p:cNvSpPr>
            <a:spLocks noChangeArrowheads="1"/>
          </p:cNvSpPr>
          <p:nvPr/>
        </p:nvSpPr>
        <p:spPr bwMode="auto">
          <a:xfrm>
            <a:off x="323850" y="531813"/>
            <a:ext cx="842486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400">
                <a:latin typeface="Comic Sans MS" pitchFamily="66" charset="0"/>
              </a:rPr>
              <a:t>A kőolajokban </a:t>
            </a:r>
            <a:r>
              <a:rPr lang="hu-HU" altLang="hu-HU" sz="1400" i="1">
                <a:latin typeface="Comic Sans MS" pitchFamily="66" charset="0"/>
              </a:rPr>
              <a:t>olefin szénhidrogének</a:t>
            </a:r>
            <a:r>
              <a:rPr lang="hu-HU" altLang="hu-HU" sz="1400">
                <a:latin typeface="Comic Sans MS" pitchFamily="66" charset="0"/>
              </a:rPr>
              <a:t>, vagyis kettős kötést tartalmazó, nyílt láncú telítetlen szénhidrogének </a:t>
            </a:r>
            <a:r>
              <a:rPr lang="hu-HU" altLang="hu-HU" sz="1400" i="1">
                <a:latin typeface="Comic Sans MS" pitchFamily="66" charset="0"/>
              </a:rPr>
              <a:t>gyakorlatilag nem találhatóak</a:t>
            </a:r>
            <a:r>
              <a:rPr lang="hu-HU" altLang="hu-HU" sz="1400">
                <a:latin typeface="Comic Sans MS" pitchFamily="66" charset="0"/>
              </a:rPr>
              <a:t>; acetilén szénhidrogének, vagyis hármas kötést tartalmazó szénhidrogének pedig még nyomokban sem fordulnak elő. A szénhidrogének csoportösszetételének alakulását a kőolaj geológiai korával  összefüggésben a következő ábrán látható trendet mutatjuk be. </a:t>
            </a:r>
          </a:p>
        </p:txBody>
      </p:sp>
      <p:pic>
        <p:nvPicPr>
          <p:cNvPr id="460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00213"/>
            <a:ext cx="7789862"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 Box 6"/>
          <p:cNvSpPr txBox="1">
            <a:spLocks noChangeArrowheads="1"/>
          </p:cNvSpPr>
          <p:nvPr/>
        </p:nvSpPr>
        <p:spPr bwMode="auto">
          <a:xfrm>
            <a:off x="323850" y="5516563"/>
            <a:ext cx="8424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600" b="1">
                <a:latin typeface="Comic Sans MS" pitchFamily="66" charset="0"/>
              </a:rPr>
              <a:t>A kőolaj szénhidrogén-összetételének és sűrűségének változása a geológiai korral.</a:t>
            </a:r>
            <a:endParaRPr lang="hu-HU" altLang="hu-HU" sz="1600">
              <a:latin typeface="Comic Sans MS" pitchFamily="66" charset="0"/>
            </a:endParaRPr>
          </a:p>
          <a:p>
            <a:pPr algn="ctr" eaLnBrk="1" hangingPunct="1">
              <a:spcBef>
                <a:spcPct val="0"/>
              </a:spcBef>
              <a:buFontTx/>
              <a:buNone/>
            </a:pPr>
            <a:endParaRPr lang="hu-HU" altLang="hu-HU" sz="1600">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5325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37F15A16-3929-4CB6-9B8F-9D652809F00F}" type="slidenum">
              <a:rPr lang="hu-HU" altLang="hu-HU" sz="1200" smtClean="0">
                <a:solidFill>
                  <a:schemeClr val="bg1">
                    <a:lumMod val="50000"/>
                  </a:schemeClr>
                </a:solidFill>
              </a:rPr>
              <a:pPr eaLnBrk="1" hangingPunct="1">
                <a:defRPr/>
              </a:pPr>
              <a:t>44</a:t>
            </a:fld>
            <a:endParaRPr lang="hu-HU" altLang="hu-HU" sz="1200" dirty="0" smtClean="0">
              <a:solidFill>
                <a:schemeClr val="bg1">
                  <a:lumMod val="50000"/>
                </a:schemeClr>
              </a:solidFill>
            </a:endParaRPr>
          </a:p>
        </p:txBody>
      </p:sp>
      <p:sp>
        <p:nvSpPr>
          <p:cNvPr id="53252" name="Rectangle 4"/>
          <p:cNvSpPr>
            <a:spLocks noChangeArrowheads="1"/>
          </p:cNvSpPr>
          <p:nvPr/>
        </p:nvSpPr>
        <p:spPr bwMode="auto">
          <a:xfrm>
            <a:off x="323850" y="388938"/>
            <a:ext cx="8351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400" b="1" dirty="0" smtClean="0">
                <a:latin typeface="Comic Sans MS" pitchFamily="66" charset="0"/>
              </a:rPr>
              <a:t>Kőolajok szénhidrogén-csoport összetétele % </a:t>
            </a:r>
            <a:endParaRPr lang="hu-HU" altLang="hu-HU" sz="1400" dirty="0" smtClean="0">
              <a:latin typeface="Comic Sans MS" pitchFamily="66" charset="0"/>
            </a:endParaRPr>
          </a:p>
          <a:p>
            <a:pPr marL="228600" eaLnBrk="1" hangingPunct="1">
              <a:defRPr/>
            </a:pPr>
            <a:r>
              <a:rPr lang="hu-HU" altLang="hu-HU" sz="1400" dirty="0" smtClean="0">
                <a:latin typeface="Comic Sans MS" pitchFamily="66" charset="0"/>
              </a:rPr>
              <a:t>Paraffin 	20-60 % (geológiai korral nő) 	</a:t>
            </a:r>
          </a:p>
          <a:p>
            <a:pPr marL="228600" eaLnBrk="1" hangingPunct="1">
              <a:defRPr/>
            </a:pPr>
            <a:r>
              <a:rPr lang="hu-HU" altLang="hu-HU" sz="1400" dirty="0" err="1" smtClean="0">
                <a:latin typeface="Comic Sans MS" pitchFamily="66" charset="0"/>
              </a:rPr>
              <a:t>Naftén</a:t>
            </a:r>
            <a:r>
              <a:rPr lang="hu-HU" altLang="hu-HU" sz="1400" dirty="0" smtClean="0">
                <a:latin typeface="Comic Sans MS" pitchFamily="66" charset="0"/>
              </a:rPr>
              <a:t> 	50-25 % (geológiai korral csökken) 	</a:t>
            </a:r>
          </a:p>
          <a:p>
            <a:pPr marL="228600" eaLnBrk="1" hangingPunct="1">
              <a:defRPr/>
            </a:pPr>
            <a:r>
              <a:rPr lang="hu-HU" altLang="hu-HU" sz="1400" dirty="0" smtClean="0">
                <a:latin typeface="Comic Sans MS" pitchFamily="66" charset="0"/>
              </a:rPr>
              <a:t>Aromás 	30-15 % (minimum a „közepes” geológiai kornál) 	</a:t>
            </a:r>
          </a:p>
          <a:p>
            <a:pPr eaLnBrk="1" hangingPunct="1">
              <a:defRPr/>
            </a:pPr>
            <a:endParaRPr lang="hu-HU" altLang="hu-HU" sz="1400" dirty="0" smtClean="0">
              <a:latin typeface="Comic Sans MS" pitchFamily="66" charset="0"/>
            </a:endParaRPr>
          </a:p>
          <a:p>
            <a:pPr eaLnBrk="1" hangingPunct="1">
              <a:defRPr/>
            </a:pPr>
            <a:r>
              <a:rPr lang="hu-HU" altLang="hu-HU" sz="1400" dirty="0" smtClean="0">
                <a:latin typeface="Comic Sans MS" pitchFamily="66" charset="0"/>
              </a:rPr>
              <a:t>A kőolajfrakciókban a növekvő forrásponttal nő a gyűrűs szénhidrogének aránya, tehát a nehezebb frakciókban egyre több a </a:t>
            </a:r>
            <a:r>
              <a:rPr lang="hu-HU" altLang="hu-HU" sz="1400" dirty="0" err="1" smtClean="0">
                <a:latin typeface="Comic Sans MS" pitchFamily="66" charset="0"/>
              </a:rPr>
              <a:t>nafténes-aromás</a:t>
            </a:r>
            <a:r>
              <a:rPr lang="hu-HU" altLang="hu-HU" sz="1400" dirty="0" smtClean="0">
                <a:latin typeface="Comic Sans MS" pitchFamily="66" charset="0"/>
              </a:rPr>
              <a:t> vegyület. Ez látható a következő ábrán.</a:t>
            </a:r>
          </a:p>
        </p:txBody>
      </p:sp>
      <p:pic>
        <p:nvPicPr>
          <p:cNvPr id="4710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2349500"/>
            <a:ext cx="38925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Text Box 6"/>
          <p:cNvSpPr txBox="1">
            <a:spLocks noChangeArrowheads="1"/>
          </p:cNvSpPr>
          <p:nvPr/>
        </p:nvSpPr>
        <p:spPr bwMode="auto">
          <a:xfrm>
            <a:off x="4284663" y="3141663"/>
            <a:ext cx="45354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algn="just" eaLnBrk="1" hangingPunct="1">
              <a:spcBef>
                <a:spcPct val="0"/>
              </a:spcBef>
              <a:buFontTx/>
              <a:buNone/>
            </a:pPr>
            <a:r>
              <a:rPr lang="hu-HU" altLang="hu-HU" sz="1400">
                <a:latin typeface="Comic Sans MS" pitchFamily="66" charset="0"/>
              </a:rPr>
              <a:t>A heteroatomos vegyületek közül első-sorban a kén- és a nitrogéntartalmú vegyületek érdekesek, mégpedig negatív értelemben, mivel egyrészt a feldolgozás során nehézségeket okoznak, másrészt az egyre szigorodó környezetvédelmi előírások kielégítésére főleg a kénvegyületeket egyre teljesebb mértékben el kell távolítani, ami növekvő ráfordítást igényel. A kén- és nitrogénvegyületek eltávolítása katalitikus hidrogénezéssel, H</a:t>
            </a:r>
            <a:r>
              <a:rPr lang="hu-HU" altLang="hu-HU" sz="1400" baseline="-25000">
                <a:latin typeface="Comic Sans MS" pitchFamily="66" charset="0"/>
              </a:rPr>
              <a:t>2</a:t>
            </a:r>
            <a:r>
              <a:rPr lang="hu-HU" altLang="hu-HU" sz="1400">
                <a:latin typeface="Comic Sans MS" pitchFamily="66" charset="0"/>
              </a:rPr>
              <a:t>S és NH</a:t>
            </a:r>
            <a:r>
              <a:rPr lang="hu-HU" altLang="hu-HU" sz="1400" baseline="-25000">
                <a:latin typeface="Comic Sans MS" pitchFamily="66" charset="0"/>
              </a:rPr>
              <a:t>3</a:t>
            </a:r>
            <a:r>
              <a:rPr lang="hu-HU" altLang="hu-HU" sz="1400">
                <a:latin typeface="Comic Sans MS" pitchFamily="66" charset="0"/>
              </a:rPr>
              <a:t> formájában történik.</a:t>
            </a:r>
            <a:r>
              <a:rPr lang="hu-HU" altLang="hu-HU" sz="1600"/>
              <a:t> </a:t>
            </a:r>
            <a:endParaRPr lang="hu-HU" altLang="hu-HU" sz="1400">
              <a:latin typeface="Comic Sans MS" pitchFamily="66"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5427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DC1D6968-F175-4083-9679-C8C4B2B3C6AA}" type="slidenum">
              <a:rPr lang="hu-HU" altLang="hu-HU" sz="1200" smtClean="0">
                <a:solidFill>
                  <a:schemeClr val="bg1">
                    <a:lumMod val="50000"/>
                  </a:schemeClr>
                </a:solidFill>
              </a:rPr>
              <a:pPr eaLnBrk="1" hangingPunct="1">
                <a:defRPr/>
              </a:pPr>
              <a:t>45</a:t>
            </a:fld>
            <a:endParaRPr lang="hu-HU" altLang="hu-HU" sz="1200" smtClean="0">
              <a:solidFill>
                <a:schemeClr val="bg1">
                  <a:lumMod val="50000"/>
                </a:schemeClr>
              </a:solidFill>
            </a:endParaRPr>
          </a:p>
        </p:txBody>
      </p:sp>
      <p:sp>
        <p:nvSpPr>
          <p:cNvPr id="48132" name="Rectangle 4"/>
          <p:cNvSpPr>
            <a:spLocks noChangeArrowheads="1"/>
          </p:cNvSpPr>
          <p:nvPr/>
        </p:nvSpPr>
        <p:spPr bwMode="auto">
          <a:xfrm>
            <a:off x="323850" y="460375"/>
            <a:ext cx="84153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400">
                <a:latin typeface="Comic Sans MS" pitchFamily="66" charset="0"/>
              </a:rPr>
              <a:t>A nehézfémtartalom szintén negatív hatású jellemző, mert a nehézfémek (a kéntartalommal együtt) a nehezebb frakciókban, így elsősorban vákuummaradványokban dúsulnak fel, amit ezért fűtőolajként egyre nehezebb felhasználni, a nehézfémtartalom ugyanis a füstgázban lévő részecskékre tapadva kijuthat a környezetbe. További negatív körülmény az, hogy a vanádiumtartalom a tüzelés során V</a:t>
            </a:r>
            <a:r>
              <a:rPr lang="hu-HU" altLang="hu-HU" sz="1400" baseline="-25000">
                <a:latin typeface="Comic Sans MS" pitchFamily="66" charset="0"/>
              </a:rPr>
              <a:t>2</a:t>
            </a:r>
            <a:r>
              <a:rPr lang="hu-HU" altLang="hu-HU" sz="1400">
                <a:latin typeface="Comic Sans MS" pitchFamily="66" charset="0"/>
              </a:rPr>
              <a:t>O</a:t>
            </a:r>
            <a:r>
              <a:rPr lang="hu-HU" altLang="hu-HU" sz="1400" baseline="-25000">
                <a:latin typeface="Comic Sans MS" pitchFamily="66" charset="0"/>
              </a:rPr>
              <a:t>5</a:t>
            </a:r>
            <a:r>
              <a:rPr lang="hu-HU" altLang="hu-HU" sz="1400">
                <a:latin typeface="Comic Sans MS" pitchFamily="66" charset="0"/>
              </a:rPr>
              <a:t>-dá oxidálódik, ami katalizálja a füstgázban általában jelenlévő SO</a:t>
            </a:r>
            <a:r>
              <a:rPr lang="hu-HU" altLang="hu-HU" sz="1400" baseline="-25000">
                <a:latin typeface="Comic Sans MS" pitchFamily="66" charset="0"/>
              </a:rPr>
              <a:t>2</a:t>
            </a:r>
            <a:r>
              <a:rPr lang="hu-HU" altLang="hu-HU" sz="1400">
                <a:latin typeface="Comic Sans MS" pitchFamily="66" charset="0"/>
              </a:rPr>
              <a:t> oxidációját SO</a:t>
            </a:r>
            <a:r>
              <a:rPr lang="hu-HU" altLang="hu-HU" sz="1400" baseline="-25000">
                <a:latin typeface="Comic Sans MS" pitchFamily="66" charset="0"/>
              </a:rPr>
              <a:t>3</a:t>
            </a:r>
            <a:r>
              <a:rPr lang="hu-HU" altLang="hu-HU" sz="1400">
                <a:latin typeface="Comic Sans MS" pitchFamily="66" charset="0"/>
              </a:rPr>
              <a:t>-dá, ami a levegő nedvességtartalmával kénsavat alkot, és így mind a füstjáratokban, mind a környezetben erős korróziót okoz.</a:t>
            </a: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708275"/>
            <a:ext cx="728662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Rectangle 6"/>
          <p:cNvSpPr>
            <a:spLocks noChangeArrowheads="1"/>
          </p:cNvSpPr>
          <p:nvPr/>
        </p:nvSpPr>
        <p:spPr bwMode="auto">
          <a:xfrm>
            <a:off x="466725" y="2349500"/>
            <a:ext cx="8208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algn="ctr" eaLnBrk="1" hangingPunct="1">
              <a:spcBef>
                <a:spcPct val="50000"/>
              </a:spcBef>
              <a:buFontTx/>
              <a:buNone/>
            </a:pPr>
            <a:r>
              <a:rPr lang="hu-HU" altLang="hu-HU" sz="1600" b="1" dirty="0">
                <a:latin typeface="Comic Sans MS" pitchFamily="66" charset="0"/>
              </a:rPr>
              <a:t>Különböző lelőhelyről származó kőolajok néhány alapvető jellemzője</a:t>
            </a:r>
            <a:endParaRPr lang="hu-HU" altLang="hu-HU" sz="18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5529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38626FB4-92CA-4D46-A1D6-0396B6EE9D12}" type="slidenum">
              <a:rPr lang="hu-HU" altLang="hu-HU" sz="1200" smtClean="0">
                <a:solidFill>
                  <a:schemeClr val="bg1">
                    <a:lumMod val="50000"/>
                  </a:schemeClr>
                </a:solidFill>
              </a:rPr>
              <a:pPr eaLnBrk="1" hangingPunct="1">
                <a:defRPr/>
              </a:pPr>
              <a:t>46</a:t>
            </a:fld>
            <a:endParaRPr lang="hu-HU" altLang="hu-HU" sz="1200" smtClean="0">
              <a:solidFill>
                <a:schemeClr val="bg1">
                  <a:lumMod val="50000"/>
                </a:schemeClr>
              </a:solidFill>
            </a:endParaRPr>
          </a:p>
        </p:txBody>
      </p:sp>
      <p:sp>
        <p:nvSpPr>
          <p:cNvPr id="49156" name="Text Box 7"/>
          <p:cNvSpPr txBox="1">
            <a:spLocks noChangeArrowheads="1"/>
          </p:cNvSpPr>
          <p:nvPr/>
        </p:nvSpPr>
        <p:spPr bwMode="auto">
          <a:xfrm>
            <a:off x="250825" y="260350"/>
            <a:ext cx="8642350"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hu-HU" altLang="hu-HU" sz="1600" dirty="0" smtClean="0">
                <a:latin typeface="Comic Sans MS" pitchFamily="66" charset="0"/>
              </a:rPr>
              <a:t>A gyűrűs szénhidrogének sűrűsége ugyanis nagyobb, mint az ugyanolyan </a:t>
            </a:r>
            <a:r>
              <a:rPr lang="hu-HU" altLang="hu-HU" sz="1600" dirty="0" err="1" smtClean="0">
                <a:latin typeface="Comic Sans MS" pitchFamily="66" charset="0"/>
              </a:rPr>
              <a:t>szénatomszámú</a:t>
            </a:r>
            <a:r>
              <a:rPr lang="hu-HU" altLang="hu-HU" sz="1600" dirty="0" smtClean="0">
                <a:latin typeface="Comic Sans MS" pitchFamily="66" charset="0"/>
              </a:rPr>
              <a:t> nyílt láncú szénhidrogéneké. A nagy sűrűség nem jelent egyben magas dermedéspontot is (l. a líbiai és a venezuelai </a:t>
            </a:r>
            <a:r>
              <a:rPr lang="hu-HU" altLang="hu-HU" sz="1600" dirty="0" err="1" smtClean="0">
                <a:latin typeface="Comic Sans MS" pitchFamily="66" charset="0"/>
              </a:rPr>
              <a:t>olajat</a:t>
            </a:r>
            <a:r>
              <a:rPr lang="hu-HU" altLang="hu-HU" sz="1600" dirty="0" smtClean="0">
                <a:latin typeface="Comic Sans MS" pitchFamily="66" charset="0"/>
              </a:rPr>
              <a:t>), hiszen éppen a kis sűrűség utal a nagy </a:t>
            </a:r>
            <a:r>
              <a:rPr lang="hu-HU" altLang="hu-HU" sz="1600" dirty="0" err="1" smtClean="0">
                <a:latin typeface="Comic Sans MS" pitchFamily="66" charset="0"/>
              </a:rPr>
              <a:t>paraffintartalomra</a:t>
            </a:r>
            <a:r>
              <a:rPr lang="hu-HU" altLang="hu-HU" sz="1600" dirty="0" smtClean="0">
                <a:latin typeface="Comic Sans MS" pitchFamily="66" charset="0"/>
              </a:rPr>
              <a:t>, és a paraffinok dermedéspontja viszonylag magas. Az USA Bányászati Hivatala alapján a kőolajat az alábbi csoportokba sorolják: </a:t>
            </a:r>
          </a:p>
          <a:p>
            <a:pPr algn="just" eaLnBrk="1" hangingPunct="1">
              <a:spcBef>
                <a:spcPct val="0"/>
              </a:spcBef>
              <a:buFontTx/>
              <a:buNone/>
              <a:defRPr/>
            </a:pPr>
            <a:endParaRPr lang="hu-HU" altLang="hu-HU" sz="1600" dirty="0" smtClean="0">
              <a:latin typeface="Comic Sans MS" pitchFamily="66" charset="0"/>
            </a:endParaRPr>
          </a:p>
          <a:p>
            <a:pPr lvl="1" algn="just" eaLnBrk="1" hangingPunct="1">
              <a:spcBef>
                <a:spcPct val="0"/>
              </a:spcBef>
              <a:buFontTx/>
              <a:buNone/>
              <a:defRPr/>
            </a:pPr>
            <a:r>
              <a:rPr lang="hu-HU" altLang="hu-HU" sz="1400" dirty="0" smtClean="0">
                <a:latin typeface="Comic Sans MS" pitchFamily="66" charset="0"/>
              </a:rPr>
              <a:t>1. Paraffinos, minden frakció paraffinos. </a:t>
            </a:r>
          </a:p>
          <a:p>
            <a:pPr lvl="1" algn="just" eaLnBrk="1" hangingPunct="1">
              <a:spcBef>
                <a:spcPct val="0"/>
              </a:spcBef>
              <a:buFontTx/>
              <a:buNone/>
              <a:defRPr/>
            </a:pPr>
            <a:r>
              <a:rPr lang="hu-HU" altLang="hu-HU" sz="1400" dirty="0" smtClean="0">
                <a:latin typeface="Comic Sans MS" pitchFamily="66" charset="0"/>
              </a:rPr>
              <a:t>2. Paraffinos-vegyes, a könnyű frakció paraffinos, a nehéz frakció vegyes. </a:t>
            </a:r>
          </a:p>
          <a:p>
            <a:pPr lvl="1" algn="just" eaLnBrk="1" hangingPunct="1">
              <a:spcBef>
                <a:spcPct val="0"/>
              </a:spcBef>
              <a:buFontTx/>
              <a:buNone/>
              <a:defRPr/>
            </a:pPr>
            <a:r>
              <a:rPr lang="hu-HU" altLang="hu-HU" sz="1400" dirty="0" smtClean="0">
                <a:latin typeface="Comic Sans MS" pitchFamily="66" charset="0"/>
              </a:rPr>
              <a:t>3. Vegyes-paraffinos, a könnyű frakció vegyes, a nehéz frakció paraffinos. </a:t>
            </a:r>
          </a:p>
          <a:p>
            <a:pPr lvl="1" algn="just" eaLnBrk="1" hangingPunct="1">
              <a:spcBef>
                <a:spcPct val="0"/>
              </a:spcBef>
              <a:buFontTx/>
              <a:buNone/>
              <a:defRPr/>
            </a:pPr>
            <a:r>
              <a:rPr lang="hu-HU" altLang="hu-HU" sz="1400" dirty="0" smtClean="0">
                <a:latin typeface="Comic Sans MS" pitchFamily="66" charset="0"/>
              </a:rPr>
              <a:t>4. Vegyes, minden frakció vegyes. </a:t>
            </a:r>
          </a:p>
          <a:p>
            <a:pPr lvl="1" algn="just" eaLnBrk="1" hangingPunct="1">
              <a:spcBef>
                <a:spcPct val="0"/>
              </a:spcBef>
              <a:buFontTx/>
              <a:buNone/>
              <a:defRPr/>
            </a:pPr>
            <a:r>
              <a:rPr lang="hu-HU" altLang="hu-HU" sz="1400" dirty="0" smtClean="0">
                <a:latin typeface="Comic Sans MS" pitchFamily="66" charset="0"/>
              </a:rPr>
              <a:t>5. </a:t>
            </a:r>
            <a:r>
              <a:rPr lang="hu-HU" altLang="hu-HU" sz="1400" dirty="0" err="1" smtClean="0">
                <a:latin typeface="Comic Sans MS" pitchFamily="66" charset="0"/>
              </a:rPr>
              <a:t>Vegyes-nafténes</a:t>
            </a:r>
            <a:r>
              <a:rPr lang="hu-HU" altLang="hu-HU" sz="1400" dirty="0" smtClean="0">
                <a:latin typeface="Comic Sans MS" pitchFamily="66" charset="0"/>
              </a:rPr>
              <a:t>, a könnyű frakció vegyes, a nehéz frakció </a:t>
            </a:r>
            <a:r>
              <a:rPr lang="hu-HU" altLang="hu-HU" sz="1400" dirty="0" err="1" smtClean="0">
                <a:latin typeface="Comic Sans MS" pitchFamily="66" charset="0"/>
              </a:rPr>
              <a:t>nafténes</a:t>
            </a:r>
            <a:r>
              <a:rPr lang="hu-HU" altLang="hu-HU" sz="1400" dirty="0" smtClean="0">
                <a:latin typeface="Comic Sans MS" pitchFamily="66" charset="0"/>
              </a:rPr>
              <a:t>. </a:t>
            </a:r>
          </a:p>
          <a:p>
            <a:pPr lvl="1" algn="just" eaLnBrk="1" hangingPunct="1">
              <a:spcBef>
                <a:spcPct val="0"/>
              </a:spcBef>
              <a:buFontTx/>
              <a:buNone/>
              <a:defRPr/>
            </a:pPr>
            <a:r>
              <a:rPr lang="hu-HU" altLang="hu-HU" sz="1400" dirty="0" smtClean="0">
                <a:latin typeface="Comic Sans MS" pitchFamily="66" charset="0"/>
              </a:rPr>
              <a:t>6. </a:t>
            </a:r>
            <a:r>
              <a:rPr lang="hu-HU" altLang="hu-HU" sz="1400" dirty="0" err="1" smtClean="0">
                <a:latin typeface="Comic Sans MS" pitchFamily="66" charset="0"/>
              </a:rPr>
              <a:t>Nafténes-vegyes</a:t>
            </a:r>
            <a:r>
              <a:rPr lang="hu-HU" altLang="hu-HU" sz="1400" dirty="0" smtClean="0">
                <a:latin typeface="Comic Sans MS" pitchFamily="66" charset="0"/>
              </a:rPr>
              <a:t>, a könnyű frakció </a:t>
            </a:r>
            <a:r>
              <a:rPr lang="hu-HU" altLang="hu-HU" sz="1400" dirty="0" err="1" smtClean="0">
                <a:latin typeface="Comic Sans MS" pitchFamily="66" charset="0"/>
              </a:rPr>
              <a:t>nafténes</a:t>
            </a:r>
            <a:r>
              <a:rPr lang="hu-HU" altLang="hu-HU" sz="1400" dirty="0" smtClean="0">
                <a:latin typeface="Comic Sans MS" pitchFamily="66" charset="0"/>
              </a:rPr>
              <a:t>, a nehéz frakció vegyes. </a:t>
            </a:r>
          </a:p>
          <a:p>
            <a:pPr lvl="1" algn="just" eaLnBrk="1" hangingPunct="1">
              <a:spcBef>
                <a:spcPct val="0"/>
              </a:spcBef>
              <a:buFontTx/>
              <a:buNone/>
              <a:defRPr/>
            </a:pPr>
            <a:r>
              <a:rPr lang="hu-HU" altLang="hu-HU" sz="1400" dirty="0" smtClean="0">
                <a:latin typeface="Comic Sans MS" pitchFamily="66" charset="0"/>
              </a:rPr>
              <a:t>7. </a:t>
            </a:r>
            <a:r>
              <a:rPr lang="hu-HU" altLang="hu-HU" sz="1400" dirty="0" err="1" smtClean="0">
                <a:latin typeface="Comic Sans MS" pitchFamily="66" charset="0"/>
              </a:rPr>
              <a:t>Nafténes</a:t>
            </a:r>
            <a:r>
              <a:rPr lang="hu-HU" altLang="hu-HU" sz="1400" dirty="0" smtClean="0">
                <a:latin typeface="Comic Sans MS" pitchFamily="66" charset="0"/>
              </a:rPr>
              <a:t>. Minden frakció </a:t>
            </a:r>
            <a:r>
              <a:rPr lang="hu-HU" altLang="hu-HU" sz="1400" dirty="0" err="1" smtClean="0">
                <a:latin typeface="Comic Sans MS" pitchFamily="66" charset="0"/>
              </a:rPr>
              <a:t>nafténes</a:t>
            </a:r>
            <a:r>
              <a:rPr lang="hu-HU" altLang="hu-HU" sz="1400" dirty="0" smtClean="0">
                <a:latin typeface="Comic Sans MS" pitchFamily="66" charset="0"/>
              </a:rPr>
              <a:t>.</a:t>
            </a:r>
            <a:r>
              <a:rPr lang="hu-HU" altLang="hu-HU" sz="1600" dirty="0" smtClean="0">
                <a:latin typeface="Comic Sans MS" pitchFamily="66" charset="0"/>
              </a:rPr>
              <a:t> </a:t>
            </a:r>
          </a:p>
          <a:p>
            <a:pPr lvl="1" algn="just" eaLnBrk="1" hangingPunct="1">
              <a:spcBef>
                <a:spcPct val="0"/>
              </a:spcBef>
              <a:buFontTx/>
              <a:buNone/>
              <a:defRPr/>
            </a:pPr>
            <a:endParaRPr lang="hu-HU" altLang="hu-HU" sz="400" dirty="0" smtClean="0">
              <a:latin typeface="Comic Sans MS" pitchFamily="66" charset="0"/>
            </a:endParaRPr>
          </a:p>
          <a:p>
            <a:pPr marL="0" lvl="1" algn="just" eaLnBrk="1" hangingPunct="1">
              <a:spcBef>
                <a:spcPct val="0"/>
              </a:spcBef>
              <a:buFontTx/>
              <a:buNone/>
              <a:defRPr/>
            </a:pPr>
            <a:r>
              <a:rPr lang="hu-HU" altLang="hu-HU" sz="1600" dirty="0" smtClean="0">
                <a:latin typeface="Comic Sans MS" pitchFamily="66" charset="0"/>
              </a:rPr>
              <a:t>A hazai kőolajfeldolgozás alapanyagait kitevő két kőolajfajta alapvető jellemzőit a következő táblázatban adjuk meg: </a:t>
            </a:r>
          </a:p>
        </p:txBody>
      </p:sp>
      <p:pic>
        <p:nvPicPr>
          <p:cNvPr id="4915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608388"/>
            <a:ext cx="467995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9"/>
          <p:cNvSpPr txBox="1">
            <a:spLocks noChangeArrowheads="1"/>
          </p:cNvSpPr>
          <p:nvPr/>
        </p:nvSpPr>
        <p:spPr bwMode="auto">
          <a:xfrm>
            <a:off x="250825" y="4122738"/>
            <a:ext cx="3960813"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algn="just" eaLnBrk="1" hangingPunct="1">
              <a:lnSpc>
                <a:spcPct val="80000"/>
              </a:lnSpc>
              <a:spcBef>
                <a:spcPct val="0"/>
              </a:spcBef>
              <a:buFontTx/>
              <a:buNone/>
            </a:pPr>
            <a:r>
              <a:rPr lang="hu-HU" altLang="hu-HU" sz="1600">
                <a:latin typeface="Comic Sans MS" pitchFamily="66" charset="0"/>
              </a:rPr>
              <a:t>Látható, hogy a hazai, alföldi kőolaj igen előnyös tulajdonságokkal rendel-kezik, kicsi a kén- és nehézfém-tartalma, nagy a könnyű frakciók hozama. Sajnos azonban a rendelkezés-re álló készletek e kőolajból csekélyek, a lelőhely kb. 10-12 év múlva feltehe-tően kimerül. Az orosz import kőolaj lényegesen nehezebb, nagyobb (bár világviszonylatban nem kirívóan nagy) kén- és nehézfémtartalmú kőolaj.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017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D6BD6C98-BD78-4996-A94C-CD37645A3550}" type="slidenum">
              <a:rPr lang="hu-HU" altLang="hu-HU" sz="1200" smtClean="0">
                <a:solidFill>
                  <a:schemeClr val="bg1">
                    <a:lumMod val="50000"/>
                  </a:schemeClr>
                </a:solidFill>
              </a:rPr>
              <a:pPr eaLnBrk="1" hangingPunct="1">
                <a:spcBef>
                  <a:spcPct val="0"/>
                </a:spcBef>
                <a:buFontTx/>
                <a:buNone/>
                <a:defRPr/>
              </a:pPr>
              <a:t>47</a:t>
            </a:fld>
            <a:endParaRPr lang="hu-HU" altLang="hu-HU" sz="1200" smtClean="0">
              <a:solidFill>
                <a:schemeClr val="bg1">
                  <a:lumMod val="50000"/>
                </a:schemeClr>
              </a:solidFill>
            </a:endParaRPr>
          </a:p>
        </p:txBody>
      </p:sp>
      <p:sp>
        <p:nvSpPr>
          <p:cNvPr id="50180" name="Rectangle 4"/>
          <p:cNvSpPr>
            <a:spLocks noChangeArrowheads="1"/>
          </p:cNvSpPr>
          <p:nvPr/>
        </p:nvSpPr>
        <p:spPr bwMode="auto">
          <a:xfrm>
            <a:off x="395288" y="26035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1800" b="1">
              <a:latin typeface="Comic Sans MS" pitchFamily="66" charset="0"/>
            </a:endParaRPr>
          </a:p>
        </p:txBody>
      </p:sp>
      <p:sp>
        <p:nvSpPr>
          <p:cNvPr id="50181" name="Rectangle 5"/>
          <p:cNvSpPr>
            <a:spLocks noChangeArrowheads="1"/>
          </p:cNvSpPr>
          <p:nvPr/>
        </p:nvSpPr>
        <p:spPr bwMode="auto">
          <a:xfrm>
            <a:off x="395288" y="692150"/>
            <a:ext cx="81375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hu-HU" altLang="hu-HU" sz="1600" dirty="0" smtClean="0">
                <a:latin typeface="Comic Sans MS" pitchFamily="66" charset="0"/>
              </a:rPr>
              <a:t>Világ készletek</a:t>
            </a:r>
          </a:p>
          <a:p>
            <a:pPr marL="285750" algn="just" eaLnBrk="1" hangingPunct="1">
              <a:spcBef>
                <a:spcPct val="0"/>
              </a:spcBef>
              <a:buFontTx/>
              <a:buNone/>
              <a:defRPr/>
            </a:pPr>
            <a:r>
              <a:rPr lang="hu-HU" altLang="hu-HU" sz="1600" dirty="0" smtClean="0">
                <a:latin typeface="Comic Sans MS" pitchFamily="66" charset="0"/>
              </a:rPr>
              <a:t>– Valószínű kőolaj készlet: 6,04.10</a:t>
            </a:r>
            <a:r>
              <a:rPr lang="hu-HU" altLang="hu-HU" sz="1600" baseline="30000" dirty="0" smtClean="0">
                <a:latin typeface="Comic Sans MS" pitchFamily="66" charset="0"/>
              </a:rPr>
              <a:t>15</a:t>
            </a:r>
            <a:r>
              <a:rPr lang="hu-HU" altLang="hu-HU" sz="1600" dirty="0" smtClean="0">
                <a:latin typeface="Comic Sans MS" pitchFamily="66" charset="0"/>
              </a:rPr>
              <a:t> kWh=21,7.10</a:t>
            </a:r>
            <a:r>
              <a:rPr lang="hu-HU" altLang="hu-HU" sz="1600" baseline="30000" dirty="0" smtClean="0">
                <a:latin typeface="Comic Sans MS" pitchFamily="66" charset="0"/>
              </a:rPr>
              <a:t>21</a:t>
            </a:r>
            <a:r>
              <a:rPr lang="hu-HU" altLang="hu-HU" sz="1600" dirty="0" smtClean="0">
                <a:latin typeface="Comic Sans MS" pitchFamily="66" charset="0"/>
              </a:rPr>
              <a:t> J=0,52.10</a:t>
            </a:r>
            <a:r>
              <a:rPr lang="hu-HU" altLang="hu-HU" sz="1600" baseline="30000" dirty="0" smtClean="0">
                <a:latin typeface="Comic Sans MS" pitchFamily="66" charset="0"/>
              </a:rPr>
              <a:t>12</a:t>
            </a:r>
            <a:r>
              <a:rPr lang="hu-HU" altLang="hu-HU" sz="1600" dirty="0" smtClean="0">
                <a:latin typeface="Comic Sans MS" pitchFamily="66" charset="0"/>
              </a:rPr>
              <a:t> </a:t>
            </a:r>
            <a:r>
              <a:rPr lang="hu-HU" altLang="hu-HU" sz="1600" dirty="0" err="1" smtClean="0">
                <a:latin typeface="Comic Sans MS" pitchFamily="66" charset="0"/>
              </a:rPr>
              <a:t>toe</a:t>
            </a:r>
            <a:r>
              <a:rPr lang="hu-HU" altLang="hu-HU" sz="1600" dirty="0" smtClean="0">
                <a:latin typeface="Comic Sans MS" pitchFamily="66" charset="0"/>
              </a:rPr>
              <a:t>.</a:t>
            </a:r>
          </a:p>
          <a:p>
            <a:pPr marL="285750" algn="just" eaLnBrk="1" hangingPunct="1">
              <a:spcBef>
                <a:spcPct val="0"/>
              </a:spcBef>
              <a:buFontTx/>
              <a:buNone/>
              <a:defRPr/>
            </a:pPr>
            <a:r>
              <a:rPr lang="hu-HU" altLang="hu-HU" sz="1600" dirty="0" smtClean="0">
                <a:latin typeface="Comic Sans MS" pitchFamily="66" charset="0"/>
              </a:rPr>
              <a:t>– Biztos kőolaj készlet: 1,92.10</a:t>
            </a:r>
            <a:r>
              <a:rPr lang="hu-HU" altLang="hu-HU" sz="1600" baseline="30000" dirty="0" smtClean="0">
                <a:latin typeface="Comic Sans MS" pitchFamily="66" charset="0"/>
              </a:rPr>
              <a:t>15</a:t>
            </a:r>
            <a:r>
              <a:rPr lang="hu-HU" altLang="hu-HU" sz="1600" dirty="0" smtClean="0">
                <a:latin typeface="Comic Sans MS" pitchFamily="66" charset="0"/>
              </a:rPr>
              <a:t> kWh=6,9.10</a:t>
            </a:r>
            <a:r>
              <a:rPr lang="hu-HU" altLang="hu-HU" sz="1600" baseline="30000" dirty="0" smtClean="0">
                <a:latin typeface="Comic Sans MS" pitchFamily="66" charset="0"/>
              </a:rPr>
              <a:t>21</a:t>
            </a:r>
            <a:r>
              <a:rPr lang="hu-HU" altLang="hu-HU" sz="1600" dirty="0" smtClean="0">
                <a:latin typeface="Comic Sans MS" pitchFamily="66" charset="0"/>
              </a:rPr>
              <a:t> J=0,16.10</a:t>
            </a:r>
            <a:r>
              <a:rPr lang="hu-HU" altLang="hu-HU" sz="1600" baseline="30000" dirty="0" smtClean="0">
                <a:latin typeface="Comic Sans MS" pitchFamily="66" charset="0"/>
              </a:rPr>
              <a:t>12</a:t>
            </a:r>
            <a:r>
              <a:rPr lang="hu-HU" altLang="hu-HU" sz="1600" dirty="0" smtClean="0">
                <a:latin typeface="Comic Sans MS" pitchFamily="66" charset="0"/>
              </a:rPr>
              <a:t> </a:t>
            </a:r>
            <a:r>
              <a:rPr lang="hu-HU" altLang="hu-HU" sz="1600" dirty="0" err="1" smtClean="0">
                <a:latin typeface="Comic Sans MS" pitchFamily="66" charset="0"/>
              </a:rPr>
              <a:t>toe</a:t>
            </a:r>
            <a:r>
              <a:rPr lang="hu-HU" altLang="hu-HU" sz="1600" dirty="0" smtClean="0">
                <a:latin typeface="Comic Sans MS" pitchFamily="66" charset="0"/>
              </a:rPr>
              <a:t>.</a:t>
            </a:r>
          </a:p>
          <a:p>
            <a:pPr algn="just" eaLnBrk="1" hangingPunct="1">
              <a:spcBef>
                <a:spcPct val="0"/>
              </a:spcBef>
              <a:buFontTx/>
              <a:buNone/>
              <a:defRPr/>
            </a:pPr>
            <a:endParaRPr lang="hu-HU" altLang="hu-HU" sz="1600" dirty="0" smtClean="0">
              <a:latin typeface="Comic Sans MS" pitchFamily="66" charset="0"/>
            </a:endParaRPr>
          </a:p>
          <a:p>
            <a:pPr algn="just" eaLnBrk="1" hangingPunct="1">
              <a:spcBef>
                <a:spcPct val="0"/>
              </a:spcBef>
              <a:buFontTx/>
              <a:buNone/>
              <a:defRPr/>
            </a:pPr>
            <a:r>
              <a:rPr lang="hu-HU" altLang="hu-HU" sz="1600" dirty="0" smtClean="0">
                <a:latin typeface="Comic Sans MS" pitchFamily="66" charset="0"/>
              </a:rPr>
              <a:t>Felhasználás (1988): 5.10</a:t>
            </a:r>
            <a:r>
              <a:rPr lang="hu-HU" altLang="hu-HU" sz="1600" baseline="30000" dirty="0" smtClean="0">
                <a:latin typeface="Comic Sans MS" pitchFamily="66" charset="0"/>
              </a:rPr>
              <a:t>9</a:t>
            </a:r>
            <a:r>
              <a:rPr lang="hu-HU" altLang="hu-HU" sz="1600" dirty="0" smtClean="0">
                <a:latin typeface="Comic Sans MS" pitchFamily="66" charset="0"/>
              </a:rPr>
              <a:t> t/év.</a:t>
            </a:r>
          </a:p>
          <a:p>
            <a:pPr algn="just" eaLnBrk="1" hangingPunct="1">
              <a:spcBef>
                <a:spcPct val="0"/>
              </a:spcBef>
              <a:buFontTx/>
              <a:buNone/>
              <a:defRPr/>
            </a:pPr>
            <a:r>
              <a:rPr lang="hu-HU" altLang="hu-HU" sz="1600" dirty="0" smtClean="0">
                <a:latin typeface="Comic Sans MS" pitchFamily="66" charset="0"/>
              </a:rPr>
              <a:t>További olajpala és olajhomok telepek, melyek nagysága a kőolajkészlet sokszorosa (biztató távlati elképzelések, ipari demonstrációs üzemek, de technológiaváltás!).</a:t>
            </a:r>
          </a:p>
          <a:p>
            <a:pPr algn="just" eaLnBrk="1" hangingPunct="1">
              <a:spcBef>
                <a:spcPct val="0"/>
              </a:spcBef>
              <a:buFontTx/>
              <a:buNone/>
              <a:defRPr/>
            </a:pPr>
            <a:endParaRPr lang="hu-HU" altLang="hu-HU" sz="1600" dirty="0" smtClean="0">
              <a:latin typeface="Comic Sans MS" pitchFamily="66" charset="0"/>
            </a:endParaRPr>
          </a:p>
          <a:p>
            <a:pPr algn="just" eaLnBrk="1" hangingPunct="1">
              <a:spcBef>
                <a:spcPct val="0"/>
              </a:spcBef>
              <a:buFontTx/>
              <a:buNone/>
              <a:defRPr/>
            </a:pPr>
            <a:r>
              <a:rPr lang="hu-HU" altLang="hu-HU" sz="1600" i="1" dirty="0" smtClean="0">
                <a:latin typeface="Comic Sans MS" pitchFamily="66" charset="0"/>
              </a:rPr>
              <a:t>Változatlan felhasználás mellett 40-60 év, </a:t>
            </a:r>
            <a:r>
              <a:rPr lang="hu-HU" altLang="hu-HU" sz="1600" dirty="0" smtClean="0">
                <a:latin typeface="Comic Sans MS" pitchFamily="66" charset="0"/>
              </a:rPr>
              <a:t>olajpalával, homokkal együtt 100 év.</a:t>
            </a:r>
          </a:p>
        </p:txBody>
      </p:sp>
      <p:pic>
        <p:nvPicPr>
          <p:cNvPr id="501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588" y="3184525"/>
            <a:ext cx="3305175"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120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80076FBB-3595-4E51-9B09-2B78BB3D12FD}" type="slidenum">
              <a:rPr lang="hu-HU" altLang="hu-HU" sz="1200" smtClean="0">
                <a:solidFill>
                  <a:schemeClr val="bg1">
                    <a:lumMod val="50000"/>
                  </a:schemeClr>
                </a:solidFill>
              </a:rPr>
              <a:pPr eaLnBrk="1" hangingPunct="1">
                <a:spcBef>
                  <a:spcPct val="0"/>
                </a:spcBef>
                <a:buFontTx/>
                <a:buNone/>
                <a:defRPr/>
              </a:pPr>
              <a:t>48</a:t>
            </a:fld>
            <a:endParaRPr lang="hu-HU" altLang="hu-HU" sz="1200" smtClean="0">
              <a:solidFill>
                <a:schemeClr val="bg1">
                  <a:lumMod val="50000"/>
                </a:schemeClr>
              </a:solidFill>
            </a:endParaRPr>
          </a:p>
        </p:txBody>
      </p:sp>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052513"/>
            <a:ext cx="40608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 Box 5"/>
          <p:cNvSpPr txBox="1">
            <a:spLocks noChangeArrowheads="1"/>
          </p:cNvSpPr>
          <p:nvPr/>
        </p:nvSpPr>
        <p:spPr bwMode="auto">
          <a:xfrm>
            <a:off x="323850" y="333375"/>
            <a:ext cx="324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Elsődleges kitermelés (15-33%)</a:t>
            </a:r>
          </a:p>
          <a:p>
            <a:pPr eaLnBrk="1" hangingPunct="1">
              <a:spcBef>
                <a:spcPct val="50000"/>
              </a:spcBef>
              <a:buFontTx/>
              <a:buNone/>
            </a:pPr>
            <a:r>
              <a:rPr lang="hu-HU" altLang="hu-HU" sz="1600">
                <a:latin typeface="Comic Sans MS" pitchFamily="66" charset="0"/>
              </a:rPr>
              <a:t>A gáznyomás hatására</a:t>
            </a:r>
          </a:p>
        </p:txBody>
      </p:sp>
      <p:sp>
        <p:nvSpPr>
          <p:cNvPr id="51206" name="Text Box 6"/>
          <p:cNvSpPr txBox="1">
            <a:spLocks noChangeArrowheads="1"/>
          </p:cNvSpPr>
          <p:nvPr/>
        </p:nvSpPr>
        <p:spPr bwMode="auto">
          <a:xfrm>
            <a:off x="4643438" y="349250"/>
            <a:ext cx="309721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Másodlagos kitermelés (+20%)</a:t>
            </a:r>
          </a:p>
          <a:p>
            <a:pPr eaLnBrk="1" hangingPunct="1">
              <a:spcBef>
                <a:spcPct val="50000"/>
              </a:spcBef>
              <a:buFontTx/>
              <a:buNone/>
            </a:pPr>
            <a:r>
              <a:rPr lang="hu-HU" altLang="hu-HU" sz="1600">
                <a:latin typeface="Comic Sans MS" pitchFamily="66" charset="0"/>
              </a:rPr>
              <a:t>Besajtolt víz (gáz) hatására</a:t>
            </a:r>
          </a:p>
        </p:txBody>
      </p:sp>
      <p:pic>
        <p:nvPicPr>
          <p:cNvPr id="5120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1484313"/>
            <a:ext cx="379888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4929188"/>
            <a:ext cx="3983038"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Text Box 9"/>
          <p:cNvSpPr txBox="1">
            <a:spLocks noChangeArrowheads="1"/>
          </p:cNvSpPr>
          <p:nvPr/>
        </p:nvSpPr>
        <p:spPr bwMode="auto">
          <a:xfrm>
            <a:off x="5364163" y="4605338"/>
            <a:ext cx="18716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Kőolajfeldolgozás</a:t>
            </a:r>
          </a:p>
        </p:txBody>
      </p:sp>
      <p:sp>
        <p:nvSpPr>
          <p:cNvPr id="51210" name="Szövegdoboz 10"/>
          <p:cNvSpPr txBox="1">
            <a:spLocks noChangeArrowheads="1"/>
          </p:cNvSpPr>
          <p:nvPr/>
        </p:nvSpPr>
        <p:spPr bwMode="auto">
          <a:xfrm>
            <a:off x="428625" y="4573588"/>
            <a:ext cx="3357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a:latin typeface="Comic Sans MS" pitchFamily="66" charset="0"/>
              </a:rPr>
              <a:t>Harmadlagos kitermelés (+20%)</a:t>
            </a:r>
          </a:p>
          <a:p>
            <a:pPr eaLnBrk="1" hangingPunct="1">
              <a:spcBef>
                <a:spcPct val="0"/>
              </a:spcBef>
              <a:buFontTx/>
              <a:buNone/>
            </a:pPr>
            <a:r>
              <a:rPr lang="hu-HU" altLang="hu-HU" sz="1600">
                <a:latin typeface="Comic Sans MS" pitchFamily="66" charset="0"/>
              </a:rPr>
              <a:t>Gőz lesajtolása</a:t>
            </a:r>
          </a:p>
        </p:txBody>
      </p:sp>
      <p:sp>
        <p:nvSpPr>
          <p:cNvPr id="51211" name="Szövegdoboz 10"/>
          <p:cNvSpPr txBox="1">
            <a:spLocks noChangeArrowheads="1"/>
          </p:cNvSpPr>
          <p:nvPr/>
        </p:nvSpPr>
        <p:spPr bwMode="auto">
          <a:xfrm>
            <a:off x="395288" y="5373688"/>
            <a:ext cx="3960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800" b="1" dirty="0" smtClean="0">
                <a:solidFill>
                  <a:srgbClr val="FF0000"/>
                </a:solidFill>
              </a:rPr>
              <a:t>Összesen ~33+20+</a:t>
            </a:r>
            <a:r>
              <a:rPr lang="hu-HU" altLang="hu-HU" sz="1800" b="1" dirty="0" err="1" smtClean="0">
                <a:solidFill>
                  <a:srgbClr val="FF0000"/>
                </a:solidFill>
              </a:rPr>
              <a:t>20</a:t>
            </a:r>
            <a:r>
              <a:rPr lang="hu-HU" altLang="hu-HU" sz="1800" b="1" dirty="0" smtClean="0">
                <a:solidFill>
                  <a:srgbClr val="FF0000"/>
                </a:solidFill>
              </a:rPr>
              <a:t> ~</a:t>
            </a:r>
            <a:r>
              <a:rPr lang="hu-HU" altLang="hu-HU" sz="1800" b="1" dirty="0" err="1">
                <a:solidFill>
                  <a:srgbClr val="FF0000"/>
                </a:solidFill>
              </a:rPr>
              <a:t>max</a:t>
            </a:r>
            <a:r>
              <a:rPr lang="hu-HU" altLang="hu-HU" sz="1800" b="1" dirty="0">
                <a:solidFill>
                  <a:srgbClr val="FF0000"/>
                </a:solidFill>
              </a:rPr>
              <a:t> 73%!!</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átum helye 2"/>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2227" name="Dia számának helye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8B917738-D97D-4174-8603-B83831C8171A}" type="slidenum">
              <a:rPr lang="hu-HU" altLang="hu-HU" sz="1200" smtClean="0">
                <a:solidFill>
                  <a:schemeClr val="bg1">
                    <a:lumMod val="50000"/>
                  </a:schemeClr>
                </a:solidFill>
              </a:rPr>
              <a:pPr eaLnBrk="1" hangingPunct="1">
                <a:spcBef>
                  <a:spcPct val="0"/>
                </a:spcBef>
                <a:buFontTx/>
                <a:buNone/>
                <a:defRPr/>
              </a:pPr>
              <a:t>49</a:t>
            </a:fld>
            <a:endParaRPr lang="hu-HU" altLang="hu-HU" sz="1200" smtClean="0">
              <a:solidFill>
                <a:schemeClr val="bg1">
                  <a:lumMod val="50000"/>
                </a:schemeClr>
              </a:solidFill>
            </a:endParaRPr>
          </a:p>
        </p:txBody>
      </p:sp>
      <p:sp>
        <p:nvSpPr>
          <p:cNvPr id="52228" name="Rectangle 2"/>
          <p:cNvSpPr>
            <a:spLocks noGrp="1" noChangeArrowheads="1"/>
          </p:cNvSpPr>
          <p:nvPr>
            <p:ph type="title"/>
          </p:nvPr>
        </p:nvSpPr>
        <p:spPr/>
        <p:txBody>
          <a:bodyPr/>
          <a:lstStyle/>
          <a:p>
            <a:pPr eaLnBrk="1" hangingPunct="1"/>
            <a:r>
              <a:rPr lang="hu-HU" altLang="hu-HU" sz="2800" smtClean="0"/>
              <a:t>Elsődleges kitermelés-</a:t>
            </a:r>
            <a:r>
              <a:rPr lang="en-US" altLang="hu-HU" sz="2800" smtClean="0"/>
              <a:t>Primary Recovery</a:t>
            </a:r>
          </a:p>
        </p:txBody>
      </p:sp>
      <p:pic>
        <p:nvPicPr>
          <p:cNvPr id="522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1928813"/>
            <a:ext cx="571500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 Box 4"/>
          <p:cNvSpPr txBox="1">
            <a:spLocks noChangeArrowheads="1"/>
          </p:cNvSpPr>
          <p:nvPr/>
        </p:nvSpPr>
        <p:spPr bwMode="auto">
          <a:xfrm>
            <a:off x="7146925" y="29559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hu-HU" altLang="hu-HU" sz="2400">
              <a:latin typeface="Times" pitchFamily="18" charset="0"/>
            </a:endParaRPr>
          </a:p>
        </p:txBody>
      </p:sp>
      <p:sp>
        <p:nvSpPr>
          <p:cNvPr id="112645" name="Text Box 5"/>
          <p:cNvSpPr txBox="1">
            <a:spLocks noChangeArrowheads="1"/>
          </p:cNvSpPr>
          <p:nvPr/>
        </p:nvSpPr>
        <p:spPr bwMode="auto">
          <a:xfrm>
            <a:off x="6172200" y="2636838"/>
            <a:ext cx="2743200" cy="2308225"/>
          </a:xfrm>
          <a:prstGeom prst="rect">
            <a:avLst/>
          </a:prstGeom>
          <a:noFill/>
          <a:ln w="9525">
            <a:noFill/>
            <a:miter lim="800000"/>
            <a:headEnd/>
            <a:tailEnd/>
          </a:ln>
          <a:effectLst/>
        </p:spPr>
        <p:txBody>
          <a:bodyPr>
            <a:spAutoFit/>
          </a:bodyPr>
          <a:lstStyle/>
          <a:p>
            <a:pPr algn="just" eaLnBrk="0" hangingPunct="0">
              <a:defRPr/>
            </a:pPr>
            <a:r>
              <a:rPr lang="hu-HU" sz="1600" dirty="0">
                <a:latin typeface="+mj-lt"/>
              </a:rPr>
              <a:t>Az olaj 1/5-e, 1/3-a termelhető ki.</a:t>
            </a:r>
          </a:p>
          <a:p>
            <a:pPr algn="just" eaLnBrk="0" hangingPunct="0">
              <a:defRPr/>
            </a:pPr>
            <a:endParaRPr lang="en-US" sz="1600" dirty="0">
              <a:latin typeface="+mj-lt"/>
            </a:endParaRPr>
          </a:p>
          <a:p>
            <a:pPr algn="just" eaLnBrk="0" hangingPunct="0">
              <a:defRPr/>
            </a:pPr>
            <a:r>
              <a:rPr lang="hu-HU" sz="1600" dirty="0">
                <a:latin typeface="+mj-lt"/>
              </a:rPr>
              <a:t>Lassabb szivattyúzás=több kinyert olaj.</a:t>
            </a:r>
            <a:endParaRPr lang="en-US" sz="1600" dirty="0">
              <a:latin typeface="+mj-lt"/>
            </a:endParaRPr>
          </a:p>
          <a:p>
            <a:pPr algn="just" eaLnBrk="0" hangingPunct="0">
              <a:defRPr/>
            </a:pPr>
            <a:r>
              <a:rPr lang="hu-HU" sz="1600" dirty="0">
                <a:latin typeface="+mj-lt"/>
              </a:rPr>
              <a:t>Miért</a:t>
            </a:r>
            <a:r>
              <a:rPr lang="en-US" sz="1600" dirty="0">
                <a:latin typeface="+mj-lt"/>
              </a:rPr>
              <a:t>?</a:t>
            </a:r>
          </a:p>
          <a:p>
            <a:pPr algn="just" eaLnBrk="0" hangingPunct="0">
              <a:defRPr/>
            </a:pPr>
            <a:r>
              <a:rPr lang="hu-HU" sz="1600" dirty="0">
                <a:latin typeface="+mj-lt"/>
              </a:rPr>
              <a:t>Az olajmező szerkezete (</a:t>
            </a:r>
            <a:r>
              <a:rPr lang="hu-HU" sz="1600" dirty="0" err="1">
                <a:latin typeface="+mj-lt"/>
              </a:rPr>
              <a:t>gáz-olaj-víz</a:t>
            </a:r>
            <a:r>
              <a:rPr lang="hu-HU" sz="1600" dirty="0">
                <a:latin typeface="+mj-lt"/>
              </a:rPr>
              <a:t>) magyarázza.</a:t>
            </a:r>
            <a:r>
              <a:rPr lang="en-US" sz="1600" dirty="0">
                <a:latin typeface="+mj-lt"/>
              </a:rPr>
              <a:t>	</a:t>
            </a:r>
          </a:p>
        </p:txBody>
      </p:sp>
      <p:sp>
        <p:nvSpPr>
          <p:cNvPr id="52232" name="Szövegdoboz 7"/>
          <p:cNvSpPr txBox="1">
            <a:spLocks noChangeArrowheads="1"/>
          </p:cNvSpPr>
          <p:nvPr/>
        </p:nvSpPr>
        <p:spPr bwMode="auto">
          <a:xfrm>
            <a:off x="2195513" y="5589588"/>
            <a:ext cx="403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a:solidFill>
                  <a:srgbClr val="FF0000"/>
                </a:solidFill>
              </a:rPr>
              <a:t>ˇ15%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1034"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5005E180-7692-4C9E-9635-56E850719B38}" type="slidenum">
              <a:rPr lang="hu-HU" altLang="hu-HU" sz="1200" smtClean="0">
                <a:solidFill>
                  <a:schemeClr val="bg1">
                    <a:lumMod val="50000"/>
                  </a:schemeClr>
                </a:solidFill>
              </a:rPr>
              <a:pPr eaLnBrk="1" hangingPunct="1">
                <a:defRPr/>
              </a:pPr>
              <a:t>5</a:t>
            </a:fld>
            <a:endParaRPr lang="hu-HU" altLang="hu-HU" sz="1200" smtClean="0">
              <a:solidFill>
                <a:schemeClr val="bg1">
                  <a:lumMod val="50000"/>
                </a:schemeClr>
              </a:solidFill>
            </a:endParaRPr>
          </a:p>
        </p:txBody>
      </p:sp>
      <p:sp>
        <p:nvSpPr>
          <p:cNvPr id="7172" name="Text Box 2"/>
          <p:cNvSpPr txBox="1">
            <a:spLocks noChangeArrowheads="1"/>
          </p:cNvSpPr>
          <p:nvPr/>
        </p:nvSpPr>
        <p:spPr bwMode="auto">
          <a:xfrm>
            <a:off x="395288" y="260350"/>
            <a:ext cx="8424862" cy="595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hu-HU" altLang="hu-HU" sz="1600" dirty="0">
                <a:latin typeface="Comic Sans MS" pitchFamily="66" charset="0"/>
              </a:rPr>
              <a:t>A rendszer és környezete közötti kölcsönhatás oka általában a két térrészben a kölcsönhatásra jellemző intenzív mennyiségek közötti különbség.</a:t>
            </a:r>
          </a:p>
          <a:p>
            <a:pPr algn="just" eaLnBrk="1" hangingPunct="1">
              <a:spcBef>
                <a:spcPct val="50000"/>
              </a:spcBef>
              <a:buFontTx/>
              <a:buNone/>
            </a:pPr>
            <a:r>
              <a:rPr lang="hu-HU" altLang="hu-HU" sz="1600" dirty="0">
                <a:latin typeface="Comic Sans MS" pitchFamily="66" charset="0"/>
              </a:rPr>
              <a:t>Ha egy rendszeren belül az intenzív állapotjelzők eloszlása egyenletes, </a:t>
            </a:r>
            <a:r>
              <a:rPr lang="hu-HU" altLang="hu-HU" sz="1600" b="1" dirty="0">
                <a:solidFill>
                  <a:srgbClr val="FF3300"/>
                </a:solidFill>
                <a:latin typeface="Comic Sans MS" pitchFamily="66" charset="0"/>
              </a:rPr>
              <a:t>homogén rendszerről</a:t>
            </a:r>
            <a:r>
              <a:rPr lang="hu-HU" altLang="hu-HU" sz="1600" b="1" dirty="0">
                <a:latin typeface="Comic Sans MS" pitchFamily="66" charset="0"/>
              </a:rPr>
              <a:t>, </a:t>
            </a:r>
            <a:r>
              <a:rPr lang="hu-HU" altLang="hu-HU" sz="1600" dirty="0">
                <a:latin typeface="Comic Sans MS" pitchFamily="66" charset="0"/>
              </a:rPr>
              <a:t>ellenkező esetben</a:t>
            </a:r>
            <a:r>
              <a:rPr lang="hu-HU" altLang="hu-HU" sz="1600" b="1" dirty="0">
                <a:latin typeface="Comic Sans MS" pitchFamily="66" charset="0"/>
              </a:rPr>
              <a:t> </a:t>
            </a:r>
            <a:r>
              <a:rPr lang="hu-HU" altLang="hu-HU" sz="1600" b="1" dirty="0">
                <a:solidFill>
                  <a:srgbClr val="FF3300"/>
                </a:solidFill>
                <a:latin typeface="Comic Sans MS" pitchFamily="66" charset="0"/>
              </a:rPr>
              <a:t>inhomogén rendszerről</a:t>
            </a:r>
            <a:r>
              <a:rPr lang="hu-HU" altLang="hu-HU" sz="1600" dirty="0">
                <a:latin typeface="Comic Sans MS" pitchFamily="66" charset="0"/>
              </a:rPr>
              <a:t> beszélünk.</a:t>
            </a:r>
          </a:p>
          <a:p>
            <a:pPr algn="just" eaLnBrk="1" hangingPunct="1">
              <a:spcBef>
                <a:spcPct val="50000"/>
              </a:spcBef>
              <a:buFontTx/>
              <a:buNone/>
            </a:pPr>
            <a:r>
              <a:rPr lang="hu-HU" altLang="hu-HU" sz="1600" dirty="0">
                <a:latin typeface="Comic Sans MS" pitchFamily="66" charset="0"/>
              </a:rPr>
              <a:t>Minden megmaradó tulajdonság extenzív (pl. tömeg, energia), de nem minden extenzív tulajdonság megmaradó. A megmaradó tulajdonság nem keletkezhet és nem semmisíthető meg.</a:t>
            </a:r>
          </a:p>
          <a:p>
            <a:pPr algn="just" eaLnBrk="1" hangingPunct="1">
              <a:spcBef>
                <a:spcPct val="50000"/>
              </a:spcBef>
              <a:buFontTx/>
              <a:buNone/>
            </a:pPr>
            <a:r>
              <a:rPr lang="hu-HU" altLang="hu-HU" sz="1600" dirty="0">
                <a:latin typeface="Comic Sans MS" pitchFamily="66" charset="0"/>
              </a:rPr>
              <a:t>Összefoglalva: a rendszer és környezete kölcsönhatási folyamatában a mennyiségi viszonyokra a megmaradó extenzív mennyiségek, a folyamatok irányára pedig az intenzív mennyiségek adnak információt. A kölcsönhatás során extenzív mennyiségek áramolnak egyik helyről a másikra, és ha megmaradó tulajdonsággal rendelkeznek, akkor összértékük a folyamat során nem változik.</a:t>
            </a:r>
          </a:p>
          <a:p>
            <a:pPr algn="just" eaLnBrk="1" hangingPunct="1">
              <a:spcBef>
                <a:spcPct val="50000"/>
              </a:spcBef>
              <a:buFontTx/>
              <a:buNone/>
            </a:pPr>
            <a:r>
              <a:rPr lang="hu-HU" altLang="hu-HU" sz="1600" dirty="0">
                <a:latin typeface="Comic Sans MS" pitchFamily="66" charset="0"/>
              </a:rPr>
              <a:t>Példa:       tömeg mozgása során gravitációs erőtérben </a:t>
            </a:r>
            <a:r>
              <a:rPr lang="hu-HU" altLang="hu-HU" sz="1600" dirty="0" err="1">
                <a:latin typeface="Comic Sans MS" pitchFamily="66" charset="0"/>
              </a:rPr>
              <a:t>ekvipotenciális</a:t>
            </a:r>
            <a:r>
              <a:rPr lang="hu-HU" altLang="hu-HU" sz="1600" dirty="0">
                <a:latin typeface="Comic Sans MS" pitchFamily="66" charset="0"/>
              </a:rPr>
              <a:t> felületen az 1. térrészből a 2. térrészbe a potenciális energia változása:</a:t>
            </a:r>
          </a:p>
          <a:p>
            <a:pPr algn="just" eaLnBrk="1" hangingPunct="1">
              <a:spcBef>
                <a:spcPct val="50000"/>
              </a:spcBef>
              <a:buFontTx/>
              <a:buNone/>
            </a:pPr>
            <a:endParaRPr lang="hu-HU" altLang="hu-HU" sz="1600" dirty="0">
              <a:latin typeface="Comic Sans MS" pitchFamily="66" charset="0"/>
            </a:endParaRPr>
          </a:p>
          <a:p>
            <a:pPr algn="just" eaLnBrk="1" hangingPunct="1">
              <a:spcBef>
                <a:spcPct val="50000"/>
              </a:spcBef>
              <a:buFontTx/>
              <a:buNone/>
            </a:pPr>
            <a:r>
              <a:rPr lang="hu-HU" altLang="hu-HU" sz="1600" dirty="0">
                <a:latin typeface="Comic Sans MS" pitchFamily="66" charset="0"/>
              </a:rPr>
              <a:t>ahol a g*h mennyiség, az intenzív potenciálkülönbség.</a:t>
            </a:r>
          </a:p>
          <a:p>
            <a:pPr algn="just" eaLnBrk="1" hangingPunct="1">
              <a:spcBef>
                <a:spcPct val="50000"/>
              </a:spcBef>
              <a:buFontTx/>
              <a:buNone/>
            </a:pPr>
            <a:r>
              <a:rPr lang="hu-HU" altLang="hu-HU" sz="1600" dirty="0">
                <a:latin typeface="Comic Sans MS" pitchFamily="66" charset="0"/>
              </a:rPr>
              <a:t>Általánosan elmondható, hogy egy adott i kölcsönhatás esetén egy rendszer energiájának megváltozása egyenlő a megfelelő extenzív mennyiség megváltozásának és a jellemző intenzív mennyiség szorzatával:</a:t>
            </a:r>
          </a:p>
          <a:p>
            <a:pPr algn="just" eaLnBrk="1" hangingPunct="1">
              <a:spcBef>
                <a:spcPct val="50000"/>
              </a:spcBef>
              <a:buFontTx/>
              <a:buNone/>
            </a:pPr>
            <a:endParaRPr lang="hu-HU" altLang="hu-HU" sz="1600" dirty="0">
              <a:latin typeface="Comic Sans MS" pitchFamily="66" charset="0"/>
            </a:endParaRPr>
          </a:p>
        </p:txBody>
      </p:sp>
      <p:graphicFrame>
        <p:nvGraphicFramePr>
          <p:cNvPr id="7173" name="Object 4"/>
          <p:cNvGraphicFramePr>
            <a:graphicFrameLocks noChangeAspect="1"/>
          </p:cNvGraphicFramePr>
          <p:nvPr/>
        </p:nvGraphicFramePr>
        <p:xfrm>
          <a:off x="1403350" y="5876925"/>
          <a:ext cx="1296988" cy="354013"/>
        </p:xfrm>
        <a:graphic>
          <a:graphicData uri="http://schemas.openxmlformats.org/presentationml/2006/ole">
            <mc:AlternateContent xmlns:mc="http://schemas.openxmlformats.org/markup-compatibility/2006">
              <mc:Choice xmlns:v="urn:schemas-microsoft-com:vml" Requires="v">
                <p:oleObj spid="_x0000_s7237" name="Egyenlet" r:id="rId4" imgW="838200" imgH="228600" progId="Equation.3">
                  <p:embed/>
                </p:oleObj>
              </mc:Choice>
              <mc:Fallback>
                <p:oleObj name="Egyenlet" r:id="rId4" imgW="838200" imgH="2286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3350" y="5876925"/>
                        <a:ext cx="1296988" cy="35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4" name="Text Box 5"/>
          <p:cNvSpPr txBox="1">
            <a:spLocks noChangeArrowheads="1"/>
          </p:cNvSpPr>
          <p:nvPr/>
        </p:nvSpPr>
        <p:spPr bwMode="auto">
          <a:xfrm>
            <a:off x="3276600" y="5805488"/>
            <a:ext cx="5040313"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65000"/>
              </a:lnSpc>
              <a:spcBef>
                <a:spcPct val="50000"/>
              </a:spcBef>
              <a:buFontTx/>
              <a:buNone/>
            </a:pPr>
            <a:r>
              <a:rPr lang="hu-HU" altLang="hu-HU" sz="1600">
                <a:latin typeface="Comic Sans MS" pitchFamily="66" charset="0"/>
              </a:rPr>
              <a:t>y</a:t>
            </a:r>
            <a:r>
              <a:rPr lang="hu-HU" altLang="hu-HU" sz="1600" baseline="-25000">
                <a:latin typeface="Comic Sans MS" pitchFamily="66" charset="0"/>
              </a:rPr>
              <a:t>i</a:t>
            </a:r>
            <a:r>
              <a:rPr lang="hu-HU" altLang="hu-HU" sz="1600">
                <a:latin typeface="Comic Sans MS" pitchFamily="66" charset="0"/>
              </a:rPr>
              <a:t> – a jellemző intenzív mennyiség</a:t>
            </a:r>
          </a:p>
          <a:p>
            <a:pPr eaLnBrk="1" hangingPunct="1">
              <a:lnSpc>
                <a:spcPct val="65000"/>
              </a:lnSpc>
              <a:spcBef>
                <a:spcPct val="50000"/>
              </a:spcBef>
              <a:buFontTx/>
              <a:buNone/>
            </a:pPr>
            <a:r>
              <a:rPr lang="hu-HU" altLang="hu-HU" sz="1600">
                <a:latin typeface="Comic Sans MS" pitchFamily="66" charset="0"/>
              </a:rPr>
              <a:t>    – a jellemző extenzív mennyiség megváltozása</a:t>
            </a:r>
          </a:p>
        </p:txBody>
      </p:sp>
      <p:graphicFrame>
        <p:nvGraphicFramePr>
          <p:cNvPr id="7175"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238" name="Egyenlet" r:id="rId6" imgW="114151" imgH="215619" progId="Equation.3">
                  <p:embed/>
                </p:oleObj>
              </mc:Choice>
              <mc:Fallback>
                <p:oleObj name="Egyenlet" r:id="rId6" imgW="114151" imgH="215619" progId="Equation.3">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6" name="Object 7"/>
          <p:cNvGraphicFramePr>
            <a:graphicFrameLocks noChangeAspect="1"/>
          </p:cNvGraphicFramePr>
          <p:nvPr/>
        </p:nvGraphicFramePr>
        <p:xfrm>
          <a:off x="3779838" y="4329113"/>
          <a:ext cx="1655762" cy="323850"/>
        </p:xfrm>
        <a:graphic>
          <a:graphicData uri="http://schemas.openxmlformats.org/presentationml/2006/ole">
            <mc:AlternateContent xmlns:mc="http://schemas.openxmlformats.org/markup-compatibility/2006">
              <mc:Choice xmlns:v="urn:schemas-microsoft-com:vml" Requires="v">
                <p:oleObj spid="_x0000_s7239" name="Egyenlet" r:id="rId8" imgW="1040948" imgH="203112" progId="Equation.3">
                  <p:embed/>
                </p:oleObj>
              </mc:Choice>
              <mc:Fallback>
                <p:oleObj name="Egyenlet" r:id="rId8" imgW="1040948" imgH="203112"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79838" y="4329113"/>
                        <a:ext cx="1655762"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7" name="Object 8"/>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240" name="Egyenlet" r:id="rId10" imgW="114151" imgH="215619" progId="Equation.3">
                  <p:embed/>
                </p:oleObj>
              </mc:Choice>
              <mc:Fallback>
                <p:oleObj name="Egyenlet" r:id="rId10" imgW="114151" imgH="215619"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78" name="Object 10"/>
          <p:cNvGraphicFramePr>
            <a:graphicFrameLocks noChangeAspect="1"/>
          </p:cNvGraphicFramePr>
          <p:nvPr>
            <p:extLst>
              <p:ext uri="{D42A27DB-BD31-4B8C-83A1-F6EECF244321}">
                <p14:modId xmlns:p14="http://schemas.microsoft.com/office/powerpoint/2010/main" val="3959389464"/>
              </p:ext>
            </p:extLst>
          </p:nvPr>
        </p:nvGraphicFramePr>
        <p:xfrm>
          <a:off x="1163638" y="3717032"/>
          <a:ext cx="360362" cy="222250"/>
        </p:xfrm>
        <a:graphic>
          <a:graphicData uri="http://schemas.openxmlformats.org/presentationml/2006/ole">
            <mc:AlternateContent xmlns:mc="http://schemas.openxmlformats.org/markup-compatibility/2006">
              <mc:Choice xmlns:v="urn:schemas-microsoft-com:vml" Requires="v">
                <p:oleObj spid="_x0000_s7241" name="Egyenlet" r:id="rId11" imgW="266353" imgH="164885" progId="Equation.3">
                  <p:embed/>
                </p:oleObj>
              </mc:Choice>
              <mc:Fallback>
                <p:oleObj name="Egyenlet" r:id="rId11" imgW="266353" imgH="164885" progId="Equation.3">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63638" y="3717032"/>
                        <a:ext cx="360362" cy="22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9" name="Object 11"/>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7242" name="Egyenlet" r:id="rId13" imgW="114151" imgH="215619" progId="Equation.3">
                  <p:embed/>
                </p:oleObj>
              </mc:Choice>
              <mc:Fallback>
                <p:oleObj name="Egyenlet" r:id="rId13" imgW="114151" imgH="215619" progId="Equation.3">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80" name="Object 12"/>
          <p:cNvGraphicFramePr>
            <a:graphicFrameLocks noChangeAspect="1"/>
          </p:cNvGraphicFramePr>
          <p:nvPr/>
        </p:nvGraphicFramePr>
        <p:xfrm>
          <a:off x="3275013" y="6021388"/>
          <a:ext cx="360362" cy="306387"/>
        </p:xfrm>
        <a:graphic>
          <a:graphicData uri="http://schemas.openxmlformats.org/presentationml/2006/ole">
            <mc:AlternateContent xmlns:mc="http://schemas.openxmlformats.org/markup-compatibility/2006">
              <mc:Choice xmlns:v="urn:schemas-microsoft-com:vml" Requires="v">
                <p:oleObj spid="_x0000_s7243" name="Egyenlet" r:id="rId14" imgW="253780" imgH="215713" progId="Equation.3">
                  <p:embed/>
                </p:oleObj>
              </mc:Choice>
              <mc:Fallback>
                <p:oleObj name="Egyenlet" r:id="rId14" imgW="253780" imgH="215713" progId="Equation.3">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75013" y="6021388"/>
                        <a:ext cx="360362" cy="30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átum helye 2"/>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3251" name="Dia számának helye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31A724F9-327E-4CD6-B591-1BB6E6B1373D}" type="slidenum">
              <a:rPr lang="hu-HU" altLang="hu-HU" sz="1200" smtClean="0">
                <a:solidFill>
                  <a:schemeClr val="bg1">
                    <a:lumMod val="50000"/>
                  </a:schemeClr>
                </a:solidFill>
              </a:rPr>
              <a:pPr eaLnBrk="1" hangingPunct="1">
                <a:spcBef>
                  <a:spcPct val="0"/>
                </a:spcBef>
                <a:buFontTx/>
                <a:buNone/>
                <a:defRPr/>
              </a:pPr>
              <a:t>50</a:t>
            </a:fld>
            <a:endParaRPr lang="hu-HU" altLang="hu-HU" sz="1200" smtClean="0">
              <a:solidFill>
                <a:schemeClr val="bg1">
                  <a:lumMod val="50000"/>
                </a:schemeClr>
              </a:solidFill>
            </a:endParaRPr>
          </a:p>
        </p:txBody>
      </p:sp>
      <p:sp>
        <p:nvSpPr>
          <p:cNvPr id="53252" name="Rectangle 2"/>
          <p:cNvSpPr>
            <a:spLocks noGrp="1" noChangeArrowheads="1"/>
          </p:cNvSpPr>
          <p:nvPr>
            <p:ph type="title"/>
          </p:nvPr>
        </p:nvSpPr>
        <p:spPr>
          <a:xfrm>
            <a:off x="685800" y="260350"/>
            <a:ext cx="7772400" cy="1143000"/>
          </a:xfrm>
        </p:spPr>
        <p:txBody>
          <a:bodyPr/>
          <a:lstStyle/>
          <a:p>
            <a:pPr eaLnBrk="1" hangingPunct="1"/>
            <a:r>
              <a:rPr lang="hu-HU" altLang="hu-HU" sz="2800" smtClean="0"/>
              <a:t>Másodlagos kitermelés-</a:t>
            </a:r>
            <a:r>
              <a:rPr lang="en-US" altLang="hu-HU" sz="2800" smtClean="0"/>
              <a:t>Secondary Recovery</a:t>
            </a:r>
          </a:p>
        </p:txBody>
      </p:sp>
      <p:pic>
        <p:nvPicPr>
          <p:cNvPr id="532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557338"/>
            <a:ext cx="8839200" cy="472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2079625" y="1095375"/>
            <a:ext cx="4940300" cy="461963"/>
          </a:xfrm>
          <a:prstGeom prst="rect">
            <a:avLst/>
          </a:prstGeom>
          <a:noFill/>
          <a:ln w="9525">
            <a:noFill/>
            <a:miter lim="800000"/>
            <a:headEnd/>
            <a:tailEnd/>
          </a:ln>
          <a:effectLst/>
        </p:spPr>
        <p:txBody>
          <a:bodyPr wrap="none">
            <a:spAutoFit/>
          </a:bodyPr>
          <a:lstStyle/>
          <a:p>
            <a:pPr eaLnBrk="0" hangingPunct="0">
              <a:defRPr/>
            </a:pPr>
            <a:r>
              <a:rPr lang="hu-HU" sz="2400" dirty="0">
                <a:latin typeface="+mj-lt"/>
              </a:rPr>
              <a:t>Két módszer</a:t>
            </a:r>
            <a:r>
              <a:rPr lang="en-US" sz="2400" dirty="0">
                <a:latin typeface="+mj-lt"/>
              </a:rPr>
              <a:t>: </a:t>
            </a:r>
            <a:r>
              <a:rPr lang="hu-HU" sz="2400" dirty="0">
                <a:latin typeface="+mj-lt"/>
              </a:rPr>
              <a:t>víz és gáz besajtolás</a:t>
            </a:r>
            <a:endParaRPr lang="en-US" sz="2400" dirty="0">
              <a:latin typeface="+mj-lt"/>
            </a:endParaRPr>
          </a:p>
        </p:txBody>
      </p:sp>
      <p:sp>
        <p:nvSpPr>
          <p:cNvPr id="53255" name="Szövegdoboz 6"/>
          <p:cNvSpPr txBox="1">
            <a:spLocks noChangeArrowheads="1"/>
          </p:cNvSpPr>
          <p:nvPr/>
        </p:nvSpPr>
        <p:spPr bwMode="auto">
          <a:xfrm>
            <a:off x="7164388" y="4292600"/>
            <a:ext cx="16557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b="1">
                <a:solidFill>
                  <a:srgbClr val="FF0000"/>
                </a:solidFill>
              </a:rPr>
              <a:t>15+20=35%</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átum helye 2"/>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4275" name="Dia számának helye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03C4CF71-8ADB-4206-A2C0-C45512249233}" type="slidenum">
              <a:rPr lang="hu-HU" altLang="hu-HU" sz="1400" smtClean="0"/>
              <a:pPr eaLnBrk="1" hangingPunct="1">
                <a:spcBef>
                  <a:spcPct val="0"/>
                </a:spcBef>
                <a:buFontTx/>
                <a:buNone/>
              </a:pPr>
              <a:t>51</a:t>
            </a:fld>
            <a:endParaRPr lang="hu-HU" altLang="hu-HU" sz="1400" smtClean="0"/>
          </a:p>
        </p:txBody>
      </p:sp>
      <p:sp>
        <p:nvSpPr>
          <p:cNvPr id="54276" name="Rectangle 2"/>
          <p:cNvSpPr>
            <a:spLocks noGrp="1" noChangeArrowheads="1"/>
          </p:cNvSpPr>
          <p:nvPr>
            <p:ph type="title"/>
          </p:nvPr>
        </p:nvSpPr>
        <p:spPr>
          <a:xfrm>
            <a:off x="687388" y="-22225"/>
            <a:ext cx="7772400" cy="714375"/>
          </a:xfrm>
        </p:spPr>
        <p:txBody>
          <a:bodyPr/>
          <a:lstStyle/>
          <a:p>
            <a:pPr eaLnBrk="1" hangingPunct="1"/>
            <a:r>
              <a:rPr lang="hu-HU" altLang="hu-HU" sz="2800" smtClean="0"/>
              <a:t>Harmadlagos kitermelés-</a:t>
            </a:r>
            <a:r>
              <a:rPr lang="en-US" altLang="hu-HU" sz="2800" smtClean="0"/>
              <a:t>Tertiary Recovery</a:t>
            </a:r>
          </a:p>
        </p:txBody>
      </p:sp>
      <p:pic>
        <p:nvPicPr>
          <p:cNvPr id="542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44675"/>
            <a:ext cx="701040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p:cNvSpPr txBox="1">
            <a:spLocks noChangeArrowheads="1"/>
          </p:cNvSpPr>
          <p:nvPr/>
        </p:nvSpPr>
        <p:spPr bwMode="auto">
          <a:xfrm>
            <a:off x="107950" y="928688"/>
            <a:ext cx="6519863" cy="923925"/>
          </a:xfrm>
          <a:prstGeom prst="rect">
            <a:avLst/>
          </a:prstGeom>
          <a:noFill/>
          <a:ln w="9525">
            <a:noFill/>
            <a:miter lim="800000"/>
            <a:headEnd/>
            <a:tailEnd/>
          </a:ln>
          <a:effectLst/>
        </p:spPr>
        <p:txBody>
          <a:bodyPr>
            <a:spAutoFit/>
          </a:bodyPr>
          <a:lstStyle/>
          <a:p>
            <a:pPr algn="just" eaLnBrk="0" hangingPunct="0">
              <a:defRPr/>
            </a:pPr>
            <a:r>
              <a:rPr lang="hu-HU" sz="1800" dirty="0">
                <a:latin typeface="+mj-lt"/>
              </a:rPr>
              <a:t>Elsődleges és másodlagos kitermeléssel az olaj maximum </a:t>
            </a:r>
          </a:p>
          <a:p>
            <a:pPr algn="just" eaLnBrk="0" hangingPunct="0">
              <a:defRPr/>
            </a:pPr>
            <a:r>
              <a:rPr lang="hu-HU" sz="1800" dirty="0">
                <a:latin typeface="+mj-lt"/>
              </a:rPr>
              <a:t>50%-a nyerhető ki. Harmadlagos kitermelés, </a:t>
            </a:r>
          </a:p>
          <a:p>
            <a:pPr algn="just" eaLnBrk="0" hangingPunct="0">
              <a:defRPr/>
            </a:pPr>
            <a:r>
              <a:rPr lang="hu-HU" sz="1800" dirty="0">
                <a:latin typeface="+mj-lt"/>
              </a:rPr>
              <a:t>mélységi gőz, CO</a:t>
            </a:r>
            <a:r>
              <a:rPr lang="hu-HU" sz="1800" baseline="-25000" dirty="0">
                <a:latin typeface="+mj-lt"/>
              </a:rPr>
              <a:t>2</a:t>
            </a:r>
            <a:r>
              <a:rPr lang="hu-HU" sz="1800" dirty="0">
                <a:latin typeface="+mj-lt"/>
              </a:rPr>
              <a:t>, polimer lesajtolás.</a:t>
            </a:r>
            <a:endParaRPr lang="en-US" sz="1800" dirty="0">
              <a:latin typeface="+mj-lt"/>
            </a:endParaRPr>
          </a:p>
        </p:txBody>
      </p:sp>
      <p:pic>
        <p:nvPicPr>
          <p:cNvPr id="54279" name="Picture 3" descr="exxon_21a"/>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6781800" y="2824460"/>
            <a:ext cx="2105025"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4" descr="exxon_21b"/>
          <p:cNvPicPr>
            <a:picLocks noChangeAspect="1" noChangeArrowheads="1"/>
          </p:cNvPicPr>
          <p:nvPr/>
        </p:nvPicPr>
        <p:blipFill>
          <a:blip r:embed="rId5">
            <a:lum contrast="20000"/>
            <a:extLst>
              <a:ext uri="{28A0092B-C50C-407E-A947-70E740481C1C}">
                <a14:useLocalDpi xmlns:a14="http://schemas.microsoft.com/office/drawing/2010/main" val="0"/>
              </a:ext>
            </a:extLst>
          </a:blip>
          <a:srcRect/>
          <a:stretch>
            <a:fillRect/>
          </a:stretch>
        </p:blipFill>
        <p:spPr bwMode="auto">
          <a:xfrm>
            <a:off x="6781800" y="547688"/>
            <a:ext cx="21336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5" descr="exxon_21c"/>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6781800" y="4695825"/>
            <a:ext cx="2209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2" name="Szövegdoboz 9"/>
          <p:cNvSpPr txBox="1">
            <a:spLocks noChangeArrowheads="1"/>
          </p:cNvSpPr>
          <p:nvPr/>
        </p:nvSpPr>
        <p:spPr bwMode="auto">
          <a:xfrm>
            <a:off x="2555875" y="5837238"/>
            <a:ext cx="3671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2000" b="1">
                <a:solidFill>
                  <a:srgbClr val="FF0000"/>
                </a:solidFill>
              </a:rPr>
              <a:t>15+20+10=45%!!!</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529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311C50F1-276A-4507-9D81-4A0501740B4C}" type="slidenum">
              <a:rPr lang="hu-HU" altLang="hu-HU" sz="1200" smtClean="0">
                <a:solidFill>
                  <a:schemeClr val="bg1">
                    <a:lumMod val="50000"/>
                  </a:schemeClr>
                </a:solidFill>
              </a:rPr>
              <a:pPr eaLnBrk="1" hangingPunct="1">
                <a:spcBef>
                  <a:spcPct val="0"/>
                </a:spcBef>
                <a:buFontTx/>
                <a:buNone/>
                <a:defRPr/>
              </a:pPr>
              <a:t>52</a:t>
            </a:fld>
            <a:endParaRPr lang="hu-HU" altLang="hu-HU" sz="1200" smtClean="0">
              <a:solidFill>
                <a:schemeClr val="bg1">
                  <a:lumMod val="50000"/>
                </a:schemeClr>
              </a:solidFill>
            </a:endParaRPr>
          </a:p>
        </p:txBody>
      </p:sp>
      <p:pic>
        <p:nvPicPr>
          <p:cNvPr id="553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4750" y="188913"/>
            <a:ext cx="40513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284538"/>
            <a:ext cx="86756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288" y="765175"/>
            <a:ext cx="446405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632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B77D9848-9F5D-4D17-A86F-F01BA5E905E8}" type="slidenum">
              <a:rPr lang="hu-HU" altLang="hu-HU" sz="1200" smtClean="0">
                <a:solidFill>
                  <a:schemeClr val="bg1">
                    <a:lumMod val="50000"/>
                  </a:schemeClr>
                </a:solidFill>
              </a:rPr>
              <a:pPr eaLnBrk="1" hangingPunct="1">
                <a:spcBef>
                  <a:spcPct val="0"/>
                </a:spcBef>
                <a:buFontTx/>
                <a:buNone/>
                <a:defRPr/>
              </a:pPr>
              <a:t>53</a:t>
            </a:fld>
            <a:endParaRPr lang="hu-HU" altLang="hu-HU" sz="1200" smtClean="0">
              <a:solidFill>
                <a:schemeClr val="bg1">
                  <a:lumMod val="50000"/>
                </a:schemeClr>
              </a:solidFill>
            </a:endParaRPr>
          </a:p>
        </p:txBody>
      </p:sp>
      <p:pic>
        <p:nvPicPr>
          <p:cNvPr id="56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7325" y="1052513"/>
            <a:ext cx="62293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 Box 5"/>
          <p:cNvSpPr txBox="1">
            <a:spLocks noChangeArrowheads="1"/>
          </p:cNvSpPr>
          <p:nvPr/>
        </p:nvSpPr>
        <p:spPr bwMode="auto">
          <a:xfrm>
            <a:off x="1258888" y="404813"/>
            <a:ext cx="6769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2000">
                <a:latin typeface="Comic Sans MS" pitchFamily="66" charset="0"/>
              </a:rPr>
              <a:t>A világ olajmezőnek megoszlása méret szerint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734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5267AB67-06E3-4FB9-A0CB-02458E8CDDEE}" type="slidenum">
              <a:rPr lang="hu-HU" altLang="hu-HU" sz="1200" smtClean="0">
                <a:solidFill>
                  <a:schemeClr val="bg1">
                    <a:lumMod val="50000"/>
                  </a:schemeClr>
                </a:solidFill>
              </a:rPr>
              <a:pPr eaLnBrk="1" hangingPunct="1">
                <a:spcBef>
                  <a:spcPct val="0"/>
                </a:spcBef>
                <a:buFontTx/>
                <a:buNone/>
                <a:defRPr/>
              </a:pPr>
              <a:t>54</a:t>
            </a:fld>
            <a:endParaRPr lang="hu-HU" altLang="hu-HU" sz="1200" smtClean="0">
              <a:solidFill>
                <a:schemeClr val="bg1">
                  <a:lumMod val="50000"/>
                </a:schemeClr>
              </a:solidFill>
            </a:endParaRPr>
          </a:p>
        </p:txBody>
      </p:sp>
      <p:pic>
        <p:nvPicPr>
          <p:cNvPr id="57348" name="Picture 4" descr="fundamentals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463" y="1773238"/>
            <a:ext cx="4572000" cy="296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9" name="Text Box 5"/>
          <p:cNvSpPr txBox="1">
            <a:spLocks noChangeArrowheads="1"/>
          </p:cNvSpPr>
          <p:nvPr/>
        </p:nvSpPr>
        <p:spPr bwMode="auto">
          <a:xfrm>
            <a:off x="1258888" y="5026025"/>
            <a:ext cx="6769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800">
                <a:latin typeface="Comic Sans MS" pitchFamily="66" charset="0"/>
              </a:rPr>
              <a:t>Fúrás után cementhabarcsot szivattyúznak a termelési rétegbe és hagyják megszilárdulni. A szilárdulás után a cementezett zónát perforálják </a:t>
            </a:r>
          </a:p>
        </p:txBody>
      </p:sp>
      <p:sp>
        <p:nvSpPr>
          <p:cNvPr id="57350" name="Text Box 6"/>
          <p:cNvSpPr txBox="1">
            <a:spLocks noChangeArrowheads="1"/>
          </p:cNvSpPr>
          <p:nvPr/>
        </p:nvSpPr>
        <p:spPr bwMode="auto">
          <a:xfrm>
            <a:off x="2339975" y="685800"/>
            <a:ext cx="43926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2400">
                <a:latin typeface="Comic Sans MS" pitchFamily="66" charset="0"/>
              </a:rPr>
              <a:t>Kőolajtermelő kút kialakítása</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837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2B24A92F-5CDF-4185-9E9F-6A68C9B02DA6}" type="slidenum">
              <a:rPr lang="hu-HU" altLang="hu-HU" sz="1200" smtClean="0">
                <a:solidFill>
                  <a:schemeClr val="bg1">
                    <a:lumMod val="50000"/>
                  </a:schemeClr>
                </a:solidFill>
              </a:rPr>
              <a:pPr eaLnBrk="1" hangingPunct="1">
                <a:spcBef>
                  <a:spcPct val="0"/>
                </a:spcBef>
                <a:buFontTx/>
                <a:buNone/>
                <a:defRPr/>
              </a:pPr>
              <a:t>55</a:t>
            </a:fld>
            <a:endParaRPr lang="hu-HU" altLang="hu-HU" sz="1200" smtClean="0">
              <a:solidFill>
                <a:schemeClr val="bg1">
                  <a:lumMod val="50000"/>
                </a:schemeClr>
              </a:solidFill>
            </a:endParaRPr>
          </a:p>
        </p:txBody>
      </p:sp>
      <p:pic>
        <p:nvPicPr>
          <p:cNvPr id="583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15888"/>
            <a:ext cx="718502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3500438"/>
            <a:ext cx="42481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7"/>
          <p:cNvSpPr txBox="1">
            <a:spLocks noChangeArrowheads="1"/>
          </p:cNvSpPr>
          <p:nvPr/>
        </p:nvSpPr>
        <p:spPr bwMode="auto">
          <a:xfrm>
            <a:off x="395288" y="3021013"/>
            <a:ext cx="3095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Atmoszférikus desztilláció</a:t>
            </a:r>
          </a:p>
        </p:txBody>
      </p:sp>
      <p:sp>
        <p:nvSpPr>
          <p:cNvPr id="58375" name="Text Box 8"/>
          <p:cNvSpPr txBox="1">
            <a:spLocks noChangeArrowheads="1"/>
          </p:cNvSpPr>
          <p:nvPr/>
        </p:nvSpPr>
        <p:spPr bwMode="auto">
          <a:xfrm>
            <a:off x="395288" y="476250"/>
            <a:ext cx="2735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Teljes kőolajfeldolgozás</a:t>
            </a:r>
            <a:br>
              <a:rPr lang="hu-HU" altLang="hu-HU" sz="1600">
                <a:latin typeface="Comic Sans MS" pitchFamily="66" charset="0"/>
              </a:rPr>
            </a:br>
            <a:endParaRPr lang="hu-HU" altLang="hu-HU" sz="1600">
              <a:latin typeface="Comic Sans MS" pitchFamily="66" charset="0"/>
            </a:endParaRPr>
          </a:p>
        </p:txBody>
      </p:sp>
      <p:pic>
        <p:nvPicPr>
          <p:cNvPr id="58376" name="Picture 6" descr="1303b_Refining_crude_o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625" y="3546475"/>
            <a:ext cx="3079750" cy="204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939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BBEA2B6D-0D78-4DB1-883C-8E07447C8D73}" type="slidenum">
              <a:rPr lang="hu-HU" altLang="hu-HU" sz="1200" smtClean="0">
                <a:solidFill>
                  <a:schemeClr val="bg1">
                    <a:lumMod val="50000"/>
                  </a:schemeClr>
                </a:solidFill>
              </a:rPr>
              <a:pPr eaLnBrk="1" hangingPunct="1">
                <a:spcBef>
                  <a:spcPct val="0"/>
                </a:spcBef>
                <a:buFontTx/>
                <a:buNone/>
                <a:defRPr/>
              </a:pPr>
              <a:t>56</a:t>
            </a:fld>
            <a:endParaRPr lang="hu-HU" altLang="hu-HU" sz="1200" smtClean="0">
              <a:solidFill>
                <a:schemeClr val="bg1">
                  <a:lumMod val="50000"/>
                </a:schemeClr>
              </a:solidFill>
            </a:endParaRPr>
          </a:p>
        </p:txBody>
      </p:sp>
      <p:pic>
        <p:nvPicPr>
          <p:cNvPr id="593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125538"/>
            <a:ext cx="439261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19188"/>
            <a:ext cx="4176712"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Text Box 6"/>
          <p:cNvSpPr txBox="1">
            <a:spLocks noChangeArrowheads="1"/>
          </p:cNvSpPr>
          <p:nvPr/>
        </p:nvSpPr>
        <p:spPr bwMode="auto">
          <a:xfrm>
            <a:off x="1116013" y="4821238"/>
            <a:ext cx="20875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Vákuum desztilláció</a:t>
            </a:r>
          </a:p>
        </p:txBody>
      </p:sp>
      <p:sp>
        <p:nvSpPr>
          <p:cNvPr id="59399" name="Text Box 7"/>
          <p:cNvSpPr txBox="1">
            <a:spLocks noChangeArrowheads="1"/>
          </p:cNvSpPr>
          <p:nvPr/>
        </p:nvSpPr>
        <p:spPr bwMode="auto">
          <a:xfrm>
            <a:off x="5292725" y="4821238"/>
            <a:ext cx="2376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Utókezelő technológia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041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783FBB5E-95CE-42E6-8545-714C0C1BB2AA}" type="slidenum">
              <a:rPr lang="hu-HU" altLang="hu-HU" sz="1200" smtClean="0">
                <a:solidFill>
                  <a:schemeClr val="bg1">
                    <a:lumMod val="50000"/>
                  </a:schemeClr>
                </a:solidFill>
              </a:rPr>
              <a:pPr eaLnBrk="1" hangingPunct="1">
                <a:spcBef>
                  <a:spcPct val="0"/>
                </a:spcBef>
                <a:buFontTx/>
                <a:buNone/>
                <a:defRPr/>
              </a:pPr>
              <a:t>57</a:t>
            </a:fld>
            <a:endParaRPr lang="hu-HU" altLang="hu-HU" sz="1200" smtClean="0">
              <a:solidFill>
                <a:schemeClr val="bg1">
                  <a:lumMod val="50000"/>
                </a:schemeClr>
              </a:solidFill>
            </a:endParaRP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223963"/>
            <a:ext cx="86106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1" name="Text Box 5"/>
          <p:cNvSpPr txBox="1">
            <a:spLocks noChangeArrowheads="1"/>
          </p:cNvSpPr>
          <p:nvPr/>
        </p:nvSpPr>
        <p:spPr bwMode="auto">
          <a:xfrm>
            <a:off x="1476375" y="549275"/>
            <a:ext cx="6697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hu-HU" altLang="hu-HU" sz="2000" smtClean="0">
                <a:effectLst>
                  <a:outerShdw blurRad="38100" dist="38100" dir="2700000" algn="tl">
                    <a:srgbClr val="000000">
                      <a:alpha val="43137"/>
                    </a:srgbClr>
                  </a:outerShdw>
                </a:effectLst>
                <a:latin typeface="Comic Sans MS" pitchFamily="66" charset="0"/>
              </a:rPr>
              <a:t>A kőolajfeldolgozás és finomítás lépései</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144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3D5848F9-B2A3-4B4A-8EBF-FE12979F26A4}" type="slidenum">
              <a:rPr lang="hu-HU" altLang="hu-HU" sz="1200" smtClean="0">
                <a:solidFill>
                  <a:schemeClr val="bg1">
                    <a:lumMod val="50000"/>
                  </a:schemeClr>
                </a:solidFill>
              </a:rPr>
              <a:pPr eaLnBrk="1" hangingPunct="1">
                <a:spcBef>
                  <a:spcPct val="0"/>
                </a:spcBef>
                <a:buFontTx/>
                <a:buNone/>
                <a:defRPr/>
              </a:pPr>
              <a:t>58</a:t>
            </a:fld>
            <a:endParaRPr lang="hu-HU" altLang="hu-HU" sz="1200" smtClean="0">
              <a:solidFill>
                <a:schemeClr val="bg1">
                  <a:lumMod val="50000"/>
                </a:schemeClr>
              </a:solidFill>
            </a:endParaRPr>
          </a:p>
        </p:txBody>
      </p:sp>
      <p:sp>
        <p:nvSpPr>
          <p:cNvPr id="61444" name="Text Box 4"/>
          <p:cNvSpPr txBox="1">
            <a:spLocks noChangeArrowheads="1"/>
          </p:cNvSpPr>
          <p:nvPr/>
        </p:nvSpPr>
        <p:spPr bwMode="auto">
          <a:xfrm>
            <a:off x="323850" y="333375"/>
            <a:ext cx="8496300" cy="598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defRPr/>
            </a:pPr>
            <a:r>
              <a:rPr lang="hu-HU" altLang="hu-HU" sz="1600" b="1" dirty="0" smtClean="0">
                <a:effectLst>
                  <a:outerShdw blurRad="38100" dist="38100" dir="2700000" algn="tl">
                    <a:srgbClr val="000000">
                      <a:alpha val="43137"/>
                    </a:srgbClr>
                  </a:outerShdw>
                </a:effectLst>
                <a:latin typeface="Comic Sans MS" pitchFamily="66" charset="0"/>
              </a:rPr>
              <a:t>A KŐOLAJFINOMÍTÁS FŐBB TECHNOLÓGIÁI ÉS TERMÉKEI </a:t>
            </a:r>
            <a:endParaRPr lang="hu-HU" altLang="hu-HU" sz="1600" dirty="0" smtClean="0">
              <a:effectLst>
                <a:outerShdw blurRad="38100" dist="38100" dir="2700000" algn="tl">
                  <a:srgbClr val="000000">
                    <a:alpha val="43137"/>
                  </a:srgbClr>
                </a:outerShdw>
              </a:effectLst>
              <a:latin typeface="Comic Sans MS" pitchFamily="66" charset="0"/>
            </a:endParaRPr>
          </a:p>
          <a:p>
            <a:pPr lvl="1" eaLnBrk="1" hangingPunct="1">
              <a:spcBef>
                <a:spcPct val="0"/>
              </a:spcBef>
              <a:buFontTx/>
              <a:buNone/>
              <a:defRPr/>
            </a:pPr>
            <a:endParaRPr lang="hu-HU" altLang="hu-HU" sz="1600" b="1" dirty="0" smtClean="0">
              <a:latin typeface="Comic Sans MS" pitchFamily="66" charset="0"/>
            </a:endParaRPr>
          </a:p>
          <a:p>
            <a:pPr marL="0" lvl="1" eaLnBrk="1" hangingPunct="1">
              <a:spcBef>
                <a:spcPct val="0"/>
              </a:spcBef>
              <a:buFontTx/>
              <a:buNone/>
              <a:defRPr/>
            </a:pPr>
            <a:r>
              <a:rPr lang="hu-HU" altLang="hu-HU" sz="1600" b="1" dirty="0" smtClean="0">
                <a:solidFill>
                  <a:schemeClr val="accent5">
                    <a:lumMod val="50000"/>
                  </a:schemeClr>
                </a:solidFill>
                <a:latin typeface="Comic Sans MS" pitchFamily="66" charset="0"/>
              </a:rPr>
              <a:t>SÓTALANÍTÁS</a:t>
            </a:r>
            <a:r>
              <a:rPr lang="hu-HU" altLang="hu-HU" sz="1600" b="1" dirty="0" smtClean="0">
                <a:solidFill>
                  <a:srgbClr val="FF3300"/>
                </a:solidFill>
                <a:latin typeface="Comic Sans MS" pitchFamily="66" charset="0"/>
              </a:rPr>
              <a:t> </a:t>
            </a:r>
            <a:endParaRPr lang="hu-HU" altLang="hu-HU" sz="1600" dirty="0" smtClean="0">
              <a:solidFill>
                <a:srgbClr val="FF3300"/>
              </a:solidFill>
              <a:latin typeface="Comic Sans MS" pitchFamily="66" charset="0"/>
            </a:endParaRPr>
          </a:p>
          <a:p>
            <a:pPr eaLnBrk="1" hangingPunct="1">
              <a:spcBef>
                <a:spcPct val="0"/>
              </a:spcBef>
              <a:buFontTx/>
              <a:buNone/>
              <a:defRPr/>
            </a:pPr>
            <a:endParaRPr lang="hu-HU" altLang="hu-HU" sz="16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kőolaj különböző mennyiségű szervetlen szennyezőt tartalmaz, nevezetesen vízoldható sókat, homokot, rozsdadarabkákat és egyéb szilárd anyagokat, amelyeket együttesen </a:t>
            </a:r>
            <a:r>
              <a:rPr lang="hu-HU" altLang="hu-HU" sz="1400" dirty="0" smtClean="0">
                <a:solidFill>
                  <a:schemeClr val="accent5">
                    <a:lumMod val="50000"/>
                  </a:schemeClr>
                </a:solidFill>
                <a:latin typeface="Comic Sans MS" pitchFamily="66" charset="0"/>
              </a:rPr>
              <a:t>üledéknek nevezünk</a:t>
            </a:r>
            <a:r>
              <a:rPr lang="hu-HU" altLang="hu-HU" sz="1400" dirty="0" smtClean="0">
                <a:latin typeface="Comic Sans MS" pitchFamily="66" charset="0"/>
              </a:rPr>
              <a:t>. Ezek a szennyezők, különösen a sók lerakódásokhoz és korrózióhoz vezetnek a hőcserélőkben és a </a:t>
            </a:r>
            <a:r>
              <a:rPr lang="hu-HU" altLang="hu-HU" sz="1400" dirty="0" err="1" smtClean="0">
                <a:latin typeface="Comic Sans MS" pitchFamily="66" charset="0"/>
              </a:rPr>
              <a:t>desztillálórendszerekben</a:t>
            </a:r>
            <a:r>
              <a:rPr lang="hu-HU" altLang="hu-HU" sz="1400" dirty="0" smtClean="0">
                <a:latin typeface="Comic Sans MS" pitchFamily="66" charset="0"/>
              </a:rPr>
              <a:t>. A sók a kőolaj-feldolgozás későbbi fázisaiban használt katalizátorok egy részének aktivitását is csökkentik, és a nátriumsók a kokszosodási hajlamot is növelik, pl. csőkemencékben. Ezért a </a:t>
            </a:r>
            <a:r>
              <a:rPr lang="hu-HU" altLang="hu-HU" sz="1400" dirty="0" err="1" smtClean="0">
                <a:latin typeface="Comic Sans MS" pitchFamily="66" charset="0"/>
              </a:rPr>
              <a:t>sótalanítást</a:t>
            </a:r>
            <a:r>
              <a:rPr lang="hu-HU" altLang="hu-HU" sz="1400" dirty="0" smtClean="0">
                <a:latin typeface="Comic Sans MS" pitchFamily="66" charset="0"/>
              </a:rPr>
              <a:t> mindjárt a kőolajfeldolgozás legelején, a desztilláció előtt alkalmazzák. A kőolaj kémiailag kötött vanádium- és nikkeltartalmát a </a:t>
            </a:r>
            <a:r>
              <a:rPr lang="hu-HU" altLang="hu-HU" sz="1400" dirty="0" err="1" smtClean="0">
                <a:latin typeface="Comic Sans MS" pitchFamily="66" charset="0"/>
              </a:rPr>
              <a:t>sótalanítással</a:t>
            </a:r>
            <a:r>
              <a:rPr lang="hu-HU" altLang="hu-HU" sz="1400" dirty="0" smtClean="0">
                <a:latin typeface="Comic Sans MS" pitchFamily="66" charset="0"/>
              </a:rPr>
              <a:t> nem lehet eltávolítani. </a:t>
            </a:r>
          </a:p>
          <a:p>
            <a:pPr algn="just" eaLnBrk="1" hangingPunct="1">
              <a:lnSpc>
                <a:spcPct val="95000"/>
              </a:lnSpc>
              <a:spcBef>
                <a:spcPct val="0"/>
              </a:spcBef>
              <a:buFontTx/>
              <a:buNone/>
              <a:defRPr/>
            </a:pPr>
            <a:endParaRPr lang="hu-HU" altLang="hu-HU" sz="14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sótalanítás elve az, hogy a kőolajat melegen, nyomás alatt vízzel mossák, majd a képződött emulziót szétválasztják. A vizes fázis tartalmazza a sókat és az üledéket. </a:t>
            </a:r>
          </a:p>
          <a:p>
            <a:pPr algn="just" eaLnBrk="1" hangingPunct="1">
              <a:lnSpc>
                <a:spcPct val="95000"/>
              </a:lnSpc>
              <a:spcBef>
                <a:spcPct val="0"/>
              </a:spcBef>
              <a:buFontTx/>
              <a:buNone/>
              <a:defRPr/>
            </a:pPr>
            <a:endParaRPr lang="hu-HU" altLang="hu-HU" sz="14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a:t>
            </a:r>
            <a:r>
              <a:rPr lang="hu-HU" altLang="hu-HU" sz="1400" dirty="0" err="1" smtClean="0">
                <a:latin typeface="Comic Sans MS" pitchFamily="66" charset="0"/>
              </a:rPr>
              <a:t>sótalanításban</a:t>
            </a:r>
            <a:r>
              <a:rPr lang="hu-HU" altLang="hu-HU" sz="1400" dirty="0" smtClean="0">
                <a:latin typeface="Comic Sans MS" pitchFamily="66" charset="0"/>
              </a:rPr>
              <a:t> használt mosóvíz nagy része nem friss víz, hanem már használt technológiai víz. A </a:t>
            </a:r>
            <a:r>
              <a:rPr lang="hu-HU" altLang="hu-HU" sz="1400" dirty="0" err="1" smtClean="0">
                <a:latin typeface="Comic Sans MS" pitchFamily="66" charset="0"/>
              </a:rPr>
              <a:t>sótalanított</a:t>
            </a:r>
            <a:r>
              <a:rPr lang="hu-HU" altLang="hu-HU" sz="1400" dirty="0" smtClean="0">
                <a:latin typeface="Comic Sans MS" pitchFamily="66" charset="0"/>
              </a:rPr>
              <a:t> kőolaj víztartalmát igyekeznek 0,3 % alá, üledéktartalmát pedig 0,015 % alá szorítani. </a:t>
            </a:r>
          </a:p>
          <a:p>
            <a:pPr algn="just" eaLnBrk="1" hangingPunct="1">
              <a:lnSpc>
                <a:spcPct val="95000"/>
              </a:lnSpc>
              <a:spcBef>
                <a:spcPct val="0"/>
              </a:spcBef>
              <a:buFontTx/>
              <a:buNone/>
              <a:defRPr/>
            </a:pPr>
            <a:endParaRPr lang="hu-HU" altLang="hu-HU" sz="14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a:t>
            </a:r>
            <a:r>
              <a:rPr lang="hu-HU" altLang="hu-HU" sz="1400" dirty="0" err="1" smtClean="0">
                <a:latin typeface="Comic Sans MS" pitchFamily="66" charset="0"/>
              </a:rPr>
              <a:t>sótalanító</a:t>
            </a:r>
            <a:r>
              <a:rPr lang="hu-HU" altLang="hu-HU" sz="1400" dirty="0" smtClean="0">
                <a:latin typeface="Comic Sans MS" pitchFamily="66" charset="0"/>
              </a:rPr>
              <a:t> eljárás lényege az, hogy a 115-150 </a:t>
            </a:r>
            <a:r>
              <a:rPr lang="hu-HU" altLang="hu-HU" sz="1400" dirty="0" err="1" smtClean="0">
                <a:latin typeface="Comic Sans MS" pitchFamily="66" charset="0"/>
              </a:rPr>
              <a:t>oC-ra</a:t>
            </a:r>
            <a:r>
              <a:rPr lang="hu-HU" altLang="hu-HU" sz="1400" dirty="0" smtClean="0">
                <a:latin typeface="Comic Sans MS" pitchFamily="66" charset="0"/>
              </a:rPr>
              <a:t> előmelegített </a:t>
            </a:r>
            <a:r>
              <a:rPr lang="hu-HU" altLang="hu-HU" sz="1400" dirty="0" err="1" smtClean="0">
                <a:latin typeface="Comic Sans MS" pitchFamily="66" charset="0"/>
              </a:rPr>
              <a:t>olajat</a:t>
            </a:r>
            <a:r>
              <a:rPr lang="hu-HU" altLang="hu-HU" sz="1400" dirty="0" smtClean="0">
                <a:latin typeface="Comic Sans MS" pitchFamily="66" charset="0"/>
              </a:rPr>
              <a:t> vízzel intenzíven összekeverik, majd a képződött emulziót emulzióbontó vegyszerek adagolásával és nagyfeszültségű (15-35 kV) elektromos tér segítségével megbontják. </a:t>
            </a:r>
          </a:p>
          <a:p>
            <a:pPr algn="just" eaLnBrk="1" hangingPunct="1">
              <a:lnSpc>
                <a:spcPct val="95000"/>
              </a:lnSpc>
              <a:spcBef>
                <a:spcPct val="0"/>
              </a:spcBef>
              <a:buFontTx/>
              <a:buNone/>
              <a:defRPr/>
            </a:pPr>
            <a:endParaRPr lang="hu-HU" altLang="hu-HU" sz="14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a:t>
            </a:r>
            <a:r>
              <a:rPr lang="hu-HU" altLang="hu-HU" sz="1400" dirty="0" err="1" smtClean="0">
                <a:latin typeface="Comic Sans MS" pitchFamily="66" charset="0"/>
              </a:rPr>
              <a:t>sómentesítési</a:t>
            </a:r>
            <a:r>
              <a:rPr lang="hu-HU" altLang="hu-HU" sz="1400" dirty="0" smtClean="0">
                <a:latin typeface="Comic Sans MS" pitchFamily="66" charset="0"/>
              </a:rPr>
              <a:t> technológia alkalmazásának határpontja a 20 g/m</a:t>
            </a:r>
            <a:r>
              <a:rPr lang="hu-HU" altLang="hu-HU" sz="1400" baseline="30000" dirty="0" smtClean="0">
                <a:latin typeface="Comic Sans MS" pitchFamily="66" charset="0"/>
              </a:rPr>
              <a:t>3</a:t>
            </a:r>
            <a:r>
              <a:rPr lang="hu-HU" altLang="hu-HU" sz="1400" dirty="0" smtClean="0">
                <a:latin typeface="Comic Sans MS" pitchFamily="66" charset="0"/>
              </a:rPr>
              <a:t> sótartalom. 20 g/m</a:t>
            </a:r>
            <a:r>
              <a:rPr lang="hu-HU" altLang="hu-HU" sz="1400" baseline="30000" dirty="0" smtClean="0">
                <a:latin typeface="Comic Sans MS" pitchFamily="66" charset="0"/>
              </a:rPr>
              <a:t>3</a:t>
            </a:r>
            <a:r>
              <a:rPr lang="hu-HU" altLang="hu-HU" sz="1400" dirty="0" smtClean="0">
                <a:latin typeface="Comic Sans MS" pitchFamily="66" charset="0"/>
              </a:rPr>
              <a:t>-nél nagyobb sótartalomnál mindenképpen alkalmazni kell </a:t>
            </a:r>
            <a:r>
              <a:rPr lang="hu-HU" altLang="hu-HU" sz="1400" dirty="0" err="1" smtClean="0">
                <a:latin typeface="Comic Sans MS" pitchFamily="66" charset="0"/>
              </a:rPr>
              <a:t>sótalanítást</a:t>
            </a:r>
            <a:r>
              <a:rPr lang="hu-HU" altLang="hu-HU" sz="1400" dirty="0" smtClean="0">
                <a:latin typeface="Comic Sans MS" pitchFamily="66" charset="0"/>
              </a:rPr>
              <a:t>, sőt, ha a sótartalom 40 g/m</a:t>
            </a:r>
            <a:r>
              <a:rPr lang="hu-HU" altLang="hu-HU" sz="1400" baseline="30000" dirty="0" smtClean="0">
                <a:latin typeface="Comic Sans MS" pitchFamily="66" charset="0"/>
              </a:rPr>
              <a:t>3</a:t>
            </a:r>
            <a:r>
              <a:rPr lang="hu-HU" altLang="hu-HU" sz="1400" dirty="0" smtClean="0">
                <a:latin typeface="Comic Sans MS" pitchFamily="66" charset="0"/>
              </a:rPr>
              <a:t>-nél nagyobb, akkor kétfokozatú </a:t>
            </a:r>
            <a:r>
              <a:rPr lang="hu-HU" altLang="hu-HU" sz="1400" dirty="0" err="1" smtClean="0">
                <a:latin typeface="Comic Sans MS" pitchFamily="66" charset="0"/>
              </a:rPr>
              <a:t>sótalanítóra</a:t>
            </a:r>
            <a:r>
              <a:rPr lang="hu-HU" altLang="hu-HU" sz="1400" dirty="0" smtClean="0">
                <a:latin typeface="Comic Sans MS" pitchFamily="66" charset="0"/>
              </a:rPr>
              <a:t> van szükség. </a:t>
            </a:r>
          </a:p>
          <a:p>
            <a:pPr algn="just" eaLnBrk="1" hangingPunct="1">
              <a:lnSpc>
                <a:spcPct val="95000"/>
              </a:lnSpc>
              <a:spcBef>
                <a:spcPct val="0"/>
              </a:spcBef>
              <a:buFontTx/>
              <a:buNone/>
              <a:defRPr/>
            </a:pPr>
            <a:endParaRPr lang="hu-HU" altLang="hu-HU" sz="14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Az első fokozat hatásfoka kb. 90 %, a másodikkal ez 99 %-ra javítható.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246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106D6AD7-8E68-4A88-92DC-548A8CDAB60E}" type="slidenum">
              <a:rPr lang="hu-HU" altLang="hu-HU" sz="1200" smtClean="0">
                <a:solidFill>
                  <a:schemeClr val="bg1">
                    <a:lumMod val="50000"/>
                  </a:schemeClr>
                </a:solidFill>
              </a:rPr>
              <a:pPr eaLnBrk="1" hangingPunct="1">
                <a:spcBef>
                  <a:spcPct val="0"/>
                </a:spcBef>
                <a:buFontTx/>
                <a:buNone/>
                <a:defRPr/>
              </a:pPr>
              <a:t>59</a:t>
            </a:fld>
            <a:endParaRPr lang="hu-HU" altLang="hu-HU" sz="1200" smtClean="0">
              <a:solidFill>
                <a:schemeClr val="bg1">
                  <a:lumMod val="50000"/>
                </a:schemeClr>
              </a:solidFill>
            </a:endParaRPr>
          </a:p>
        </p:txBody>
      </p:sp>
      <p:sp>
        <p:nvSpPr>
          <p:cNvPr id="62468" name="Text Box 4"/>
          <p:cNvSpPr txBox="1">
            <a:spLocks noChangeArrowheads="1"/>
          </p:cNvSpPr>
          <p:nvPr/>
        </p:nvSpPr>
        <p:spPr bwMode="auto">
          <a:xfrm>
            <a:off x="323850" y="333375"/>
            <a:ext cx="8569325"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defRPr/>
            </a:pPr>
            <a:r>
              <a:rPr lang="hu-HU" altLang="hu-HU" sz="1800" b="1" dirty="0" smtClean="0">
                <a:solidFill>
                  <a:schemeClr val="accent5">
                    <a:lumMod val="50000"/>
                  </a:schemeClr>
                </a:solidFill>
                <a:latin typeface="Comic Sans MS" pitchFamily="66" charset="0"/>
              </a:rPr>
              <a:t>DESZTILLÁCIÓ </a:t>
            </a:r>
            <a:endParaRPr lang="hu-HU" altLang="hu-HU" sz="1800" dirty="0" smtClean="0">
              <a:solidFill>
                <a:schemeClr val="accent5">
                  <a:lumMod val="50000"/>
                </a:schemeClr>
              </a:solidFill>
              <a:latin typeface="Comic Sans MS" pitchFamily="66" charset="0"/>
            </a:endParaRPr>
          </a:p>
          <a:p>
            <a:pPr eaLnBrk="1" hangingPunct="1">
              <a:spcBef>
                <a:spcPct val="0"/>
              </a:spcBef>
              <a:buFontTx/>
              <a:buNone/>
              <a:defRPr/>
            </a:pPr>
            <a:endParaRPr lang="hu-HU" altLang="hu-HU" sz="1800" dirty="0" smtClean="0">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 só- és vízmentesített kőolaj feldolgozásának első lépése a desztilláció, ezen belül a légköri nyomáson végzett-, azaz </a:t>
            </a:r>
            <a:r>
              <a:rPr lang="hu-HU" altLang="hu-HU" sz="1400" dirty="0" smtClean="0">
                <a:solidFill>
                  <a:schemeClr val="accent5">
                    <a:lumMod val="50000"/>
                  </a:schemeClr>
                </a:solidFill>
                <a:latin typeface="Comic Sans MS" pitchFamily="66" charset="0"/>
              </a:rPr>
              <a:t>atmoszférikus desztilláció</a:t>
            </a:r>
            <a:r>
              <a:rPr lang="hu-HU" altLang="hu-HU" sz="1400" dirty="0" smtClean="0">
                <a:latin typeface="Comic Sans MS" pitchFamily="66" charset="0"/>
              </a:rPr>
              <a:t>. A desztilláció tisztán fizikai elválasztó művelet, amely tulajdonképpen a kőolaj meghatározott forrásponthatárú részének elpárologtatásából és kondenzáltatásából áll. Ennek során a különböző forráspontú komponensekből, szénhidrogénekből álló kőolajat több frakcióra (azaz párlatokra: meghatározott forráspont-tartományú szénhidrogénelegyekre) választják szét légköri nyomáson. A bomlás (krakkolás) elkerülése végett a tipikusan mindössze 280-300 °C-ra felhevített kőolajat a desztilláló torony </a:t>
            </a:r>
            <a:r>
              <a:rPr lang="hu-HU" altLang="hu-HU" sz="1400" dirty="0" err="1" smtClean="0">
                <a:latin typeface="Comic Sans MS" pitchFamily="66" charset="0"/>
              </a:rPr>
              <a:t>elgőzölegtető</a:t>
            </a:r>
            <a:r>
              <a:rPr lang="hu-HU" altLang="hu-HU" sz="1400" dirty="0" smtClean="0">
                <a:latin typeface="Comic Sans MS" pitchFamily="66" charset="0"/>
              </a:rPr>
              <a:t> részébe vezetik, ahol a folyadék- és a gőzfázis szétválik. </a:t>
            </a:r>
            <a:endParaRPr lang="hu-HU" altLang="hu-HU" sz="1400" dirty="0" smtClean="0"/>
          </a:p>
        </p:txBody>
      </p:sp>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636838"/>
            <a:ext cx="3900487"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6"/>
          <p:cNvSpPr txBox="1">
            <a:spLocks noChangeArrowheads="1"/>
          </p:cNvSpPr>
          <p:nvPr/>
        </p:nvSpPr>
        <p:spPr bwMode="auto">
          <a:xfrm>
            <a:off x="323850" y="2708275"/>
            <a:ext cx="475297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hu-HU" altLang="hu-HU" sz="1400">
                <a:latin typeface="Comic Sans MS" pitchFamily="66" charset="0"/>
              </a:rPr>
              <a:t>A gőzök a torony frakcionáló részében felfelé haladnak, és eközben nagyobb forráspontú komponenseik a lefelé csorgó folyadék (reflux) hatására fokozatosan cseppfolyósodnak. Az atmoszférikus desztilláció egyszerűsített vázlatát a következő ábrán láthatjuk. </a:t>
            </a:r>
          </a:p>
        </p:txBody>
      </p:sp>
      <p:sp>
        <p:nvSpPr>
          <p:cNvPr id="62471" name="Rectangle 7"/>
          <p:cNvSpPr>
            <a:spLocks noChangeArrowheads="1"/>
          </p:cNvSpPr>
          <p:nvPr/>
        </p:nvSpPr>
        <p:spPr bwMode="auto">
          <a:xfrm>
            <a:off x="2555875" y="5934075"/>
            <a:ext cx="5761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000" b="1">
                <a:latin typeface="Comic Sans MS" pitchFamily="66" charset="0"/>
              </a:rPr>
              <a:t>Atmoszférikus kőolajdesztilláció folyamatábrája </a:t>
            </a:r>
            <a:endParaRPr lang="hu-HU" altLang="hu-HU" sz="1000">
              <a:latin typeface="Comic Sans MS" pitchFamily="66" charset="0"/>
            </a:endParaRPr>
          </a:p>
          <a:p>
            <a:pPr algn="ctr" eaLnBrk="1" hangingPunct="1">
              <a:spcBef>
                <a:spcPct val="0"/>
              </a:spcBef>
              <a:buFontTx/>
              <a:buNone/>
            </a:pPr>
            <a:r>
              <a:rPr lang="hu-HU" altLang="hu-HU" sz="1000" b="1">
                <a:latin typeface="Comic Sans MS" pitchFamily="66" charset="0"/>
              </a:rPr>
              <a:t>1- csőkemence, 2- frakcionáló torony, 3- refluxtartály, 4- kigőzölő tornyok</a:t>
            </a:r>
            <a:r>
              <a:rPr lang="hu-HU" altLang="hu-HU" sz="1800" b="1"/>
              <a:t> </a:t>
            </a:r>
            <a:endParaRPr lang="hu-HU" altLang="hu-HU" sz="18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150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5D1D2C6B-8D05-486F-BA44-29DF2450F16D}" type="slidenum">
              <a:rPr lang="hu-HU" altLang="hu-HU" sz="1200" smtClean="0">
                <a:solidFill>
                  <a:schemeClr val="bg1">
                    <a:lumMod val="50000"/>
                  </a:schemeClr>
                </a:solidFill>
              </a:rPr>
              <a:pPr eaLnBrk="1" hangingPunct="1">
                <a:defRPr/>
              </a:pPr>
              <a:t>6</a:t>
            </a:fld>
            <a:endParaRPr lang="hu-HU" altLang="hu-HU" sz="1200" smtClean="0">
              <a:solidFill>
                <a:schemeClr val="bg1">
                  <a:lumMod val="50000"/>
                </a:schemeClr>
              </a:solidFill>
            </a:endParaRPr>
          </a:p>
        </p:txBody>
      </p:sp>
      <p:sp>
        <p:nvSpPr>
          <p:cNvPr id="8196" name="Rectangle 2"/>
          <p:cNvSpPr>
            <a:spLocks noChangeArrowheads="1"/>
          </p:cNvSpPr>
          <p:nvPr/>
        </p:nvSpPr>
        <p:spPr bwMode="auto">
          <a:xfrm>
            <a:off x="250825" y="2620963"/>
            <a:ext cx="8496300"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52352" bIns="38088" anchor="ct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hu-HU" altLang="hu-HU" sz="1600">
                <a:latin typeface="Comic Sans MS" pitchFamily="66" charset="0"/>
              </a:rPr>
              <a:t>Az univerzum egyik általános tapasztalati törvénye az </a:t>
            </a:r>
            <a:r>
              <a:rPr lang="hu-HU" altLang="hu-HU" sz="1600" b="1" i="1">
                <a:latin typeface="Comic Sans MS" pitchFamily="66" charset="0"/>
              </a:rPr>
              <a:t>energia-megmaradás</a:t>
            </a:r>
            <a:r>
              <a:rPr lang="hu-HU" altLang="hu-HU" sz="1600" i="1">
                <a:latin typeface="Comic Sans MS" pitchFamily="66" charset="0"/>
              </a:rPr>
              <a:t>: </a:t>
            </a:r>
            <a:r>
              <a:rPr lang="hu-HU" altLang="hu-HU" sz="1600" b="1" i="1">
                <a:latin typeface="Comic Sans MS" pitchFamily="66" charset="0"/>
              </a:rPr>
              <a:t>energia nem keletkezhet és nem semmisülhet meg csak átalakulhat egyik formából a másikba.</a:t>
            </a:r>
            <a:endParaRPr lang="hu-HU" altLang="hu-HU" sz="1600" b="1">
              <a:latin typeface="Comic Sans MS" pitchFamily="66" charset="0"/>
            </a:endParaRPr>
          </a:p>
          <a:p>
            <a:pPr algn="just" eaLnBrk="1" hangingPunct="1">
              <a:spcBef>
                <a:spcPct val="0"/>
              </a:spcBef>
              <a:buFontTx/>
              <a:buNone/>
            </a:pPr>
            <a:r>
              <a:rPr lang="hu-HU" altLang="hu-HU" sz="1600">
                <a:latin typeface="Comic Sans MS" pitchFamily="66" charset="0"/>
              </a:rPr>
              <a:t>(A rendszer a térnek jól definiálhatóan —képzelt vagy valós határfelülettel— elkülönített része.)</a:t>
            </a:r>
          </a:p>
          <a:p>
            <a:pPr algn="just" eaLnBrk="1" hangingPunct="1">
              <a:spcBef>
                <a:spcPct val="0"/>
              </a:spcBef>
              <a:buFontTx/>
              <a:buNone/>
            </a:pPr>
            <a:r>
              <a:rPr lang="hu-HU" altLang="hu-HU" sz="1600">
                <a:latin typeface="Comic Sans MS" pitchFamily="66" charset="0"/>
              </a:rPr>
              <a:t>Az energia-megmaradás alapján a rendszer és környezete energiájának összege állandó.</a:t>
            </a:r>
          </a:p>
          <a:p>
            <a:pPr algn="just" eaLnBrk="1" hangingPunct="1">
              <a:spcBef>
                <a:spcPct val="0"/>
              </a:spcBef>
              <a:buFontTx/>
              <a:buNone/>
            </a:pPr>
            <a:endParaRPr lang="hu-HU" altLang="hu-HU" sz="1600">
              <a:latin typeface="Comic Sans MS" pitchFamily="66" charset="0"/>
            </a:endParaRPr>
          </a:p>
          <a:p>
            <a:pPr algn="ctr" eaLnBrk="1" hangingPunct="1">
              <a:spcBef>
                <a:spcPct val="0"/>
              </a:spcBef>
              <a:buFontTx/>
              <a:buNone/>
            </a:pPr>
            <a:r>
              <a:rPr lang="hu-HU" altLang="hu-HU" sz="1800">
                <a:latin typeface="Comic Sans MS" pitchFamily="66" charset="0"/>
                <a:sym typeface="Symbol" pitchFamily="18" charset="2"/>
              </a:rPr>
              <a:t></a:t>
            </a:r>
            <a:r>
              <a:rPr lang="hu-HU" altLang="hu-HU" sz="1800">
                <a:latin typeface="Comic Sans MS" pitchFamily="66" charset="0"/>
              </a:rPr>
              <a:t>E </a:t>
            </a:r>
            <a:r>
              <a:rPr lang="hu-HU" altLang="hu-HU" sz="1800">
                <a:latin typeface="Comic Sans MS" pitchFamily="66" charset="0"/>
                <a:sym typeface="Symbol" pitchFamily="18" charset="2"/>
              </a:rPr>
              <a:t>rendszer + </a:t>
            </a:r>
            <a:r>
              <a:rPr lang="hu-HU" altLang="hu-HU" sz="1800">
                <a:latin typeface="Comic Sans MS" pitchFamily="66" charset="0"/>
              </a:rPr>
              <a:t>E </a:t>
            </a:r>
            <a:r>
              <a:rPr lang="hu-HU" altLang="hu-HU" sz="1800">
                <a:latin typeface="Comic Sans MS" pitchFamily="66" charset="0"/>
                <a:sym typeface="Symbol" pitchFamily="18" charset="2"/>
              </a:rPr>
              <a:t>környezet = 0</a:t>
            </a: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r>
              <a:rPr lang="hu-HU" altLang="hu-HU" sz="1600">
                <a:latin typeface="Comic Sans MS" pitchFamily="66" charset="0"/>
                <a:sym typeface="Symbol" pitchFamily="18" charset="2"/>
              </a:rPr>
              <a:t>Az energia-megmaradás törvénye (=termodinamika első főtétele) szerint </a:t>
            </a:r>
            <a:r>
              <a:rPr lang="hu-HU" altLang="hu-HU" sz="1600" i="1">
                <a:latin typeface="Comic Sans MS" pitchFamily="66" charset="0"/>
                <a:sym typeface="Symbol" pitchFamily="18" charset="2"/>
              </a:rPr>
              <a:t>elsőfajú örökmozgó </a:t>
            </a:r>
            <a:r>
              <a:rPr lang="hu-HU" altLang="hu-HU" sz="1600">
                <a:latin typeface="Comic Sans MS" pitchFamily="66" charset="0"/>
                <a:sym typeface="Symbol" pitchFamily="18" charset="2"/>
              </a:rPr>
              <a:t>(perpetuum-mobile) készítése lehetetlen, tehát nem lehet energiafelhasználás nélkül működő gépet készíteni</a:t>
            </a:r>
            <a:r>
              <a:rPr lang="hu-HU" altLang="hu-HU" sz="1800">
                <a:sym typeface="Symbol" pitchFamily="18" charset="2"/>
              </a:rPr>
              <a:t>.</a:t>
            </a:r>
          </a:p>
        </p:txBody>
      </p:sp>
      <p:sp>
        <p:nvSpPr>
          <p:cNvPr id="8197" name="Text Box 3"/>
          <p:cNvSpPr txBox="1">
            <a:spLocks noChangeArrowheads="1"/>
          </p:cNvSpPr>
          <p:nvPr/>
        </p:nvSpPr>
        <p:spPr bwMode="auto">
          <a:xfrm>
            <a:off x="250825" y="981075"/>
            <a:ext cx="82804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hu-HU" altLang="hu-HU" sz="1600">
                <a:latin typeface="Comic Sans MS" pitchFamily="66" charset="0"/>
              </a:rPr>
              <a:t>Az </a:t>
            </a:r>
            <a:r>
              <a:rPr lang="hu-HU" altLang="hu-HU" sz="1600" b="1">
                <a:latin typeface="Comic Sans MS" pitchFamily="66" charset="0"/>
              </a:rPr>
              <a:t>energia</a:t>
            </a:r>
            <a:r>
              <a:rPr lang="hu-HU" altLang="hu-HU" sz="1600">
                <a:latin typeface="Comic Sans MS" pitchFamily="66" charset="0"/>
              </a:rPr>
              <a:t> fizikai megfogalmazása az </a:t>
            </a:r>
            <a:r>
              <a:rPr lang="hu-HU" altLang="hu-HU" sz="1600" b="1">
                <a:latin typeface="Comic Sans MS" pitchFamily="66" charset="0"/>
              </a:rPr>
              <a:t>erőfogalom</a:t>
            </a:r>
            <a:r>
              <a:rPr lang="hu-HU" altLang="hu-HU" sz="1600">
                <a:latin typeface="Comic Sans MS" pitchFamily="66" charset="0"/>
              </a:rPr>
              <a:t>hoz és az erő által végzett munkához kapcsolódik. Az erő nagyon szemléletes fogalom, és sok erő fajtát ismerünk. Ha egy erő egy testet felgyorsít, akkor azt mondjuk, hogy a test nagyobb energiára tett szert. Minden energianövekedéshez tartozik egy erő, amely munkát végez. Ha azonban az erő ellentétes irányú az elmozdulással (így a sebességgel) akkor a munka negatív, az erő nem gyorsítja a testet, hanem lassítja, elvesz tőle energiát. Összefoglalva azt mondhatjuk, hogy az </a:t>
            </a:r>
            <a:r>
              <a:rPr lang="hu-HU" altLang="hu-HU" sz="1600" b="1" i="1">
                <a:solidFill>
                  <a:srgbClr val="FF3300"/>
                </a:solidFill>
                <a:latin typeface="Comic Sans MS" pitchFamily="66" charset="0"/>
              </a:rPr>
              <a:t>energia munkavégző képesség</a:t>
            </a:r>
            <a:r>
              <a:rPr lang="hu-HU" altLang="hu-HU" sz="1600" b="1">
                <a:solidFill>
                  <a:srgbClr val="FF3300"/>
                </a:solidFill>
                <a:latin typeface="Comic Sans MS" pitchFamily="66" charset="0"/>
              </a:rPr>
              <a:t>.</a:t>
            </a:r>
            <a:r>
              <a:rPr lang="hu-HU" altLang="hu-HU" sz="1600">
                <a:latin typeface="Comic Sans MS" pitchFamily="66" charset="0"/>
              </a:rPr>
              <a:t> </a:t>
            </a:r>
          </a:p>
        </p:txBody>
      </p:sp>
      <p:sp>
        <p:nvSpPr>
          <p:cNvPr id="8198" name="Text Box 4"/>
          <p:cNvSpPr txBox="1">
            <a:spLocks noChangeArrowheads="1"/>
          </p:cNvSpPr>
          <p:nvPr/>
        </p:nvSpPr>
        <p:spPr bwMode="auto">
          <a:xfrm>
            <a:off x="250825" y="428625"/>
            <a:ext cx="7561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600">
                <a:latin typeface="Comic Sans MS" pitchFamily="66" charset="0"/>
              </a:rPr>
              <a:t>Tehát az itt szereplő intenzív mennyiség agy arányossági tényező.</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smtClean="0">
                <a:solidFill>
                  <a:schemeClr val="bg1">
                    <a:lumMod val="50000"/>
                  </a:schemeClr>
                </a:solidFill>
              </a:rPr>
              <a:t>Dr. Pátzay György</a:t>
            </a:r>
          </a:p>
        </p:txBody>
      </p:sp>
      <p:sp>
        <p:nvSpPr>
          <p:cNvPr id="6349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B6D8E549-1185-4D10-B00C-3D84C58B750B}" type="slidenum">
              <a:rPr lang="hu-HU" altLang="hu-HU" sz="1200" smtClean="0">
                <a:solidFill>
                  <a:schemeClr val="bg1">
                    <a:lumMod val="50000"/>
                  </a:schemeClr>
                </a:solidFill>
              </a:rPr>
              <a:pPr eaLnBrk="1" hangingPunct="1">
                <a:spcBef>
                  <a:spcPct val="0"/>
                </a:spcBef>
                <a:buFontTx/>
                <a:buNone/>
                <a:defRPr/>
              </a:pPr>
              <a:t>60</a:t>
            </a:fld>
            <a:endParaRPr lang="hu-HU" altLang="hu-HU" sz="1200" smtClean="0">
              <a:solidFill>
                <a:schemeClr val="bg1">
                  <a:lumMod val="50000"/>
                </a:schemeClr>
              </a:solidFill>
            </a:endParaRPr>
          </a:p>
        </p:txBody>
      </p:sp>
      <p:graphicFrame>
        <p:nvGraphicFramePr>
          <p:cNvPr id="63492" name="Object 4"/>
          <p:cNvGraphicFramePr>
            <a:graphicFrameLocks/>
          </p:cNvGraphicFramePr>
          <p:nvPr/>
        </p:nvGraphicFramePr>
        <p:xfrm>
          <a:off x="1447800" y="1219200"/>
          <a:ext cx="6329363" cy="4695825"/>
        </p:xfrm>
        <a:graphic>
          <a:graphicData uri="http://schemas.openxmlformats.org/presentationml/2006/ole">
            <mc:AlternateContent xmlns:mc="http://schemas.openxmlformats.org/markup-compatibility/2006">
              <mc:Choice xmlns:v="urn:schemas-microsoft-com:vml" Requires="v">
                <p:oleObj spid="_x0000_s63501" name="Clip" r:id="rId4" imgW="6339316" imgH="4705723" progId="">
                  <p:embed/>
                </p:oleObj>
              </mc:Choice>
              <mc:Fallback>
                <p:oleObj name="Clip" r:id="rId4" imgW="6339316" imgH="4705723" progId="">
                  <p:embed/>
                  <p:pic>
                    <p:nvPicPr>
                      <p:cNvPr id="0" name="Objec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19200"/>
                        <a:ext cx="6329363"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smtClean="0">
                <a:solidFill>
                  <a:schemeClr val="bg1">
                    <a:lumMod val="50000"/>
                  </a:schemeClr>
                </a:solidFill>
              </a:rPr>
              <a:t>Dr. Pátzay György</a:t>
            </a:r>
          </a:p>
        </p:txBody>
      </p:sp>
      <p:sp>
        <p:nvSpPr>
          <p:cNvPr id="6451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57A5A406-B9D5-48AC-B2B4-4E1D7E1427E7}" type="slidenum">
              <a:rPr lang="hu-HU" altLang="hu-HU" sz="1200" smtClean="0">
                <a:solidFill>
                  <a:schemeClr val="bg1">
                    <a:lumMod val="50000"/>
                  </a:schemeClr>
                </a:solidFill>
              </a:rPr>
              <a:pPr eaLnBrk="1" hangingPunct="1">
                <a:spcBef>
                  <a:spcPct val="0"/>
                </a:spcBef>
                <a:buFontTx/>
                <a:buNone/>
                <a:defRPr/>
              </a:pPr>
              <a:t>61</a:t>
            </a:fld>
            <a:endParaRPr lang="hu-HU" altLang="hu-HU" sz="1200" dirty="0" smtClean="0">
              <a:solidFill>
                <a:schemeClr val="bg1">
                  <a:lumMod val="50000"/>
                </a:schemeClr>
              </a:solidFill>
            </a:endParaRPr>
          </a:p>
        </p:txBody>
      </p:sp>
      <p:sp>
        <p:nvSpPr>
          <p:cNvPr id="64516" name="Text Box 4"/>
          <p:cNvSpPr txBox="1">
            <a:spLocks noChangeArrowheads="1"/>
          </p:cNvSpPr>
          <p:nvPr/>
        </p:nvSpPr>
        <p:spPr bwMode="auto">
          <a:xfrm>
            <a:off x="250825" y="973138"/>
            <a:ext cx="85693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hu-HU" altLang="hu-HU" sz="1400" dirty="0" smtClean="0">
                <a:latin typeface="Comic Sans MS" pitchFamily="66" charset="0"/>
              </a:rPr>
              <a:t>Az oldalmegcsapolásokon elvett frakciók kezdő forráspontja mindig kisebb az előírt értéknél. Ezért az oldaltermékeknek a legkisebb forráspontú – főleg a folyadékban oldott gőz alakjában jelenlévő – komponenseit kigőzölő oszlopokban közvetlenül (</a:t>
            </a:r>
            <a:r>
              <a:rPr lang="hu-HU" altLang="hu-HU" sz="1400" dirty="0" err="1" smtClean="0">
                <a:latin typeface="Comic Sans MS" pitchFamily="66" charset="0"/>
              </a:rPr>
              <a:t>sztrippeléssel</a:t>
            </a:r>
            <a:r>
              <a:rPr lang="hu-HU" altLang="hu-HU" sz="1400" dirty="0" smtClean="0">
                <a:latin typeface="Comic Sans MS" pitchFamily="66" charset="0"/>
              </a:rPr>
              <a:t>, vízgőzös kihajtással) vagy közvetett úton eltávolítják, és visszavezetik a desztillációs oszlopba. </a:t>
            </a:r>
            <a:r>
              <a:rPr lang="hu-HU" altLang="hu-HU" sz="1400" dirty="0" smtClean="0">
                <a:solidFill>
                  <a:schemeClr val="accent5">
                    <a:lumMod val="50000"/>
                  </a:schemeClr>
                </a:solidFill>
                <a:latin typeface="Comic Sans MS" pitchFamily="66" charset="0"/>
              </a:rPr>
              <a:t>A csőkemencés desztilláció folyamatos üzemben működik</a:t>
            </a:r>
            <a:r>
              <a:rPr lang="hu-HU" altLang="hu-HU" sz="1400" dirty="0" smtClean="0">
                <a:latin typeface="Comic Sans MS" pitchFamily="66" charset="0"/>
              </a:rPr>
              <a:t>. A csőkemencés desztilláció vezérlő paraméterei: a folyamatos betáplálás egyenletességének a biztosítása, a csőkemence kilépő hőmérséklete, a toronycsúcs hőmérséklete, a csapolások mértéke és a kigőzölő oszlopokban, valamint a </a:t>
            </a:r>
            <a:r>
              <a:rPr lang="hu-HU" altLang="hu-HU" sz="1400" dirty="0" err="1" smtClean="0">
                <a:latin typeface="Comic Sans MS" pitchFamily="66" charset="0"/>
              </a:rPr>
              <a:t>pakura-evaporátor</a:t>
            </a:r>
            <a:r>
              <a:rPr lang="hu-HU" altLang="hu-HU" sz="1400" dirty="0" smtClean="0">
                <a:latin typeface="Comic Sans MS" pitchFamily="66" charset="0"/>
              </a:rPr>
              <a:t> alatti részben a kigőzölő gőzök mennyiségének az adagolása. </a:t>
            </a:r>
          </a:p>
          <a:p>
            <a:pPr algn="just" eaLnBrk="1" hangingPunct="1">
              <a:spcBef>
                <a:spcPct val="0"/>
              </a:spcBef>
              <a:buFontTx/>
              <a:buNone/>
              <a:defRPr/>
            </a:pPr>
            <a:endParaRPr lang="hu-HU" altLang="hu-HU" sz="1400" dirty="0" smtClean="0">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Az egyenletes betáplálás az alapja az üzem technológiai egyensúlyának. A csőkemence kilépő hőmérsékletének az emelésével párhuzamosan a párlathozam nő, és nő a </a:t>
            </a:r>
            <a:r>
              <a:rPr lang="hu-HU" altLang="hu-HU" sz="1400" dirty="0" err="1" smtClean="0">
                <a:latin typeface="Comic Sans MS" pitchFamily="66" charset="0"/>
              </a:rPr>
              <a:t>maradványfűtőolaj</a:t>
            </a:r>
            <a:r>
              <a:rPr lang="hu-HU" altLang="hu-HU" sz="1400" dirty="0" smtClean="0">
                <a:latin typeface="Comic Sans MS" pitchFamily="66" charset="0"/>
              </a:rPr>
              <a:t> viszkozitása. A toronycsúcs hőmérsékletének a megszabásával a fejtermék minőségét is lehet szabályozni. Általában az atmoszférikus desztillációk során a csőkemence kilépő hőmérséklete 280-300 °C között, a toronycsúcs-hőmérséklet pedig 105-110 °C között szokott lenni. A csapolások mértéke befolyásolja az egyes termékek hozamát és minőségét. </a:t>
            </a:r>
          </a:p>
          <a:p>
            <a:pPr algn="just" eaLnBrk="1" hangingPunct="1">
              <a:spcBef>
                <a:spcPct val="0"/>
              </a:spcBef>
              <a:buFontTx/>
              <a:buNone/>
              <a:defRPr/>
            </a:pPr>
            <a:endParaRPr lang="hu-HU" altLang="hu-HU" sz="1400" dirty="0" smtClean="0">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 kőolajnak az a része, amely a csőkemencében nem párolog el, az elgőzölögtető térből a desztilláló kolonna alsó részébe jut. Ebből az oldott állapotban levő könnyebb komponensek eltávolítása (kigőzölés) után kapják az atmoszférikus desztilláló maradékát, fenéktermékét: a </a:t>
            </a:r>
            <a:r>
              <a:rPr lang="hu-HU" altLang="hu-HU" sz="1400" dirty="0" smtClean="0">
                <a:solidFill>
                  <a:schemeClr val="accent5">
                    <a:lumMod val="50000"/>
                  </a:schemeClr>
                </a:solidFill>
                <a:latin typeface="Comic Sans MS" pitchFamily="66" charset="0"/>
              </a:rPr>
              <a:t>pakurát</a:t>
            </a:r>
            <a:r>
              <a:rPr lang="hu-HU" altLang="hu-HU" sz="1400" dirty="0" smtClean="0">
                <a:latin typeface="Comic Sans MS" pitchFamily="66" charset="0"/>
              </a:rPr>
              <a:t>. Ebből </a:t>
            </a:r>
            <a:r>
              <a:rPr lang="hu-HU" altLang="hu-HU" sz="1400" dirty="0" err="1" smtClean="0">
                <a:latin typeface="Comic Sans MS" pitchFamily="66" charset="0"/>
              </a:rPr>
              <a:t>vákuumdesztillációval</a:t>
            </a:r>
            <a:r>
              <a:rPr lang="hu-HU" altLang="hu-HU" sz="1400" dirty="0" smtClean="0">
                <a:latin typeface="Comic Sans MS" pitchFamily="66" charset="0"/>
              </a:rPr>
              <a:t> vagy különböző kenőolajpárlatokat, vagy krakkoló eljárások különböző változatainak alapanyagát állítják elő. A pakura fűtőolajként való felhasználása visszaszorulóban van.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553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AA32A7C1-7584-437B-8AF7-BF48E3987FB2}" type="slidenum">
              <a:rPr lang="hu-HU" altLang="hu-HU" sz="1200" smtClean="0">
                <a:solidFill>
                  <a:schemeClr val="bg1">
                    <a:lumMod val="50000"/>
                  </a:schemeClr>
                </a:solidFill>
              </a:rPr>
              <a:pPr eaLnBrk="1" hangingPunct="1">
                <a:spcBef>
                  <a:spcPct val="0"/>
                </a:spcBef>
                <a:buFontTx/>
                <a:buNone/>
                <a:defRPr/>
              </a:pPr>
              <a:t>62</a:t>
            </a:fld>
            <a:endParaRPr lang="hu-HU" altLang="hu-HU" sz="1200" smtClean="0">
              <a:solidFill>
                <a:schemeClr val="bg1">
                  <a:lumMod val="50000"/>
                </a:schemeClr>
              </a:solidFill>
            </a:endParaRPr>
          </a:p>
        </p:txBody>
      </p:sp>
      <p:sp>
        <p:nvSpPr>
          <p:cNvPr id="65540" name="Text Box 4"/>
          <p:cNvSpPr txBox="1">
            <a:spLocks noChangeArrowheads="1"/>
          </p:cNvSpPr>
          <p:nvPr/>
        </p:nvSpPr>
        <p:spPr bwMode="auto">
          <a:xfrm>
            <a:off x="323850" y="404813"/>
            <a:ext cx="4464050" cy="446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defRPr/>
            </a:pPr>
            <a:r>
              <a:rPr lang="hu-HU" altLang="hu-HU" sz="1600" b="1" dirty="0" smtClean="0">
                <a:solidFill>
                  <a:schemeClr val="accent5">
                    <a:lumMod val="50000"/>
                  </a:schemeClr>
                </a:solidFill>
                <a:latin typeface="Comic Sans MS" pitchFamily="66" charset="0"/>
              </a:rPr>
              <a:t>VÁKUUM DESZTILLÁCIÓ</a:t>
            </a:r>
            <a:r>
              <a:rPr lang="hu-HU" altLang="hu-HU" sz="1600" dirty="0" smtClean="0">
                <a:solidFill>
                  <a:schemeClr val="accent5">
                    <a:lumMod val="50000"/>
                  </a:schemeClr>
                </a:solidFill>
                <a:latin typeface="Comic Sans MS" pitchFamily="66" charset="0"/>
              </a:rPr>
              <a:t> </a:t>
            </a:r>
          </a:p>
          <a:p>
            <a:pPr algn="just" eaLnBrk="1" hangingPunct="1">
              <a:spcBef>
                <a:spcPct val="0"/>
              </a:spcBef>
              <a:buFontTx/>
              <a:buNone/>
              <a:defRPr/>
            </a:pPr>
            <a:endParaRPr lang="hu-HU" altLang="hu-HU" sz="1600" dirty="0" smtClean="0">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Az atmoszférikus desztilláció párlási maradéka a </a:t>
            </a:r>
            <a:r>
              <a:rPr lang="hu-HU" altLang="hu-HU" sz="1400" dirty="0" smtClean="0">
                <a:solidFill>
                  <a:schemeClr val="accent5">
                    <a:lumMod val="50000"/>
                  </a:schemeClr>
                </a:solidFill>
                <a:latin typeface="Comic Sans MS" pitchFamily="66" charset="0"/>
              </a:rPr>
              <a:t>pakura vagy más néven </a:t>
            </a:r>
            <a:r>
              <a:rPr lang="hu-HU" altLang="hu-HU" sz="1400" dirty="0" err="1" smtClean="0">
                <a:solidFill>
                  <a:schemeClr val="accent5">
                    <a:lumMod val="50000"/>
                  </a:schemeClr>
                </a:solidFill>
                <a:latin typeface="Comic Sans MS" pitchFamily="66" charset="0"/>
              </a:rPr>
              <a:t>mazut</a:t>
            </a:r>
            <a:r>
              <a:rPr lang="hu-HU" altLang="hu-HU" sz="1400" dirty="0" smtClean="0">
                <a:latin typeface="Comic Sans MS" pitchFamily="66" charset="0"/>
              </a:rPr>
              <a:t>, amelyből </a:t>
            </a:r>
            <a:r>
              <a:rPr lang="hu-HU" altLang="hu-HU" sz="1400" dirty="0" err="1" smtClean="0">
                <a:latin typeface="Comic Sans MS" pitchFamily="66" charset="0"/>
              </a:rPr>
              <a:t>vákuumdesztillációval</a:t>
            </a:r>
            <a:r>
              <a:rPr lang="hu-HU" altLang="hu-HU" sz="1400" dirty="0" smtClean="0">
                <a:latin typeface="Comic Sans MS" pitchFamily="66" charset="0"/>
              </a:rPr>
              <a:t> nyernek további értékes termékeket ill. alapanyagokat. </a:t>
            </a:r>
          </a:p>
          <a:p>
            <a:pPr algn="just" eaLnBrk="1" hangingPunct="1">
              <a:spcBef>
                <a:spcPct val="0"/>
              </a:spcBef>
              <a:buFontTx/>
              <a:buNone/>
              <a:defRPr/>
            </a:pPr>
            <a:endParaRPr lang="hu-HU" altLang="hu-HU" sz="1400" dirty="0" smtClean="0">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 vákuum desztilláció legkönnyebb terméke a vákuumgázolaj, az oldaltermékek pedig különböző olajpárlatok, a kőolaj eredetétől (összetételétől) függően. Az atmoszférikus- és a </a:t>
            </a:r>
            <a:r>
              <a:rPr lang="hu-HU" altLang="hu-HU" sz="1400" dirty="0" err="1" smtClean="0">
                <a:latin typeface="Comic Sans MS" pitchFamily="66" charset="0"/>
              </a:rPr>
              <a:t>vákuumdesztillációval</a:t>
            </a:r>
            <a:r>
              <a:rPr lang="hu-HU" altLang="hu-HU" sz="1400" dirty="0" smtClean="0">
                <a:latin typeface="Comic Sans MS" pitchFamily="66" charset="0"/>
              </a:rPr>
              <a:t> nyert különböző termékek forráspont és </a:t>
            </a:r>
            <a:r>
              <a:rPr lang="hu-HU" altLang="hu-HU" sz="1400" dirty="0" err="1" smtClean="0">
                <a:latin typeface="Comic Sans MS" pitchFamily="66" charset="0"/>
              </a:rPr>
              <a:t>szénatomszám</a:t>
            </a:r>
            <a:r>
              <a:rPr lang="hu-HU" altLang="hu-HU" sz="1400" dirty="0" smtClean="0">
                <a:latin typeface="Comic Sans MS" pitchFamily="66" charset="0"/>
              </a:rPr>
              <a:t> szerinti megoszlását a következő ábrán mutatjuk be. Az ábrán szereplő forráspontok közül a vákuumtermékek forráspontjai, vagyis a kb. 350-360 °C-nál nagyobb forráspontok látszólagosak, azaz légköri nyomáson nem mérhetőek, mert az anyag forrás helyett bomlik. A megadott értékek csupán légköri nyomásra átszámított forráspontok. </a:t>
            </a:r>
          </a:p>
        </p:txBody>
      </p:sp>
      <p:pic>
        <p:nvPicPr>
          <p:cNvPr id="655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363" y="476250"/>
            <a:ext cx="3925887"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656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9409E47D-D693-4E1F-ABC3-CE2C94241E58}" type="slidenum">
              <a:rPr lang="hu-HU" altLang="hu-HU" sz="1200" smtClean="0">
                <a:solidFill>
                  <a:schemeClr val="bg1">
                    <a:lumMod val="50000"/>
                  </a:schemeClr>
                </a:solidFill>
              </a:rPr>
              <a:pPr eaLnBrk="1" hangingPunct="1">
                <a:spcBef>
                  <a:spcPct val="0"/>
                </a:spcBef>
                <a:buFontTx/>
                <a:buNone/>
                <a:defRPr/>
              </a:pPr>
              <a:t>63</a:t>
            </a:fld>
            <a:endParaRPr lang="hu-HU" altLang="hu-HU" sz="1200" smtClean="0">
              <a:solidFill>
                <a:schemeClr val="bg1">
                  <a:lumMod val="50000"/>
                </a:schemeClr>
              </a:solidFill>
            </a:endParaRPr>
          </a:p>
        </p:txBody>
      </p:sp>
      <p:graphicFrame>
        <p:nvGraphicFramePr>
          <p:cNvPr id="66564" name="Object 4"/>
          <p:cNvGraphicFramePr>
            <a:graphicFrameLocks noChangeAspect="1"/>
          </p:cNvGraphicFramePr>
          <p:nvPr/>
        </p:nvGraphicFramePr>
        <p:xfrm>
          <a:off x="687388" y="188913"/>
          <a:ext cx="7772400" cy="6037262"/>
        </p:xfrm>
        <a:graphic>
          <a:graphicData uri="http://schemas.openxmlformats.org/presentationml/2006/ole">
            <mc:AlternateContent xmlns:mc="http://schemas.openxmlformats.org/markup-compatibility/2006">
              <mc:Choice xmlns:v="urn:schemas-microsoft-com:vml" Requires="v">
                <p:oleObj spid="_x0000_s66573" name="QuickTime Picture" r:id="rId4" imgW="6200318" imgH="4815894" progId="">
                  <p:embed/>
                </p:oleObj>
              </mc:Choice>
              <mc:Fallback>
                <p:oleObj name="QuickTime Picture" r:id="rId4" imgW="6200318" imgH="4815894"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88" y="188913"/>
                        <a:ext cx="7772400" cy="603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390650"/>
            <a:ext cx="828675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4"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93F2EE61-AF62-4B9C-8FC6-47304F4532A2}" type="slidenum">
              <a:rPr lang="hu-HU" altLang="hu-HU" sz="1200" smtClean="0">
                <a:solidFill>
                  <a:schemeClr val="bg1">
                    <a:lumMod val="50000"/>
                  </a:schemeClr>
                </a:solidFill>
              </a:rPr>
              <a:pPr eaLnBrk="1" hangingPunct="1">
                <a:spcBef>
                  <a:spcPct val="0"/>
                </a:spcBef>
                <a:buFontTx/>
                <a:buNone/>
                <a:defRPr/>
              </a:pPr>
              <a:t>64</a:t>
            </a:fld>
            <a:endParaRPr lang="hu-HU" altLang="hu-HU" sz="1200" smtClean="0">
              <a:solidFill>
                <a:schemeClr val="bg1">
                  <a:lumMod val="50000"/>
                </a:schemeClr>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861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67BA5C48-F2EF-44AC-943A-C3DFD27AF46A}" type="slidenum">
              <a:rPr lang="hu-HU" altLang="hu-HU" sz="1200" smtClean="0">
                <a:solidFill>
                  <a:schemeClr val="bg1">
                    <a:lumMod val="50000"/>
                  </a:schemeClr>
                </a:solidFill>
              </a:rPr>
              <a:pPr eaLnBrk="1" hangingPunct="1">
                <a:spcBef>
                  <a:spcPct val="0"/>
                </a:spcBef>
                <a:buFontTx/>
                <a:buNone/>
                <a:defRPr/>
              </a:pPr>
              <a:t>65</a:t>
            </a:fld>
            <a:endParaRPr lang="hu-HU" altLang="hu-HU" sz="1200" smtClean="0">
              <a:solidFill>
                <a:schemeClr val="bg1">
                  <a:lumMod val="50000"/>
                </a:schemeClr>
              </a:solidFill>
            </a:endParaRPr>
          </a:p>
        </p:txBody>
      </p:sp>
      <p:sp>
        <p:nvSpPr>
          <p:cNvPr id="68612" name="Text Box 4"/>
          <p:cNvSpPr txBox="1">
            <a:spLocks noChangeArrowheads="1"/>
          </p:cNvSpPr>
          <p:nvPr/>
        </p:nvSpPr>
        <p:spPr bwMode="auto">
          <a:xfrm>
            <a:off x="323850" y="322263"/>
            <a:ext cx="8496300" cy="338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1" eaLnBrk="1" hangingPunct="1">
              <a:spcBef>
                <a:spcPct val="0"/>
              </a:spcBef>
              <a:buFontTx/>
              <a:buNone/>
              <a:defRPr/>
            </a:pPr>
            <a:r>
              <a:rPr lang="hu-HU" altLang="hu-HU" sz="1600" b="1" dirty="0" smtClean="0">
                <a:solidFill>
                  <a:schemeClr val="accent5">
                    <a:lumMod val="50000"/>
                  </a:schemeClr>
                </a:solidFill>
                <a:latin typeface="Comic Sans MS" pitchFamily="66" charset="0"/>
              </a:rPr>
              <a:t>MOTORHAJTÓ ANYAGOK</a:t>
            </a:r>
            <a:r>
              <a:rPr lang="hu-HU" altLang="hu-HU" sz="1600" b="1" dirty="0" smtClean="0">
                <a:solidFill>
                  <a:srgbClr val="FF3300"/>
                </a:solidFill>
                <a:latin typeface="Comic Sans MS" pitchFamily="66" charset="0"/>
              </a:rPr>
              <a:t> </a:t>
            </a:r>
          </a:p>
          <a:p>
            <a:pPr lvl="1" eaLnBrk="1" hangingPunct="1">
              <a:spcBef>
                <a:spcPct val="0"/>
              </a:spcBef>
              <a:buFontTx/>
              <a:buNone/>
              <a:defRPr/>
            </a:pPr>
            <a:endParaRPr lang="hu-HU" altLang="hu-HU" sz="1600" dirty="0" smtClean="0">
              <a:solidFill>
                <a:srgbClr val="FF3300"/>
              </a:solidFill>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 kőolajfinomítás fő célja legtöbb esetben minél nagyobb mennyiségű és minél jobb minőségű </a:t>
            </a:r>
            <a:r>
              <a:rPr lang="hu-HU" altLang="hu-HU" sz="1400" dirty="0" smtClean="0">
                <a:solidFill>
                  <a:schemeClr val="accent5">
                    <a:lumMod val="50000"/>
                  </a:schemeClr>
                </a:solidFill>
                <a:latin typeface="Comic Sans MS" pitchFamily="66" charset="0"/>
              </a:rPr>
              <a:t>motorhajtó anyag: nevezetesen motorbenzin, jet-üzemanyag (kerozin) és diesel-gázolaj </a:t>
            </a:r>
            <a:r>
              <a:rPr lang="hu-HU" altLang="hu-HU" sz="1400" dirty="0" smtClean="0">
                <a:latin typeface="Comic Sans MS" pitchFamily="66" charset="0"/>
              </a:rPr>
              <a:t>előállítása. A mennyiségi és minőségi követelmények kielégítése részben a kiindulási kőolaj összetételéből, részben a finomító kiépítettségétől függ. Egy jól kiépített kőolajfinomító </a:t>
            </a:r>
            <a:r>
              <a:rPr lang="hu-HU" altLang="hu-HU" sz="1400" dirty="0" smtClean="0">
                <a:solidFill>
                  <a:schemeClr val="accent5">
                    <a:lumMod val="50000"/>
                  </a:schemeClr>
                </a:solidFill>
                <a:latin typeface="Comic Sans MS" pitchFamily="66" charset="0"/>
              </a:rPr>
              <a:t>a kiindulási kőolaj 80-85 %-át jó minőségű motorhajtóanyaggá tudja feldolgozni</a:t>
            </a:r>
            <a:r>
              <a:rPr lang="hu-HU" altLang="hu-HU" sz="1400" dirty="0" smtClean="0">
                <a:latin typeface="Comic Sans MS" pitchFamily="66" charset="0"/>
              </a:rPr>
              <a:t>. Erős egyszerűsítéssel elmondható, hogy a motorbenzin gyártásakor a legnagyobb ráfordítást („finomítást”) igénylő minőségi követelmény a kompressziótűrés, vagyis az oktánszám, míg a jet-üzemanyag és a diesel gázolaj esetében a kéntartalom (és esetleg az aromástartalom) csökkentése. </a:t>
            </a:r>
          </a:p>
          <a:p>
            <a:pPr algn="just" eaLnBrk="1" hangingPunct="1">
              <a:spcBef>
                <a:spcPct val="0"/>
              </a:spcBef>
              <a:buFontTx/>
              <a:buNone/>
              <a:defRPr/>
            </a:pPr>
            <a:endParaRPr lang="hu-HU" altLang="hu-HU" sz="1400" dirty="0" smtClean="0">
              <a:latin typeface="Comic Sans MS" pitchFamily="66" charset="0"/>
            </a:endParaRPr>
          </a:p>
          <a:p>
            <a:pPr algn="just" eaLnBrk="1" hangingPunct="1">
              <a:spcBef>
                <a:spcPct val="0"/>
              </a:spcBef>
              <a:buFontTx/>
              <a:buNone/>
              <a:defRPr/>
            </a:pPr>
            <a:r>
              <a:rPr lang="hu-HU" altLang="hu-HU" sz="1400" dirty="0" smtClean="0">
                <a:latin typeface="Comic Sans MS" pitchFamily="66" charset="0"/>
              </a:rPr>
              <a:t>A technológiák között több olyan is van, amelyek mind motorbenzin, mind jet-üzemanyag, mind gázolaj komponenseket is szolgáltatnak, tehát éles elkülönítés az eljárás célja tekintetében nem mindig lehetséges. Mindazonáltal megkülönböztethetőek főként motorbenzin-ill. főként jet-üzemanyag vagy gázolaj előállító ill. finomító technológiák. </a:t>
            </a:r>
          </a:p>
        </p:txBody>
      </p:sp>
      <p:pic>
        <p:nvPicPr>
          <p:cNvPr id="686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4149725"/>
            <a:ext cx="7127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963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7F954F61-2C65-457F-B5BF-50DE5BA5B773}" type="slidenum">
              <a:rPr lang="hu-HU" altLang="hu-HU" sz="1200" smtClean="0">
                <a:solidFill>
                  <a:schemeClr val="bg1">
                    <a:lumMod val="50000"/>
                  </a:schemeClr>
                </a:solidFill>
              </a:rPr>
              <a:pPr eaLnBrk="1" hangingPunct="1">
                <a:spcBef>
                  <a:spcPct val="0"/>
                </a:spcBef>
                <a:buFontTx/>
                <a:buNone/>
                <a:defRPr/>
              </a:pPr>
              <a:t>66</a:t>
            </a:fld>
            <a:endParaRPr lang="hu-HU" altLang="hu-HU" sz="1200" smtClean="0">
              <a:solidFill>
                <a:schemeClr val="bg1">
                  <a:lumMod val="50000"/>
                </a:schemeClr>
              </a:solidFill>
            </a:endParaRPr>
          </a:p>
        </p:txBody>
      </p:sp>
      <p:sp>
        <p:nvSpPr>
          <p:cNvPr id="69636" name="Text Box 4"/>
          <p:cNvSpPr txBox="1">
            <a:spLocks noChangeArrowheads="1"/>
          </p:cNvSpPr>
          <p:nvPr/>
        </p:nvSpPr>
        <p:spPr bwMode="auto">
          <a:xfrm>
            <a:off x="323850" y="188913"/>
            <a:ext cx="8569325"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2" eaLnBrk="1" hangingPunct="1">
              <a:spcBef>
                <a:spcPct val="0"/>
              </a:spcBef>
              <a:buFontTx/>
              <a:buNone/>
              <a:defRPr/>
            </a:pPr>
            <a:r>
              <a:rPr lang="hu-HU" altLang="hu-HU" sz="1600" b="1" i="1" dirty="0" smtClean="0">
                <a:solidFill>
                  <a:schemeClr val="accent5">
                    <a:lumMod val="50000"/>
                  </a:schemeClr>
                </a:solidFill>
                <a:latin typeface="Comic Sans MS" pitchFamily="66" charset="0"/>
              </a:rPr>
              <a:t>A motorbenzinek főbb minőségi követelményei </a:t>
            </a:r>
          </a:p>
          <a:p>
            <a:pPr marL="0" lvl="2" eaLnBrk="1" hangingPunct="1">
              <a:spcBef>
                <a:spcPct val="0"/>
              </a:spcBef>
              <a:buFontTx/>
              <a:buNone/>
              <a:defRPr/>
            </a:pPr>
            <a:endParaRPr lang="hu-HU" altLang="hu-HU" sz="1600" b="1" dirty="0" smtClean="0">
              <a:solidFill>
                <a:schemeClr val="accent5">
                  <a:lumMod val="50000"/>
                </a:schemeClr>
              </a:solidFill>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motorbenzinekkel szemben támasztott főbb minőségi követelmények – figyelembe véve az Otto-motorok működési elvét, energiaátalakítási folyamatát, hatásfokát, égéstermékeit és a felhasználók által elvárt teljesítményt, továbbá a környezetvédelmi és humánbiológiai előírásokat – a következők: </a:t>
            </a:r>
          </a:p>
          <a:p>
            <a:pPr algn="just" eaLnBrk="1" hangingPunct="1">
              <a:lnSpc>
                <a:spcPct val="95000"/>
              </a:lnSpc>
              <a:spcBef>
                <a:spcPct val="0"/>
              </a:spcBef>
              <a:buFontTx/>
              <a:buNone/>
              <a:defRPr/>
            </a:pPr>
            <a:r>
              <a:rPr lang="hu-HU" altLang="hu-HU" sz="1400" dirty="0" smtClean="0">
                <a:latin typeface="Comic Sans MS" pitchFamily="66" charset="0"/>
              </a:rPr>
              <a:t>- nagy kompressziótűrés (nagy kísérleti- és motoroktánszám), </a:t>
            </a:r>
          </a:p>
          <a:p>
            <a:pPr algn="just" eaLnBrk="1" hangingPunct="1">
              <a:lnSpc>
                <a:spcPct val="95000"/>
              </a:lnSpc>
              <a:spcBef>
                <a:spcPct val="0"/>
              </a:spcBef>
              <a:buFontTx/>
              <a:buNone/>
              <a:defRPr/>
            </a:pPr>
            <a:r>
              <a:rPr lang="hu-HU" altLang="hu-HU" sz="1400" dirty="0" smtClean="0">
                <a:latin typeface="Comic Sans MS" pitchFamily="66" charset="0"/>
              </a:rPr>
              <a:t>- kis szenzibilitás (kis különbség a kísérleti- és a motoroktánszám között), </a:t>
            </a:r>
          </a:p>
          <a:p>
            <a:pPr algn="just" eaLnBrk="1" hangingPunct="1">
              <a:lnSpc>
                <a:spcPct val="95000"/>
              </a:lnSpc>
              <a:spcBef>
                <a:spcPct val="0"/>
              </a:spcBef>
              <a:buFontTx/>
              <a:buNone/>
              <a:defRPr/>
            </a:pPr>
            <a:r>
              <a:rPr lang="hu-HU" altLang="hu-HU" sz="1400" dirty="0" smtClean="0">
                <a:latin typeface="Comic Sans MS" pitchFamily="66" charset="0"/>
              </a:rPr>
              <a:t>- egyenletes oktánszámeloszlás, </a:t>
            </a:r>
          </a:p>
          <a:p>
            <a:pPr algn="just" eaLnBrk="1" hangingPunct="1">
              <a:lnSpc>
                <a:spcPct val="95000"/>
              </a:lnSpc>
              <a:spcBef>
                <a:spcPct val="0"/>
              </a:spcBef>
              <a:buFontTx/>
              <a:buNone/>
              <a:defRPr/>
            </a:pPr>
            <a:r>
              <a:rPr lang="hu-HU" altLang="hu-HU" sz="1400" dirty="0" smtClean="0">
                <a:latin typeface="Comic Sans MS" pitchFamily="66" charset="0"/>
              </a:rPr>
              <a:t>- kis benzoltartalom (jelenleg </a:t>
            </a:r>
            <a:r>
              <a:rPr lang="hu-HU" altLang="hu-HU" sz="1400" dirty="0" err="1" smtClean="0">
                <a:latin typeface="Comic Sans MS" pitchFamily="66" charset="0"/>
              </a:rPr>
              <a:t>max</a:t>
            </a:r>
            <a:r>
              <a:rPr lang="hu-HU" altLang="hu-HU" sz="1400" dirty="0" smtClean="0">
                <a:latin typeface="Comic Sans MS" pitchFamily="66" charset="0"/>
              </a:rPr>
              <a:t>. 1 %), </a:t>
            </a:r>
          </a:p>
          <a:p>
            <a:pPr algn="just" eaLnBrk="1" hangingPunct="1">
              <a:lnSpc>
                <a:spcPct val="95000"/>
              </a:lnSpc>
              <a:spcBef>
                <a:spcPct val="0"/>
              </a:spcBef>
              <a:buFontTx/>
              <a:buNone/>
              <a:defRPr/>
            </a:pPr>
            <a:r>
              <a:rPr lang="hu-HU" altLang="hu-HU" sz="1400" dirty="0" smtClean="0">
                <a:latin typeface="Comic Sans MS" pitchFamily="66" charset="0"/>
              </a:rPr>
              <a:t>- korlátozott összes aromástartalom (jelenleg </a:t>
            </a:r>
            <a:r>
              <a:rPr lang="hu-HU" altLang="hu-HU" sz="1400" dirty="0" err="1" smtClean="0">
                <a:latin typeface="Comic Sans MS" pitchFamily="66" charset="0"/>
              </a:rPr>
              <a:t>max</a:t>
            </a:r>
            <a:r>
              <a:rPr lang="hu-HU" altLang="hu-HU" sz="1400" dirty="0" smtClean="0">
                <a:latin typeface="Comic Sans MS" pitchFamily="66" charset="0"/>
              </a:rPr>
              <a:t>. 42 %), </a:t>
            </a:r>
          </a:p>
          <a:p>
            <a:pPr algn="just" eaLnBrk="1" hangingPunct="1">
              <a:lnSpc>
                <a:spcPct val="95000"/>
              </a:lnSpc>
              <a:spcBef>
                <a:spcPct val="0"/>
              </a:spcBef>
              <a:buFontTx/>
              <a:buNone/>
              <a:defRPr/>
            </a:pPr>
            <a:r>
              <a:rPr lang="hu-HU" altLang="hu-HU" sz="1400" dirty="0" smtClean="0">
                <a:latin typeface="Comic Sans MS" pitchFamily="66" charset="0"/>
              </a:rPr>
              <a:t>- kis olefintartalom (jelenleg </a:t>
            </a:r>
            <a:r>
              <a:rPr lang="hu-HU" altLang="hu-HU" sz="1400" dirty="0" err="1" smtClean="0">
                <a:latin typeface="Comic Sans MS" pitchFamily="66" charset="0"/>
              </a:rPr>
              <a:t>max</a:t>
            </a:r>
            <a:r>
              <a:rPr lang="hu-HU" altLang="hu-HU" sz="1400" dirty="0" smtClean="0">
                <a:latin typeface="Comic Sans MS" pitchFamily="66" charset="0"/>
              </a:rPr>
              <a:t>. 18 %), </a:t>
            </a:r>
          </a:p>
          <a:p>
            <a:pPr algn="just" eaLnBrk="1" hangingPunct="1">
              <a:lnSpc>
                <a:spcPct val="95000"/>
              </a:lnSpc>
              <a:spcBef>
                <a:spcPct val="0"/>
              </a:spcBef>
              <a:buFontTx/>
              <a:buNone/>
              <a:defRPr/>
            </a:pPr>
            <a:r>
              <a:rPr lang="hu-HU" altLang="hu-HU" sz="1400" dirty="0" smtClean="0">
                <a:latin typeface="Comic Sans MS" pitchFamily="66" charset="0"/>
              </a:rPr>
              <a:t>- kis kéntartalom (jelenleg </a:t>
            </a:r>
            <a:r>
              <a:rPr lang="hu-HU" altLang="hu-HU" sz="1400" dirty="0" err="1" smtClean="0">
                <a:latin typeface="Comic Sans MS" pitchFamily="66" charset="0"/>
              </a:rPr>
              <a:t>max</a:t>
            </a:r>
            <a:r>
              <a:rPr lang="hu-HU" altLang="hu-HU" sz="1400" dirty="0" smtClean="0">
                <a:latin typeface="Comic Sans MS" pitchFamily="66" charset="0"/>
              </a:rPr>
              <a:t>. 150 ppm, de rövidesen </a:t>
            </a:r>
            <a:r>
              <a:rPr lang="hu-HU" altLang="hu-HU" sz="1400" dirty="0" err="1" smtClean="0">
                <a:latin typeface="Comic Sans MS" pitchFamily="66" charset="0"/>
              </a:rPr>
              <a:t>max</a:t>
            </a:r>
            <a:r>
              <a:rPr lang="hu-HU" altLang="hu-HU" sz="1400" dirty="0" smtClean="0">
                <a:latin typeface="Comic Sans MS" pitchFamily="66" charset="0"/>
              </a:rPr>
              <a:t>. 50, sőt </a:t>
            </a:r>
            <a:r>
              <a:rPr lang="hu-HU" altLang="hu-HU" sz="1400" dirty="0" err="1" smtClean="0">
                <a:latin typeface="Comic Sans MS" pitchFamily="66" charset="0"/>
              </a:rPr>
              <a:t>max</a:t>
            </a:r>
            <a:r>
              <a:rPr lang="hu-HU" altLang="hu-HU" sz="1400" dirty="0" smtClean="0">
                <a:latin typeface="Comic Sans MS" pitchFamily="66" charset="0"/>
              </a:rPr>
              <a:t>. 10 ppm), </a:t>
            </a:r>
          </a:p>
          <a:p>
            <a:pPr algn="just" eaLnBrk="1" hangingPunct="1">
              <a:lnSpc>
                <a:spcPct val="95000"/>
              </a:lnSpc>
              <a:spcBef>
                <a:spcPct val="0"/>
              </a:spcBef>
              <a:buFontTx/>
              <a:buNone/>
              <a:defRPr/>
            </a:pPr>
            <a:r>
              <a:rPr lang="hu-HU" altLang="hu-HU" sz="1400" dirty="0" smtClean="0">
                <a:latin typeface="Comic Sans MS" pitchFamily="66" charset="0"/>
              </a:rPr>
              <a:t>- kis vagy gyakorlatilag nulla ólomtartalom, </a:t>
            </a:r>
          </a:p>
          <a:p>
            <a:pPr algn="just" eaLnBrk="1" hangingPunct="1">
              <a:lnSpc>
                <a:spcPct val="95000"/>
              </a:lnSpc>
              <a:spcBef>
                <a:spcPct val="0"/>
              </a:spcBef>
              <a:buFontTx/>
              <a:buNone/>
              <a:defRPr/>
            </a:pPr>
            <a:r>
              <a:rPr lang="hu-HU" altLang="hu-HU" sz="1400" dirty="0" smtClean="0">
                <a:latin typeface="Comic Sans MS" pitchFamily="66" charset="0"/>
              </a:rPr>
              <a:t>- halogénmentesség, </a:t>
            </a:r>
          </a:p>
          <a:p>
            <a:pPr algn="just" eaLnBrk="1" hangingPunct="1">
              <a:lnSpc>
                <a:spcPct val="95000"/>
              </a:lnSpc>
              <a:spcBef>
                <a:spcPct val="0"/>
              </a:spcBef>
              <a:buFontTx/>
              <a:buNone/>
              <a:defRPr/>
            </a:pPr>
            <a:r>
              <a:rPr lang="hu-HU" altLang="hu-HU" sz="1400" dirty="0" smtClean="0">
                <a:latin typeface="Comic Sans MS" pitchFamily="66" charset="0"/>
              </a:rPr>
              <a:t>- megfelelő illékonyság (gőznyomás, desztillációs görbe), forráspont kb. 20-200 </a:t>
            </a:r>
            <a:r>
              <a:rPr lang="hu-HU" altLang="hu-HU" sz="1400" baseline="30000" dirty="0" err="1" smtClean="0">
                <a:latin typeface="Comic Sans MS" pitchFamily="66" charset="0"/>
              </a:rPr>
              <a:t>o</a:t>
            </a:r>
            <a:r>
              <a:rPr lang="hu-HU" altLang="hu-HU" sz="1400" dirty="0" err="1" smtClean="0">
                <a:latin typeface="Comic Sans MS" pitchFamily="66" charset="0"/>
              </a:rPr>
              <a:t>C</a:t>
            </a:r>
            <a:r>
              <a:rPr lang="hu-HU" altLang="hu-HU" sz="1400" dirty="0" smtClean="0">
                <a:latin typeface="Comic Sans MS" pitchFamily="66" charset="0"/>
              </a:rPr>
              <a:t>) </a:t>
            </a:r>
          </a:p>
          <a:p>
            <a:pPr algn="just" eaLnBrk="1" hangingPunct="1">
              <a:lnSpc>
                <a:spcPct val="95000"/>
              </a:lnSpc>
              <a:spcBef>
                <a:spcPct val="0"/>
              </a:spcBef>
              <a:buFontTx/>
              <a:buChar char="-"/>
              <a:defRPr/>
            </a:pPr>
            <a:r>
              <a:rPr lang="hu-HU" altLang="hu-HU" sz="1400" dirty="0" smtClean="0">
                <a:latin typeface="Comic Sans MS" pitchFamily="66" charset="0"/>
              </a:rPr>
              <a:t>élőlényekre és természetre ártalmatlan égéstermékek képződése felhasználáskor. </a:t>
            </a:r>
          </a:p>
          <a:p>
            <a:pPr algn="just" eaLnBrk="1" hangingPunct="1">
              <a:spcBef>
                <a:spcPct val="0"/>
              </a:spcBef>
              <a:buFontTx/>
              <a:buNone/>
              <a:defRPr/>
            </a:pPr>
            <a:endParaRPr lang="hu-HU" altLang="hu-HU" sz="1600" b="1" dirty="0" smtClean="0">
              <a:latin typeface="Comic Sans MS" pitchFamily="66" charset="0"/>
            </a:endParaRPr>
          </a:p>
          <a:p>
            <a:pPr algn="just" eaLnBrk="1" hangingPunct="1">
              <a:spcBef>
                <a:spcPct val="0"/>
              </a:spcBef>
              <a:buFontTx/>
              <a:buNone/>
              <a:defRPr/>
            </a:pPr>
            <a:r>
              <a:rPr lang="hu-HU" altLang="hu-HU" sz="1600" b="1" dirty="0" smtClean="0">
                <a:latin typeface="Comic Sans MS" pitchFamily="66" charset="0"/>
              </a:rPr>
              <a:t>Benzin</a:t>
            </a:r>
          </a:p>
          <a:p>
            <a:pPr algn="just" eaLnBrk="1" hangingPunct="1">
              <a:lnSpc>
                <a:spcPct val="90000"/>
              </a:lnSpc>
              <a:spcBef>
                <a:spcPct val="0"/>
              </a:spcBef>
              <a:buFontTx/>
              <a:buNone/>
              <a:defRPr/>
            </a:pPr>
            <a:r>
              <a:rPr lang="hu-HU" altLang="hu-HU" sz="1600" dirty="0" smtClean="0">
                <a:latin typeface="Comic Sans MS" pitchFamily="66" charset="0"/>
              </a:rPr>
              <a:t>• Típusai</a:t>
            </a:r>
          </a:p>
          <a:p>
            <a:pPr marL="971550" algn="just" eaLnBrk="1" hangingPunct="1">
              <a:lnSpc>
                <a:spcPct val="90000"/>
              </a:lnSpc>
              <a:spcBef>
                <a:spcPct val="0"/>
              </a:spcBef>
              <a:buFontTx/>
              <a:buNone/>
              <a:defRPr/>
            </a:pPr>
            <a:r>
              <a:rPr lang="hu-HU" altLang="hu-HU" sz="1600" dirty="0" smtClean="0">
                <a:latin typeface="Comic Sans MS" pitchFamily="66" charset="0"/>
              </a:rPr>
              <a:t>Motorbenzin</a:t>
            </a:r>
          </a:p>
          <a:p>
            <a:pPr marL="971550" algn="just" eaLnBrk="1" hangingPunct="1">
              <a:lnSpc>
                <a:spcPct val="90000"/>
              </a:lnSpc>
              <a:spcBef>
                <a:spcPct val="0"/>
              </a:spcBef>
              <a:buFontTx/>
              <a:buNone/>
              <a:defRPr/>
            </a:pPr>
            <a:r>
              <a:rPr lang="hu-HU" altLang="hu-HU" sz="1600" dirty="0" smtClean="0">
                <a:latin typeface="Comic Sans MS" pitchFamily="66" charset="0"/>
              </a:rPr>
              <a:t>könnyűbenzin: </a:t>
            </a:r>
            <a:r>
              <a:rPr lang="hu-HU" altLang="hu-HU" sz="1600" dirty="0" err="1" smtClean="0">
                <a:latin typeface="Comic Sans MS" pitchFamily="66" charset="0"/>
              </a:rPr>
              <a:t>fp</a:t>
            </a:r>
            <a:r>
              <a:rPr lang="hu-HU" altLang="hu-HU" sz="1600" dirty="0" smtClean="0">
                <a:latin typeface="Comic Sans MS" pitchFamily="66" charset="0"/>
              </a:rPr>
              <a:t>: 30 - 150 °C;</a:t>
            </a:r>
          </a:p>
          <a:p>
            <a:pPr marL="971550" algn="just" eaLnBrk="1" hangingPunct="1">
              <a:lnSpc>
                <a:spcPct val="90000"/>
              </a:lnSpc>
              <a:spcBef>
                <a:spcPct val="0"/>
              </a:spcBef>
              <a:buFontTx/>
              <a:buNone/>
              <a:defRPr/>
            </a:pPr>
            <a:r>
              <a:rPr lang="hu-HU" altLang="hu-HU" sz="1600" dirty="0" smtClean="0">
                <a:latin typeface="Comic Sans MS" pitchFamily="66" charset="0"/>
              </a:rPr>
              <a:t>nehézbenzin: </a:t>
            </a:r>
            <a:r>
              <a:rPr lang="hu-HU" altLang="hu-HU" sz="1600" dirty="0" err="1" smtClean="0">
                <a:latin typeface="Comic Sans MS" pitchFamily="66" charset="0"/>
              </a:rPr>
              <a:t>fp</a:t>
            </a:r>
            <a:r>
              <a:rPr lang="hu-HU" altLang="hu-HU" sz="1600" dirty="0" smtClean="0">
                <a:latin typeface="Comic Sans MS" pitchFamily="66" charset="0"/>
              </a:rPr>
              <a:t>: 150 - 200 °C</a:t>
            </a:r>
          </a:p>
          <a:p>
            <a:pPr marL="971550" algn="just" eaLnBrk="1" hangingPunct="1">
              <a:lnSpc>
                <a:spcPct val="90000"/>
              </a:lnSpc>
              <a:spcBef>
                <a:spcPct val="0"/>
              </a:spcBef>
              <a:buFontTx/>
              <a:buNone/>
              <a:defRPr/>
            </a:pPr>
            <a:r>
              <a:rPr lang="hu-HU" altLang="hu-HU" sz="1600" dirty="0" smtClean="0">
                <a:latin typeface="Comic Sans MS" pitchFamily="66" charset="0"/>
              </a:rPr>
              <a:t>Speciálbenzin</a:t>
            </a:r>
          </a:p>
          <a:p>
            <a:pPr algn="just" eaLnBrk="1" hangingPunct="1">
              <a:lnSpc>
                <a:spcPct val="90000"/>
              </a:lnSpc>
              <a:spcBef>
                <a:spcPct val="0"/>
              </a:spcBef>
              <a:buFontTx/>
              <a:buNone/>
              <a:defRPr/>
            </a:pPr>
            <a:r>
              <a:rPr lang="hu-HU" altLang="hu-HU" sz="1600" dirty="0" smtClean="0">
                <a:latin typeface="Comic Sans MS" pitchFamily="66" charset="0"/>
              </a:rPr>
              <a:t>• Jellemzői</a:t>
            </a:r>
          </a:p>
          <a:p>
            <a:pPr algn="just" eaLnBrk="1" hangingPunct="1">
              <a:lnSpc>
                <a:spcPct val="90000"/>
              </a:lnSpc>
              <a:spcBef>
                <a:spcPct val="0"/>
              </a:spcBef>
              <a:buFontTx/>
              <a:buNone/>
              <a:defRPr/>
            </a:pPr>
            <a:r>
              <a:rPr lang="hu-HU" altLang="hu-HU" sz="1600" dirty="0" smtClean="0">
                <a:solidFill>
                  <a:srgbClr val="00B0F0"/>
                </a:solidFill>
                <a:latin typeface="Comic Sans MS" pitchFamily="66" charset="0"/>
              </a:rPr>
              <a:t>Oktánszám:</a:t>
            </a:r>
            <a:r>
              <a:rPr lang="hu-HU" altLang="hu-HU" sz="1600" dirty="0" smtClean="0">
                <a:latin typeface="Comic Sans MS" pitchFamily="66" charset="0"/>
              </a:rPr>
              <a:t> Az oktánszám egyenlő egy olyan </a:t>
            </a:r>
            <a:r>
              <a:rPr lang="hu-HU" altLang="hu-HU" sz="1600" dirty="0" err="1" smtClean="0">
                <a:latin typeface="Comic Sans MS" pitchFamily="66" charset="0"/>
              </a:rPr>
              <a:t>i-oktán</a:t>
            </a:r>
            <a:r>
              <a:rPr lang="hu-HU" altLang="hu-HU" sz="1600" dirty="0" smtClean="0">
                <a:latin typeface="Comic Sans MS" pitchFamily="66" charset="0"/>
              </a:rPr>
              <a:t>, </a:t>
            </a:r>
            <a:r>
              <a:rPr lang="hu-HU" altLang="hu-HU" sz="1600" dirty="0" err="1" smtClean="0">
                <a:latin typeface="Comic Sans MS" pitchFamily="66" charset="0"/>
              </a:rPr>
              <a:t>n-heptán</a:t>
            </a:r>
            <a:r>
              <a:rPr lang="hu-HU" altLang="hu-HU" sz="1600" dirty="0" smtClean="0">
                <a:latin typeface="Comic Sans MS" pitchFamily="66" charset="0"/>
              </a:rPr>
              <a:t> elegy v/</a:t>
            </a:r>
            <a:r>
              <a:rPr lang="hu-HU" altLang="hu-HU" sz="1600" dirty="0" err="1" smtClean="0">
                <a:latin typeface="Comic Sans MS" pitchFamily="66" charset="0"/>
              </a:rPr>
              <a:t>v%-ban</a:t>
            </a:r>
            <a:r>
              <a:rPr lang="hu-HU" altLang="hu-HU" sz="1600" dirty="0" smtClean="0">
                <a:latin typeface="Comic Sans MS" pitchFamily="66" charset="0"/>
              </a:rPr>
              <a:t> kifejezett izooktán tartalmával, amely szabványos üzemi feltételek mellett kompressziótűrés szempontjából azonos a vizsgálandó mintával.</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7065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C00F6967-DA1C-4168-B1E2-279516274D2D}" type="slidenum">
              <a:rPr lang="hu-HU" altLang="hu-HU" sz="1200" smtClean="0">
                <a:solidFill>
                  <a:schemeClr val="bg1">
                    <a:lumMod val="50000"/>
                  </a:schemeClr>
                </a:solidFill>
              </a:rPr>
              <a:pPr eaLnBrk="1" hangingPunct="1">
                <a:spcBef>
                  <a:spcPct val="0"/>
                </a:spcBef>
                <a:buFontTx/>
                <a:buNone/>
                <a:defRPr/>
              </a:pPr>
              <a:t>67</a:t>
            </a:fld>
            <a:endParaRPr lang="hu-HU" altLang="hu-HU" sz="1200" smtClean="0">
              <a:solidFill>
                <a:schemeClr val="bg1">
                  <a:lumMod val="50000"/>
                </a:schemeClr>
              </a:solidFill>
            </a:endParaRPr>
          </a:p>
        </p:txBody>
      </p:sp>
      <p:sp>
        <p:nvSpPr>
          <p:cNvPr id="70660" name="Rectangle 4"/>
          <p:cNvSpPr>
            <a:spLocks noChangeArrowheads="1"/>
          </p:cNvSpPr>
          <p:nvPr/>
        </p:nvSpPr>
        <p:spPr bwMode="auto">
          <a:xfrm>
            <a:off x="323850" y="4221163"/>
            <a:ext cx="8062913"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2" eaLnBrk="1" hangingPunct="1">
              <a:lnSpc>
                <a:spcPct val="90000"/>
              </a:lnSpc>
              <a:spcBef>
                <a:spcPct val="0"/>
              </a:spcBef>
              <a:buFontTx/>
              <a:buNone/>
              <a:defRPr/>
            </a:pPr>
            <a:r>
              <a:rPr lang="hu-HU" altLang="hu-HU" sz="1600" i="1" dirty="0" smtClean="0">
                <a:solidFill>
                  <a:schemeClr val="accent5">
                    <a:lumMod val="50000"/>
                  </a:schemeClr>
                </a:solidFill>
                <a:latin typeface="Comic Sans MS" pitchFamily="66" charset="0"/>
              </a:rPr>
              <a:t>Sugárhajtómű üzemanyag (jet-üzemanyag, kerozin) főbb minőségi követelményei </a:t>
            </a:r>
            <a:endParaRPr lang="hu-HU" altLang="hu-HU" sz="1600" dirty="0" smtClean="0">
              <a:solidFill>
                <a:schemeClr val="accent5">
                  <a:lumMod val="50000"/>
                </a:schemeClr>
              </a:solidFill>
              <a:latin typeface="Comic Sans MS" pitchFamily="66" charset="0"/>
            </a:endParaRPr>
          </a:p>
          <a:p>
            <a:pPr marL="285750" eaLnBrk="1" hangingPunct="1">
              <a:lnSpc>
                <a:spcPct val="80000"/>
              </a:lnSpc>
              <a:spcBef>
                <a:spcPct val="0"/>
              </a:spcBef>
              <a:buFontTx/>
              <a:buNone/>
              <a:defRPr/>
            </a:pPr>
            <a:r>
              <a:rPr lang="hu-HU" altLang="hu-HU" sz="1400" dirty="0" smtClean="0">
                <a:latin typeface="Comic Sans MS" pitchFamily="66" charset="0"/>
              </a:rPr>
              <a:t>- megfelelő forrásponttartomány (kb. 150-240 </a:t>
            </a:r>
            <a:r>
              <a:rPr lang="hu-HU" altLang="hu-HU" sz="1400" baseline="30000" dirty="0" err="1" smtClean="0">
                <a:latin typeface="Comic Sans MS" pitchFamily="66" charset="0"/>
              </a:rPr>
              <a:t>o</a:t>
            </a:r>
            <a:r>
              <a:rPr lang="hu-HU" altLang="hu-HU" sz="1400" dirty="0" err="1" smtClean="0">
                <a:latin typeface="Comic Sans MS" pitchFamily="66" charset="0"/>
              </a:rPr>
              <a:t>C</a:t>
            </a:r>
            <a:r>
              <a:rPr lang="hu-HU" altLang="hu-HU" sz="1400" dirty="0" smtClean="0">
                <a:latin typeface="Comic Sans MS" pitchFamily="66" charset="0"/>
              </a:rPr>
              <a:t>) </a:t>
            </a:r>
          </a:p>
          <a:p>
            <a:pPr marL="285750" eaLnBrk="1" hangingPunct="1">
              <a:lnSpc>
                <a:spcPct val="80000"/>
              </a:lnSpc>
              <a:spcBef>
                <a:spcPct val="0"/>
              </a:spcBef>
              <a:buFontTx/>
              <a:buNone/>
              <a:defRPr/>
            </a:pPr>
            <a:r>
              <a:rPr lang="hu-HU" altLang="hu-HU" sz="1400" dirty="0" smtClean="0">
                <a:latin typeface="Comic Sans MS" pitchFamily="66" charset="0"/>
              </a:rPr>
              <a:t>- korlátozott aromástartalom (</a:t>
            </a:r>
            <a:r>
              <a:rPr lang="hu-HU" altLang="hu-HU" sz="1400" dirty="0" err="1" smtClean="0">
                <a:latin typeface="Comic Sans MS" pitchFamily="66" charset="0"/>
              </a:rPr>
              <a:t>max</a:t>
            </a:r>
            <a:r>
              <a:rPr lang="hu-HU" altLang="hu-HU" sz="1400" dirty="0" smtClean="0">
                <a:latin typeface="Comic Sans MS" pitchFamily="66" charset="0"/>
              </a:rPr>
              <a:t>. 20-22 %) </a:t>
            </a:r>
          </a:p>
          <a:p>
            <a:pPr marL="285750" eaLnBrk="1" hangingPunct="1">
              <a:lnSpc>
                <a:spcPct val="80000"/>
              </a:lnSpc>
              <a:spcBef>
                <a:spcPct val="0"/>
              </a:spcBef>
              <a:buFontTx/>
              <a:buNone/>
              <a:defRPr/>
            </a:pPr>
            <a:r>
              <a:rPr lang="hu-HU" altLang="hu-HU" sz="1400" dirty="0" smtClean="0">
                <a:latin typeface="Comic Sans MS" pitchFamily="66" charset="0"/>
              </a:rPr>
              <a:t>és ezzel összefüggésben </a:t>
            </a:r>
          </a:p>
          <a:p>
            <a:pPr marL="285750" eaLnBrk="1" hangingPunct="1">
              <a:lnSpc>
                <a:spcPct val="80000"/>
              </a:lnSpc>
              <a:spcBef>
                <a:spcPct val="0"/>
              </a:spcBef>
              <a:buFontTx/>
              <a:buNone/>
              <a:defRPr/>
            </a:pPr>
            <a:r>
              <a:rPr lang="hu-HU" altLang="hu-HU" sz="1400" dirty="0" smtClean="0">
                <a:latin typeface="Comic Sans MS" pitchFamily="66" charset="0"/>
              </a:rPr>
              <a:t>- kis füstölési hajlam (füstölés nélküli lángmagasság min. 25 mm) </a:t>
            </a:r>
          </a:p>
          <a:p>
            <a:pPr marL="285750" eaLnBrk="1" hangingPunct="1">
              <a:lnSpc>
                <a:spcPct val="80000"/>
              </a:lnSpc>
              <a:spcBef>
                <a:spcPct val="0"/>
              </a:spcBef>
              <a:buFontTx/>
              <a:buNone/>
              <a:defRPr/>
            </a:pPr>
            <a:r>
              <a:rPr lang="hu-HU" altLang="hu-HU" sz="1400" dirty="0" smtClean="0">
                <a:latin typeface="Comic Sans MS" pitchFamily="66" charset="0"/>
              </a:rPr>
              <a:t>- kis kéntartalom (</a:t>
            </a:r>
            <a:r>
              <a:rPr lang="hu-HU" altLang="hu-HU" sz="1400" dirty="0" err="1" smtClean="0">
                <a:latin typeface="Comic Sans MS" pitchFamily="66" charset="0"/>
              </a:rPr>
              <a:t>max</a:t>
            </a:r>
            <a:r>
              <a:rPr lang="hu-HU" altLang="hu-HU" sz="1400" dirty="0" smtClean="0">
                <a:latin typeface="Comic Sans MS" pitchFamily="66" charset="0"/>
              </a:rPr>
              <a:t>. 30 ppm) </a:t>
            </a:r>
          </a:p>
          <a:p>
            <a:pPr marL="285750" eaLnBrk="1" hangingPunct="1">
              <a:lnSpc>
                <a:spcPct val="80000"/>
              </a:lnSpc>
              <a:spcBef>
                <a:spcPct val="0"/>
              </a:spcBef>
              <a:buFontTx/>
              <a:buNone/>
              <a:defRPr/>
            </a:pPr>
            <a:r>
              <a:rPr lang="hu-HU" altLang="hu-HU" sz="1400" dirty="0" smtClean="0">
                <a:latin typeface="Comic Sans MS" pitchFamily="66" charset="0"/>
              </a:rPr>
              <a:t>ezen belül </a:t>
            </a:r>
          </a:p>
          <a:p>
            <a:pPr marL="285750" eaLnBrk="1" hangingPunct="1">
              <a:lnSpc>
                <a:spcPct val="80000"/>
              </a:lnSpc>
              <a:spcBef>
                <a:spcPct val="0"/>
              </a:spcBef>
              <a:buFontTx/>
              <a:buNone/>
              <a:defRPr/>
            </a:pPr>
            <a:r>
              <a:rPr lang="hu-HU" altLang="hu-HU" sz="1400" dirty="0" smtClean="0">
                <a:latin typeface="Comic Sans MS" pitchFamily="66" charset="0"/>
              </a:rPr>
              <a:t>- kis </a:t>
            </a:r>
            <a:r>
              <a:rPr lang="hu-HU" altLang="hu-HU" sz="1400" dirty="0" err="1" smtClean="0">
                <a:latin typeface="Comic Sans MS" pitchFamily="66" charset="0"/>
              </a:rPr>
              <a:t>merkaptántartalom</a:t>
            </a:r>
            <a:r>
              <a:rPr lang="hu-HU" altLang="hu-HU" sz="1400" dirty="0" smtClean="0">
                <a:latin typeface="Comic Sans MS" pitchFamily="66" charset="0"/>
              </a:rPr>
              <a:t> </a:t>
            </a:r>
          </a:p>
          <a:p>
            <a:pPr marL="285750" eaLnBrk="1" hangingPunct="1">
              <a:lnSpc>
                <a:spcPct val="80000"/>
              </a:lnSpc>
              <a:spcBef>
                <a:spcPct val="0"/>
              </a:spcBef>
              <a:buFontTx/>
              <a:buNone/>
              <a:defRPr/>
            </a:pPr>
            <a:r>
              <a:rPr lang="hu-HU" altLang="hu-HU" sz="1400" dirty="0" smtClean="0">
                <a:latin typeface="Comic Sans MS" pitchFamily="66" charset="0"/>
              </a:rPr>
              <a:t>- mély dermedéspont (kb. –50, -60 </a:t>
            </a:r>
            <a:r>
              <a:rPr lang="hu-HU" altLang="hu-HU" sz="1400" baseline="30000" dirty="0" err="1" smtClean="0">
                <a:latin typeface="Comic Sans MS" pitchFamily="66" charset="0"/>
              </a:rPr>
              <a:t>o</a:t>
            </a:r>
            <a:r>
              <a:rPr lang="hu-HU" altLang="hu-HU" sz="1400" dirty="0" err="1" smtClean="0">
                <a:latin typeface="Comic Sans MS" pitchFamily="66" charset="0"/>
              </a:rPr>
              <a:t>C</a:t>
            </a:r>
            <a:r>
              <a:rPr lang="hu-HU" altLang="hu-HU" sz="1400" dirty="0" smtClean="0">
                <a:latin typeface="Comic Sans MS" pitchFamily="66" charset="0"/>
              </a:rPr>
              <a:t>)</a:t>
            </a:r>
            <a:r>
              <a:rPr lang="hu-HU" altLang="hu-HU" sz="1600" dirty="0" smtClean="0">
                <a:latin typeface="Comic Sans MS" pitchFamily="66" charset="0"/>
              </a:rPr>
              <a:t> </a:t>
            </a:r>
          </a:p>
        </p:txBody>
      </p:sp>
      <p:pic>
        <p:nvPicPr>
          <p:cNvPr id="706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3025775"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Rectangle 6"/>
          <p:cNvSpPr>
            <a:spLocks noChangeArrowheads="1"/>
          </p:cNvSpPr>
          <p:nvPr/>
        </p:nvSpPr>
        <p:spPr bwMode="auto">
          <a:xfrm>
            <a:off x="3492500" y="231775"/>
            <a:ext cx="5327650"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95000"/>
              </a:lnSpc>
              <a:spcBef>
                <a:spcPct val="0"/>
              </a:spcBef>
              <a:buFontTx/>
              <a:buNone/>
            </a:pPr>
            <a:r>
              <a:rPr lang="hu-HU" altLang="hu-HU" sz="1400">
                <a:latin typeface="Comic Sans MS" pitchFamily="66" charset="0"/>
              </a:rPr>
              <a:t>Kétféle oktánszám ismeretes: </a:t>
            </a:r>
            <a:r>
              <a:rPr lang="hu-HU" altLang="hu-HU" sz="1400">
                <a:solidFill>
                  <a:srgbClr val="00B0F0"/>
                </a:solidFill>
                <a:latin typeface="Comic Sans MS" pitchFamily="66" charset="0"/>
              </a:rPr>
              <a:t>Kísérleti</a:t>
            </a:r>
            <a:r>
              <a:rPr lang="hu-HU" altLang="hu-HU" sz="1400">
                <a:latin typeface="Comic Sans MS" pitchFamily="66" charset="0"/>
              </a:rPr>
              <a:t>, vagy terhelés nélküli (KOSZ) és </a:t>
            </a:r>
            <a:r>
              <a:rPr lang="hu-HU" altLang="hu-HU" sz="1400">
                <a:solidFill>
                  <a:srgbClr val="00B0F0"/>
                </a:solidFill>
                <a:latin typeface="Comic Sans MS" pitchFamily="66" charset="0"/>
              </a:rPr>
              <a:t>motor</a:t>
            </a:r>
            <a:r>
              <a:rPr lang="hu-HU" altLang="hu-HU" sz="1400">
                <a:latin typeface="Comic Sans MS" pitchFamily="66" charset="0"/>
              </a:rPr>
              <a:t>, vagy terheléses (MOSZ ).</a:t>
            </a:r>
          </a:p>
          <a:p>
            <a:pPr algn="just" eaLnBrk="1" hangingPunct="1">
              <a:lnSpc>
                <a:spcPct val="95000"/>
              </a:lnSpc>
              <a:spcBef>
                <a:spcPct val="0"/>
              </a:spcBef>
              <a:buFontTx/>
              <a:buNone/>
            </a:pPr>
            <a:endParaRPr lang="hu-HU" altLang="hu-HU" sz="1400">
              <a:latin typeface="Comic Sans MS" pitchFamily="66" charset="0"/>
            </a:endParaRPr>
          </a:p>
          <a:p>
            <a:pPr algn="just" eaLnBrk="1" hangingPunct="1">
              <a:lnSpc>
                <a:spcPct val="95000"/>
              </a:lnSpc>
              <a:spcBef>
                <a:spcPct val="0"/>
              </a:spcBef>
              <a:buFontTx/>
              <a:buNone/>
            </a:pPr>
            <a:r>
              <a:rPr lang="hu-HU" altLang="hu-HU" sz="1400">
                <a:latin typeface="Comic Sans MS" pitchFamily="66" charset="0"/>
              </a:rPr>
              <a:t>Minél több egy benzinben az aromás szénhidrogén annál nagyobb az oktánszáma (95-benzin, 98-benzin) !</a:t>
            </a:r>
          </a:p>
          <a:p>
            <a:pPr algn="just" eaLnBrk="1" hangingPunct="1">
              <a:lnSpc>
                <a:spcPct val="95000"/>
              </a:lnSpc>
              <a:spcBef>
                <a:spcPct val="0"/>
              </a:spcBef>
            </a:pPr>
            <a:r>
              <a:rPr lang="hu-HU" altLang="hu-HU" sz="1400">
                <a:latin typeface="Comic Sans MS" pitchFamily="66" charset="0"/>
              </a:rPr>
              <a:t> szenzibilitás: KOSZ - MOSZ,</a:t>
            </a:r>
          </a:p>
          <a:p>
            <a:pPr algn="just" eaLnBrk="1" hangingPunct="1">
              <a:lnSpc>
                <a:spcPct val="95000"/>
              </a:lnSpc>
              <a:spcBef>
                <a:spcPct val="0"/>
              </a:spcBef>
            </a:pPr>
            <a:r>
              <a:rPr lang="hu-HU" altLang="hu-HU" sz="1400">
                <a:latin typeface="Comic Sans MS" pitchFamily="66" charset="0"/>
              </a:rPr>
              <a:t> szín,</a:t>
            </a:r>
          </a:p>
          <a:p>
            <a:pPr algn="just" eaLnBrk="1" hangingPunct="1">
              <a:lnSpc>
                <a:spcPct val="95000"/>
              </a:lnSpc>
              <a:spcBef>
                <a:spcPct val="0"/>
              </a:spcBef>
            </a:pPr>
            <a:r>
              <a:rPr lang="hu-HU" altLang="hu-HU" sz="1400">
                <a:latin typeface="Comic Sans MS" pitchFamily="66" charset="0"/>
              </a:rPr>
              <a:t> szag,</a:t>
            </a:r>
          </a:p>
          <a:p>
            <a:pPr algn="just" eaLnBrk="1" hangingPunct="1">
              <a:lnSpc>
                <a:spcPct val="95000"/>
              </a:lnSpc>
              <a:spcBef>
                <a:spcPct val="0"/>
              </a:spcBef>
            </a:pPr>
            <a:r>
              <a:rPr lang="hu-HU" altLang="hu-HU" sz="1400">
                <a:latin typeface="Comic Sans MS" pitchFamily="66" charset="0"/>
              </a:rPr>
              <a:t> desztillációs görbe (Engler . görbe),</a:t>
            </a:r>
          </a:p>
          <a:p>
            <a:pPr algn="just" eaLnBrk="1" hangingPunct="1">
              <a:lnSpc>
                <a:spcPct val="95000"/>
              </a:lnSpc>
              <a:spcBef>
                <a:spcPct val="0"/>
              </a:spcBef>
            </a:pPr>
            <a:r>
              <a:rPr lang="hu-HU" altLang="hu-HU" sz="1400">
                <a:latin typeface="Comic Sans MS" pitchFamily="66" charset="0"/>
              </a:rPr>
              <a:t> kéntartalom,</a:t>
            </a:r>
          </a:p>
          <a:p>
            <a:pPr algn="just" eaLnBrk="1" hangingPunct="1">
              <a:lnSpc>
                <a:spcPct val="95000"/>
              </a:lnSpc>
              <a:spcBef>
                <a:spcPct val="0"/>
              </a:spcBef>
            </a:pPr>
            <a:r>
              <a:rPr lang="hu-HU" altLang="hu-HU" sz="1400">
                <a:latin typeface="Comic Sans MS" pitchFamily="66" charset="0"/>
              </a:rPr>
              <a:t> stabilitás</a:t>
            </a:r>
          </a:p>
          <a:p>
            <a:pPr algn="just" eaLnBrk="1" hangingPunct="1">
              <a:lnSpc>
                <a:spcPct val="95000"/>
              </a:lnSpc>
              <a:spcBef>
                <a:spcPct val="0"/>
              </a:spcBef>
            </a:pPr>
            <a:r>
              <a:rPr lang="hu-HU" altLang="hu-HU" sz="1400">
                <a:latin typeface="Comic Sans MS" pitchFamily="66" charset="0"/>
              </a:rPr>
              <a:t> stb.</a:t>
            </a:r>
          </a:p>
        </p:txBody>
      </p:sp>
      <p:sp>
        <p:nvSpPr>
          <p:cNvPr id="70663" name="Rectangle 7"/>
          <p:cNvSpPr>
            <a:spLocks noChangeArrowheads="1"/>
          </p:cNvSpPr>
          <p:nvPr/>
        </p:nvSpPr>
        <p:spPr bwMode="auto">
          <a:xfrm>
            <a:off x="323850" y="2960688"/>
            <a:ext cx="8424863"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95000"/>
              </a:lnSpc>
              <a:spcBef>
                <a:spcPct val="0"/>
              </a:spcBef>
              <a:buFontTx/>
              <a:buNone/>
            </a:pPr>
            <a:r>
              <a:rPr lang="hu-HU" altLang="hu-HU" sz="1400">
                <a:latin typeface="Comic Sans MS" pitchFamily="66" charset="0"/>
              </a:rPr>
              <a:t>A kőolaj ugyan tartalmaz bizonyos mennyiségben nagy oktánszámú szénhidrogéneket, de néhány kivételtől eltekintve ezek kis koncentrációjuk, valamint fizikai és kémiai tulajdonságaik miatt más vegyületektől csak nagyon költséges eljárásokkal választhatók el. Ezért szükség van olyan finomítói eljárásokra is, amelyek elsődleges célja nagy oktánszámú keverőkomponensekben dús áramok előállítása. </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71683"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29D259AE-6186-4DF8-A411-C1F6A225D8AB}" type="slidenum">
              <a:rPr lang="hu-HU" altLang="hu-HU" sz="1200" smtClean="0">
                <a:solidFill>
                  <a:schemeClr val="bg1">
                    <a:lumMod val="50000"/>
                  </a:schemeClr>
                </a:solidFill>
              </a:rPr>
              <a:pPr eaLnBrk="1" hangingPunct="1">
                <a:spcBef>
                  <a:spcPct val="0"/>
                </a:spcBef>
                <a:buFontTx/>
                <a:buNone/>
                <a:defRPr/>
              </a:pPr>
              <a:t>68</a:t>
            </a:fld>
            <a:endParaRPr lang="hu-HU" altLang="hu-HU" sz="1200" smtClean="0">
              <a:solidFill>
                <a:schemeClr val="bg1">
                  <a:lumMod val="50000"/>
                </a:schemeClr>
              </a:solidFill>
            </a:endParaRPr>
          </a:p>
        </p:txBody>
      </p:sp>
      <p:sp>
        <p:nvSpPr>
          <p:cNvPr id="71684" name="Rectangle 4"/>
          <p:cNvSpPr>
            <a:spLocks noChangeArrowheads="1"/>
          </p:cNvSpPr>
          <p:nvPr/>
        </p:nvSpPr>
        <p:spPr bwMode="auto">
          <a:xfrm>
            <a:off x="685800" y="29845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hu-HU" sz="3600">
                <a:solidFill>
                  <a:schemeClr val="tx2"/>
                </a:solidFill>
              </a:rPr>
              <a:t>Internal Combustion Engine</a:t>
            </a:r>
          </a:p>
        </p:txBody>
      </p:sp>
      <p:sp>
        <p:nvSpPr>
          <p:cNvPr id="124933" name="Rectangle 5"/>
          <p:cNvSpPr>
            <a:spLocks noChangeArrowheads="1"/>
          </p:cNvSpPr>
          <p:nvPr/>
        </p:nvSpPr>
        <p:spPr bwMode="auto">
          <a:xfrm>
            <a:off x="685800" y="990600"/>
            <a:ext cx="7772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endParaRPr lang="en-US" altLang="hu-HU"/>
          </a:p>
          <a:p>
            <a:pPr algn="ctr" eaLnBrk="1" hangingPunct="1">
              <a:buFontTx/>
              <a:buNone/>
            </a:pPr>
            <a:r>
              <a:rPr lang="en-US" altLang="hu-HU" sz="2800"/>
              <a:t>C</a:t>
            </a:r>
            <a:r>
              <a:rPr lang="en-US" altLang="hu-HU" sz="2800" baseline="-25000"/>
              <a:t>9</a:t>
            </a:r>
            <a:r>
              <a:rPr lang="en-US" altLang="hu-HU" sz="2800"/>
              <a:t>H</a:t>
            </a:r>
            <a:r>
              <a:rPr lang="en-US" altLang="hu-HU" sz="2800" baseline="-25000"/>
              <a:t>20(l)</a:t>
            </a:r>
            <a:r>
              <a:rPr lang="en-US" altLang="hu-HU" sz="2800"/>
              <a:t> + 14O</a:t>
            </a:r>
            <a:r>
              <a:rPr lang="en-US" altLang="hu-HU" sz="2800" baseline="-25000"/>
              <a:t>2(g)</a:t>
            </a:r>
            <a:r>
              <a:rPr lang="en-US" altLang="hu-HU" sz="2800"/>
              <a:t> ---&gt; 9CO</a:t>
            </a:r>
            <a:r>
              <a:rPr lang="en-US" altLang="hu-HU" sz="2800" baseline="-25000"/>
              <a:t>2(g)</a:t>
            </a:r>
            <a:r>
              <a:rPr lang="en-US" altLang="hu-HU" sz="2800"/>
              <a:t> + 10H</a:t>
            </a:r>
            <a:r>
              <a:rPr lang="en-US" altLang="hu-HU" sz="2800" baseline="-25000"/>
              <a:t>2</a:t>
            </a:r>
            <a:r>
              <a:rPr lang="en-US" altLang="hu-HU" sz="2800"/>
              <a:t>O</a:t>
            </a:r>
            <a:r>
              <a:rPr lang="en-US" altLang="hu-HU" sz="2800" baseline="-25000"/>
              <a:t>(g)</a:t>
            </a:r>
            <a:endParaRPr lang="en-US" altLang="hu-HU" sz="2800"/>
          </a:p>
        </p:txBody>
      </p:sp>
      <p:sp>
        <p:nvSpPr>
          <p:cNvPr id="124934" name="Text Box 6"/>
          <p:cNvSpPr txBox="1">
            <a:spLocks noChangeArrowheads="1"/>
          </p:cNvSpPr>
          <p:nvPr/>
        </p:nvSpPr>
        <p:spPr bwMode="auto">
          <a:xfrm>
            <a:off x="2544763" y="2362200"/>
            <a:ext cx="4114800"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hu-HU" sz="1800">
                <a:latin typeface="Times New Roman" pitchFamily="18" charset="0"/>
              </a:rPr>
              <a:t>             </a:t>
            </a:r>
            <a:r>
              <a:rPr lang="en-US" altLang="hu-HU" sz="2400">
                <a:latin typeface="Times New Roman" pitchFamily="18" charset="0"/>
              </a:rPr>
              <a:t>CH</a:t>
            </a:r>
            <a:r>
              <a:rPr lang="en-US" altLang="hu-HU" sz="2400" baseline="-25000">
                <a:latin typeface="Times New Roman" pitchFamily="18" charset="0"/>
              </a:rPr>
              <a:t>3</a:t>
            </a:r>
            <a:r>
              <a:rPr lang="en-US" altLang="hu-HU" sz="2400">
                <a:latin typeface="Times New Roman" pitchFamily="18" charset="0"/>
              </a:rPr>
              <a:t>         CH</a:t>
            </a:r>
            <a:r>
              <a:rPr lang="en-US" altLang="hu-HU" sz="2400" baseline="-25000">
                <a:latin typeface="Times New Roman" pitchFamily="18" charset="0"/>
              </a:rPr>
              <a:t>3</a:t>
            </a:r>
            <a:endParaRPr lang="en-US" altLang="hu-HU" sz="2400">
              <a:latin typeface="Times New Roman" pitchFamily="18" charset="0"/>
            </a:endParaRPr>
          </a:p>
          <a:p>
            <a:pPr>
              <a:lnSpc>
                <a:spcPct val="30000"/>
              </a:lnSpc>
              <a:spcBef>
                <a:spcPct val="0"/>
              </a:spcBef>
              <a:buFontTx/>
              <a:buNone/>
            </a:pPr>
            <a:r>
              <a:rPr lang="en-US" altLang="hu-HU" sz="2400">
                <a:latin typeface="Times New Roman" pitchFamily="18" charset="0"/>
              </a:rPr>
              <a:t>           |               |</a:t>
            </a:r>
          </a:p>
          <a:p>
            <a:pPr>
              <a:lnSpc>
                <a:spcPct val="90000"/>
              </a:lnSpc>
              <a:spcBef>
                <a:spcPct val="0"/>
              </a:spcBef>
              <a:buFontTx/>
              <a:buNone/>
            </a:pPr>
            <a:r>
              <a:rPr lang="en-US" altLang="hu-HU" sz="2400">
                <a:latin typeface="Times New Roman" pitchFamily="18" charset="0"/>
              </a:rPr>
              <a:t>CH</a:t>
            </a:r>
            <a:r>
              <a:rPr lang="en-US" altLang="hu-HU" sz="2400" baseline="-25000">
                <a:latin typeface="Times New Roman" pitchFamily="18" charset="0"/>
              </a:rPr>
              <a:t>3</a:t>
            </a:r>
            <a:r>
              <a:rPr lang="en-US" altLang="hu-HU" sz="2400">
                <a:latin typeface="Times New Roman" pitchFamily="18" charset="0"/>
              </a:rPr>
              <a:t> - C - CH</a:t>
            </a:r>
            <a:r>
              <a:rPr lang="en-US" altLang="hu-HU" sz="2400" baseline="-25000">
                <a:latin typeface="Times New Roman" pitchFamily="18" charset="0"/>
              </a:rPr>
              <a:t>2</a:t>
            </a:r>
            <a:r>
              <a:rPr lang="en-US" altLang="hu-HU" sz="2400">
                <a:latin typeface="Times New Roman" pitchFamily="18" charset="0"/>
              </a:rPr>
              <a:t> - CH - CH</a:t>
            </a:r>
            <a:r>
              <a:rPr lang="en-US" altLang="hu-HU" sz="2400" baseline="-25000">
                <a:latin typeface="Times New Roman" pitchFamily="18" charset="0"/>
              </a:rPr>
              <a:t>3</a:t>
            </a:r>
            <a:endParaRPr lang="en-US" altLang="hu-HU" sz="2400">
              <a:latin typeface="Times New Roman" pitchFamily="18" charset="0"/>
            </a:endParaRPr>
          </a:p>
          <a:p>
            <a:pPr>
              <a:lnSpc>
                <a:spcPct val="40000"/>
              </a:lnSpc>
              <a:spcBef>
                <a:spcPct val="0"/>
              </a:spcBef>
              <a:buFontTx/>
              <a:buNone/>
            </a:pPr>
            <a:r>
              <a:rPr lang="en-US" altLang="hu-HU" sz="2400">
                <a:latin typeface="Times New Roman" pitchFamily="18" charset="0"/>
              </a:rPr>
              <a:t>           |</a:t>
            </a:r>
          </a:p>
          <a:p>
            <a:pPr>
              <a:lnSpc>
                <a:spcPct val="80000"/>
              </a:lnSpc>
              <a:spcBef>
                <a:spcPct val="0"/>
              </a:spcBef>
              <a:buFontTx/>
              <a:buNone/>
            </a:pPr>
            <a:r>
              <a:rPr lang="en-US" altLang="hu-HU" sz="2400">
                <a:latin typeface="Times New Roman" pitchFamily="18" charset="0"/>
              </a:rPr>
              <a:t>          CH</a:t>
            </a:r>
            <a:r>
              <a:rPr lang="en-US" altLang="hu-HU" sz="2400" baseline="-25000">
                <a:latin typeface="Times New Roman" pitchFamily="18" charset="0"/>
              </a:rPr>
              <a:t>3</a:t>
            </a:r>
            <a:r>
              <a:rPr lang="en-US" altLang="hu-HU" sz="2400">
                <a:latin typeface="Times New Roman" pitchFamily="18" charset="0"/>
              </a:rPr>
              <a:t>		isooctane</a:t>
            </a:r>
          </a:p>
          <a:p>
            <a:pPr>
              <a:spcBef>
                <a:spcPct val="0"/>
              </a:spcBef>
              <a:buFontTx/>
              <a:buNone/>
            </a:pPr>
            <a:r>
              <a:rPr lang="en-US" altLang="hu-HU" sz="2400">
                <a:latin typeface="Times New Roman" pitchFamily="18" charset="0"/>
              </a:rPr>
              <a:t>octane number = 100</a:t>
            </a:r>
            <a:endParaRPr lang="en-US" altLang="hu-HU" sz="1800">
              <a:latin typeface="Times New Roman" pitchFamily="18" charset="0"/>
            </a:endParaRPr>
          </a:p>
        </p:txBody>
      </p:sp>
      <p:sp>
        <p:nvSpPr>
          <p:cNvPr id="124935" name="Text Box 7"/>
          <p:cNvSpPr txBox="1">
            <a:spLocks noChangeArrowheads="1"/>
          </p:cNvSpPr>
          <p:nvPr/>
        </p:nvSpPr>
        <p:spPr bwMode="auto">
          <a:xfrm>
            <a:off x="2114550" y="4591050"/>
            <a:ext cx="4975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en-US" altLang="hu-HU" sz="2400">
                <a:latin typeface="Times New Roman" pitchFamily="18" charset="0"/>
              </a:rPr>
              <a:t>CH</a:t>
            </a:r>
            <a:r>
              <a:rPr lang="en-US" altLang="hu-HU" sz="2400" baseline="-25000">
                <a:latin typeface="Times New Roman" pitchFamily="18" charset="0"/>
              </a:rPr>
              <a:t>3</a:t>
            </a:r>
            <a:r>
              <a:rPr lang="en-US" altLang="hu-HU" sz="2400">
                <a:latin typeface="Times New Roman" pitchFamily="18" charset="0"/>
              </a:rPr>
              <a:t>- CH</a:t>
            </a:r>
            <a:r>
              <a:rPr lang="en-US" altLang="hu-HU" sz="2400" baseline="-25000">
                <a:latin typeface="Times New Roman" pitchFamily="18" charset="0"/>
              </a:rPr>
              <a:t>2</a:t>
            </a:r>
            <a:r>
              <a:rPr lang="en-US" altLang="hu-HU" sz="2400">
                <a:latin typeface="Times New Roman" pitchFamily="18" charset="0"/>
              </a:rPr>
              <a:t>- CH</a:t>
            </a:r>
            <a:r>
              <a:rPr lang="en-US" altLang="hu-HU" sz="2400" baseline="-25000">
                <a:latin typeface="Times New Roman" pitchFamily="18" charset="0"/>
              </a:rPr>
              <a:t>2</a:t>
            </a:r>
            <a:r>
              <a:rPr lang="en-US" altLang="hu-HU" sz="2400">
                <a:latin typeface="Times New Roman" pitchFamily="18" charset="0"/>
              </a:rPr>
              <a:t>- CH</a:t>
            </a:r>
            <a:r>
              <a:rPr lang="en-US" altLang="hu-HU" sz="2400" baseline="-25000">
                <a:latin typeface="Times New Roman" pitchFamily="18" charset="0"/>
              </a:rPr>
              <a:t>2</a:t>
            </a:r>
            <a:r>
              <a:rPr lang="en-US" altLang="hu-HU" sz="2400">
                <a:latin typeface="Times New Roman" pitchFamily="18" charset="0"/>
              </a:rPr>
              <a:t>- CH</a:t>
            </a:r>
            <a:r>
              <a:rPr lang="en-US" altLang="hu-HU" sz="2400" baseline="-25000">
                <a:latin typeface="Times New Roman" pitchFamily="18" charset="0"/>
              </a:rPr>
              <a:t>2</a:t>
            </a:r>
            <a:r>
              <a:rPr lang="en-US" altLang="hu-HU" sz="2400">
                <a:latin typeface="Times New Roman" pitchFamily="18" charset="0"/>
              </a:rPr>
              <a:t>- CH</a:t>
            </a:r>
            <a:r>
              <a:rPr lang="en-US" altLang="hu-HU" sz="2400" baseline="-25000">
                <a:latin typeface="Times New Roman" pitchFamily="18" charset="0"/>
              </a:rPr>
              <a:t>2</a:t>
            </a:r>
            <a:r>
              <a:rPr lang="en-US" altLang="hu-HU" sz="2400">
                <a:latin typeface="Times New Roman" pitchFamily="18" charset="0"/>
              </a:rPr>
              <a:t>- CH</a:t>
            </a:r>
            <a:r>
              <a:rPr lang="en-US" altLang="hu-HU" sz="2400" baseline="-25000">
                <a:latin typeface="Times New Roman" pitchFamily="18" charset="0"/>
              </a:rPr>
              <a:t>3</a:t>
            </a:r>
          </a:p>
          <a:p>
            <a:pPr algn="ctr">
              <a:spcBef>
                <a:spcPct val="0"/>
              </a:spcBef>
              <a:buFontTx/>
              <a:buNone/>
            </a:pPr>
            <a:r>
              <a:rPr lang="en-US" altLang="hu-HU" sz="2400">
                <a:latin typeface="Times New Roman" pitchFamily="18" charset="0"/>
              </a:rPr>
              <a:t>n-heptane</a:t>
            </a:r>
            <a:endParaRPr lang="en-US" altLang="hu-HU" sz="2000">
              <a:latin typeface="Times New Roman" pitchFamily="18" charset="0"/>
            </a:endParaRPr>
          </a:p>
          <a:p>
            <a:pPr algn="ctr">
              <a:spcBef>
                <a:spcPct val="0"/>
              </a:spcBef>
              <a:buFontTx/>
              <a:buNone/>
            </a:pPr>
            <a:r>
              <a:rPr lang="en-US" altLang="hu-HU" sz="2400">
                <a:latin typeface="Times New Roman" pitchFamily="18" charset="0"/>
              </a:rPr>
              <a:t>octane number = 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493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493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49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3" grpId="0" build="p" autoUpdateAnimBg="0"/>
      <p:bldP spid="124934" grpId="0" autoUpdateAnimBg="0"/>
      <p:bldP spid="12493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smtClean="0">
                <a:solidFill>
                  <a:schemeClr val="bg1">
                    <a:lumMod val="50000"/>
                  </a:schemeClr>
                </a:solidFill>
              </a:rPr>
              <a:t>Dr. Pátzay György</a:t>
            </a:r>
          </a:p>
        </p:txBody>
      </p:sp>
      <p:sp>
        <p:nvSpPr>
          <p:cNvPr id="7270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1A964A78-8CA7-41C9-BA9C-3BD571E621B0}" type="slidenum">
              <a:rPr lang="hu-HU" altLang="hu-HU" sz="1200" smtClean="0">
                <a:solidFill>
                  <a:schemeClr val="bg1">
                    <a:lumMod val="50000"/>
                  </a:schemeClr>
                </a:solidFill>
              </a:rPr>
              <a:pPr eaLnBrk="1" hangingPunct="1">
                <a:spcBef>
                  <a:spcPct val="0"/>
                </a:spcBef>
                <a:buFontTx/>
                <a:buNone/>
                <a:defRPr/>
              </a:pPr>
              <a:t>69</a:t>
            </a:fld>
            <a:endParaRPr lang="hu-HU" altLang="hu-HU" sz="1200" smtClean="0">
              <a:solidFill>
                <a:schemeClr val="bg1">
                  <a:lumMod val="50000"/>
                </a:schemeClr>
              </a:solidFill>
            </a:endParaRPr>
          </a:p>
        </p:txBody>
      </p:sp>
      <p:sp>
        <p:nvSpPr>
          <p:cNvPr id="72708" name="Text Box 4"/>
          <p:cNvSpPr txBox="1">
            <a:spLocks noChangeArrowheads="1"/>
          </p:cNvSpPr>
          <p:nvPr/>
        </p:nvSpPr>
        <p:spPr bwMode="auto">
          <a:xfrm>
            <a:off x="323850" y="333375"/>
            <a:ext cx="8569325"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lvl="2" eaLnBrk="1" hangingPunct="1">
              <a:spcBef>
                <a:spcPct val="0"/>
              </a:spcBef>
              <a:buFontTx/>
              <a:buNone/>
              <a:defRPr/>
            </a:pPr>
            <a:r>
              <a:rPr lang="hu-HU" altLang="hu-HU" sz="1600" b="1" i="1" dirty="0" smtClean="0">
                <a:solidFill>
                  <a:schemeClr val="accent5">
                    <a:lumMod val="50000"/>
                  </a:schemeClr>
                </a:solidFill>
                <a:latin typeface="Comic Sans MS" pitchFamily="66" charset="0"/>
              </a:rPr>
              <a:t>Diesel-gázolajok főbb minőségi követelményei </a:t>
            </a:r>
          </a:p>
          <a:p>
            <a:pPr marL="0" lvl="2" eaLnBrk="1" hangingPunct="1">
              <a:spcBef>
                <a:spcPct val="0"/>
              </a:spcBef>
              <a:buFontTx/>
              <a:buNone/>
              <a:defRPr/>
            </a:pPr>
            <a:endParaRPr lang="hu-HU" altLang="hu-HU" sz="1600" dirty="0" smtClean="0">
              <a:solidFill>
                <a:schemeClr val="accent5">
                  <a:lumMod val="50000"/>
                </a:schemeClr>
              </a:solidFill>
              <a:latin typeface="Comic Sans MS" pitchFamily="66" charset="0"/>
            </a:endParaRPr>
          </a:p>
          <a:p>
            <a:pPr marL="228600" eaLnBrk="1" hangingPunct="1">
              <a:lnSpc>
                <a:spcPct val="95000"/>
              </a:lnSpc>
              <a:spcBef>
                <a:spcPct val="0"/>
              </a:spcBef>
              <a:buFontTx/>
              <a:buNone/>
              <a:defRPr/>
            </a:pPr>
            <a:r>
              <a:rPr lang="hu-HU" altLang="hu-HU" sz="1600" dirty="0" smtClean="0">
                <a:latin typeface="Comic Sans MS" pitchFamily="66" charset="0"/>
              </a:rPr>
              <a:t>- </a:t>
            </a:r>
            <a:r>
              <a:rPr lang="hu-HU" altLang="hu-HU" sz="1400" dirty="0" smtClean="0">
                <a:latin typeface="Comic Sans MS" pitchFamily="66" charset="0"/>
              </a:rPr>
              <a:t>előírt határok közötti forrásponttartomány (pl. 180-300 </a:t>
            </a:r>
            <a:r>
              <a:rPr lang="hu-HU" altLang="hu-HU" sz="1400" baseline="30000" dirty="0" err="1" smtClean="0">
                <a:latin typeface="Comic Sans MS" pitchFamily="66" charset="0"/>
              </a:rPr>
              <a:t>o</a:t>
            </a:r>
            <a:r>
              <a:rPr lang="hu-HU" altLang="hu-HU" sz="1400" dirty="0" err="1" smtClean="0">
                <a:latin typeface="Comic Sans MS" pitchFamily="66" charset="0"/>
              </a:rPr>
              <a:t>C</a:t>
            </a:r>
            <a:r>
              <a:rPr lang="hu-HU" altLang="hu-HU" sz="1400" dirty="0" smtClean="0">
                <a:latin typeface="Comic Sans MS" pitchFamily="66" charset="0"/>
              </a:rPr>
              <a:t>, 250-370 </a:t>
            </a:r>
            <a:r>
              <a:rPr lang="hu-HU" altLang="hu-HU" sz="1400" baseline="30000" dirty="0" err="1" smtClean="0">
                <a:solidFill>
                  <a:srgbClr val="FF3300"/>
                </a:solidFill>
                <a:latin typeface="Comic Sans MS" pitchFamily="66" charset="0"/>
              </a:rPr>
              <a:t>o</a:t>
            </a:r>
            <a:r>
              <a:rPr lang="hu-HU" altLang="hu-HU" sz="1400" dirty="0" err="1" smtClean="0">
                <a:latin typeface="Comic Sans MS" pitchFamily="66" charset="0"/>
              </a:rPr>
              <a:t>C</a:t>
            </a:r>
            <a:r>
              <a:rPr lang="hu-HU" altLang="hu-HU" sz="1400" dirty="0" smtClean="0">
                <a:latin typeface="Comic Sans MS" pitchFamily="66" charset="0"/>
              </a:rPr>
              <a:t>), </a:t>
            </a:r>
          </a:p>
          <a:p>
            <a:pPr marL="228600" eaLnBrk="1" hangingPunct="1">
              <a:lnSpc>
                <a:spcPct val="95000"/>
              </a:lnSpc>
              <a:spcBef>
                <a:spcPct val="0"/>
              </a:spcBef>
              <a:buFontTx/>
              <a:buNone/>
              <a:defRPr/>
            </a:pPr>
            <a:r>
              <a:rPr lang="hu-HU" altLang="hu-HU" sz="1400" dirty="0" smtClean="0">
                <a:latin typeface="Comic Sans MS" pitchFamily="66" charset="0"/>
              </a:rPr>
              <a:t>- könnyű gyulladás és jó égési tulajdonságok (cetánszám: 51-58), </a:t>
            </a:r>
          </a:p>
          <a:p>
            <a:pPr marL="228600" eaLnBrk="1" hangingPunct="1">
              <a:lnSpc>
                <a:spcPct val="95000"/>
              </a:lnSpc>
              <a:spcBef>
                <a:spcPct val="0"/>
              </a:spcBef>
              <a:buFontTx/>
              <a:buNone/>
              <a:defRPr/>
            </a:pPr>
            <a:r>
              <a:rPr lang="hu-HU" altLang="hu-HU" sz="1400" dirty="0" smtClean="0">
                <a:latin typeface="Comic Sans MS" pitchFamily="66" charset="0"/>
              </a:rPr>
              <a:t>- kis kéntartalom (10-350 ppm), </a:t>
            </a:r>
          </a:p>
          <a:p>
            <a:pPr marL="228600" eaLnBrk="1" hangingPunct="1">
              <a:lnSpc>
                <a:spcPct val="95000"/>
              </a:lnSpc>
              <a:spcBef>
                <a:spcPct val="0"/>
              </a:spcBef>
              <a:buFontTx/>
              <a:buNone/>
              <a:defRPr/>
            </a:pPr>
            <a:r>
              <a:rPr lang="hu-HU" altLang="hu-HU" sz="1400" dirty="0" smtClean="0">
                <a:latin typeface="Comic Sans MS" pitchFamily="66" charset="0"/>
              </a:rPr>
              <a:t>- kis aromástartalom (5-30 %), </a:t>
            </a:r>
          </a:p>
          <a:p>
            <a:pPr marL="228600" eaLnBrk="1" hangingPunct="1">
              <a:lnSpc>
                <a:spcPct val="95000"/>
              </a:lnSpc>
              <a:spcBef>
                <a:spcPct val="0"/>
              </a:spcBef>
              <a:buFontTx/>
              <a:buNone/>
              <a:defRPr/>
            </a:pPr>
            <a:r>
              <a:rPr lang="hu-HU" altLang="hu-HU" sz="1400" dirty="0" smtClean="0">
                <a:latin typeface="Comic Sans MS" pitchFamily="66" charset="0"/>
              </a:rPr>
              <a:t>- kis </a:t>
            </a:r>
            <a:r>
              <a:rPr lang="hu-HU" altLang="hu-HU" sz="1400" dirty="0" err="1" smtClean="0">
                <a:latin typeface="Comic Sans MS" pitchFamily="66" charset="0"/>
              </a:rPr>
              <a:t>poliaromás-tartalom</a:t>
            </a:r>
            <a:r>
              <a:rPr lang="hu-HU" altLang="hu-HU" sz="1400" dirty="0" smtClean="0">
                <a:latin typeface="Comic Sans MS" pitchFamily="66" charset="0"/>
              </a:rPr>
              <a:t> (0,02-11 %), </a:t>
            </a:r>
          </a:p>
          <a:p>
            <a:pPr marL="228600" eaLnBrk="1" hangingPunct="1">
              <a:lnSpc>
                <a:spcPct val="95000"/>
              </a:lnSpc>
              <a:spcBef>
                <a:spcPct val="0"/>
              </a:spcBef>
              <a:buFontTx/>
              <a:buNone/>
              <a:defRPr/>
            </a:pPr>
            <a:r>
              <a:rPr lang="hu-HU" altLang="hu-HU" sz="1400" dirty="0" smtClean="0">
                <a:latin typeface="Comic Sans MS" pitchFamily="66" charset="0"/>
              </a:rPr>
              <a:t>- kis sűrűség (810-845 kg/m3), </a:t>
            </a:r>
          </a:p>
          <a:p>
            <a:pPr marL="228600" eaLnBrk="1" hangingPunct="1">
              <a:lnSpc>
                <a:spcPct val="95000"/>
              </a:lnSpc>
              <a:spcBef>
                <a:spcPct val="0"/>
              </a:spcBef>
              <a:buFontTx/>
              <a:buNone/>
              <a:defRPr/>
            </a:pPr>
            <a:r>
              <a:rPr lang="hu-HU" altLang="hu-HU" sz="1400" dirty="0" smtClean="0">
                <a:latin typeface="Comic Sans MS" pitchFamily="66" charset="0"/>
              </a:rPr>
              <a:t>- viszonylag alacsony végforráspont (280-360 </a:t>
            </a:r>
            <a:r>
              <a:rPr lang="hu-HU" altLang="hu-HU" sz="1400" baseline="30000" dirty="0" err="1" smtClean="0">
                <a:latin typeface="Comic Sans MS" pitchFamily="66" charset="0"/>
              </a:rPr>
              <a:t>o</a:t>
            </a:r>
            <a:r>
              <a:rPr lang="hu-HU" altLang="hu-HU" sz="1400" dirty="0" err="1" smtClean="0">
                <a:latin typeface="Comic Sans MS" pitchFamily="66" charset="0"/>
              </a:rPr>
              <a:t>C</a:t>
            </a:r>
            <a:r>
              <a:rPr lang="hu-HU" altLang="hu-HU" sz="1400" dirty="0" smtClean="0">
                <a:latin typeface="Comic Sans MS" pitchFamily="66" charset="0"/>
              </a:rPr>
              <a:t>), </a:t>
            </a:r>
          </a:p>
          <a:p>
            <a:pPr marL="400050" indent="-171450" eaLnBrk="1" hangingPunct="1">
              <a:lnSpc>
                <a:spcPct val="95000"/>
              </a:lnSpc>
              <a:spcBef>
                <a:spcPct val="0"/>
              </a:spcBef>
              <a:buFontTx/>
              <a:buNone/>
              <a:defRPr/>
            </a:pPr>
            <a:r>
              <a:rPr lang="hu-HU" altLang="hu-HU" sz="1400" dirty="0" smtClean="0">
                <a:latin typeface="Comic Sans MS" pitchFamily="66" charset="0"/>
              </a:rPr>
              <a:t>- jó folyási tulajdonságok kis hőmérsékleten (éghajlatnak megfelelő hidegszűrhetőségi határhőmérséklet, azaz CFPP, dermedéspont, viszkozitás (éghajlattól függően +5o-tól –35</a:t>
            </a:r>
            <a:r>
              <a:rPr lang="hu-HU" altLang="hu-HU" sz="1400" baseline="30000" dirty="0" smtClean="0">
                <a:latin typeface="Comic Sans MS" pitchFamily="66" charset="0"/>
              </a:rPr>
              <a:t>o</a:t>
            </a:r>
            <a:r>
              <a:rPr lang="hu-HU" altLang="hu-HU" sz="1400" dirty="0" smtClean="0">
                <a:latin typeface="Comic Sans MS" pitchFamily="66" charset="0"/>
              </a:rPr>
              <a:t>C-ig), </a:t>
            </a:r>
          </a:p>
          <a:p>
            <a:pPr marL="228600" eaLnBrk="1" hangingPunct="1">
              <a:lnSpc>
                <a:spcPct val="95000"/>
              </a:lnSpc>
              <a:spcBef>
                <a:spcPct val="0"/>
              </a:spcBef>
              <a:buFontTx/>
              <a:buNone/>
              <a:defRPr/>
            </a:pPr>
            <a:r>
              <a:rPr lang="hu-HU" altLang="hu-HU" sz="1400" dirty="0" smtClean="0">
                <a:latin typeface="Comic Sans MS" pitchFamily="66" charset="0"/>
              </a:rPr>
              <a:t>- jó tárolási stabilitás, </a:t>
            </a:r>
          </a:p>
          <a:p>
            <a:pPr marL="400050" indent="-171450" eaLnBrk="1" hangingPunct="1">
              <a:lnSpc>
                <a:spcPct val="95000"/>
              </a:lnSpc>
              <a:spcBef>
                <a:spcPct val="0"/>
              </a:spcBef>
              <a:buFontTx/>
              <a:buNone/>
              <a:defRPr/>
            </a:pPr>
            <a:r>
              <a:rPr lang="hu-HU" altLang="hu-HU" sz="1400" dirty="0" smtClean="0">
                <a:latin typeface="Comic Sans MS" pitchFamily="66" charset="0"/>
              </a:rPr>
              <a:t>- optimalizált adalékolás (pl. </a:t>
            </a:r>
            <a:r>
              <a:rPr lang="hu-HU" altLang="hu-HU" sz="1400" dirty="0" err="1" smtClean="0">
                <a:latin typeface="Comic Sans MS" pitchFamily="66" charset="0"/>
              </a:rPr>
              <a:t>detergens-diszpergens</a:t>
            </a:r>
            <a:r>
              <a:rPr lang="hu-HU" altLang="hu-HU" sz="1400" dirty="0" smtClean="0">
                <a:latin typeface="Comic Sans MS" pitchFamily="66" charset="0"/>
              </a:rPr>
              <a:t> hatás, habzásgátlás, megfelelő kenőképesség, korrózió- és </a:t>
            </a:r>
            <a:r>
              <a:rPr lang="hu-HU" altLang="hu-HU" sz="1400" dirty="0" err="1" smtClean="0">
                <a:latin typeface="Comic Sans MS" pitchFamily="66" charset="0"/>
              </a:rPr>
              <a:t>oxidációgátló</a:t>
            </a:r>
            <a:r>
              <a:rPr lang="hu-HU" altLang="hu-HU" sz="1400" dirty="0" smtClean="0">
                <a:latin typeface="Comic Sans MS" pitchFamily="66" charset="0"/>
              </a:rPr>
              <a:t> hatás, stb.), </a:t>
            </a:r>
          </a:p>
          <a:p>
            <a:pPr marL="400050" indent="-171450" eaLnBrk="1" hangingPunct="1">
              <a:lnSpc>
                <a:spcPct val="95000"/>
              </a:lnSpc>
              <a:spcBef>
                <a:spcPct val="0"/>
              </a:spcBef>
              <a:buFontTx/>
              <a:buChar char="-"/>
              <a:defRPr/>
            </a:pPr>
            <a:r>
              <a:rPr lang="hu-HU" altLang="hu-HU" sz="1400" dirty="0" smtClean="0">
                <a:latin typeface="Comic Sans MS" pitchFamily="66" charset="0"/>
              </a:rPr>
              <a:t>kis károsanyag-kibocsátás (szén-monoxid, nitrogén-oxidok, kén-dioxid, </a:t>
            </a:r>
            <a:r>
              <a:rPr lang="hu-HU" altLang="hu-HU" sz="1400" dirty="0" err="1" smtClean="0">
                <a:latin typeface="Comic Sans MS" pitchFamily="66" charset="0"/>
              </a:rPr>
              <a:t>kén-trioxid</a:t>
            </a:r>
            <a:r>
              <a:rPr lang="hu-HU" altLang="hu-HU" sz="1400" dirty="0" smtClean="0">
                <a:latin typeface="Comic Sans MS" pitchFamily="66" charset="0"/>
              </a:rPr>
              <a:t>, szénhidrogének, részecskék). </a:t>
            </a:r>
          </a:p>
          <a:p>
            <a:pPr marL="400050" indent="-171450" eaLnBrk="1" hangingPunct="1">
              <a:lnSpc>
                <a:spcPct val="95000"/>
              </a:lnSpc>
              <a:spcBef>
                <a:spcPct val="0"/>
              </a:spcBef>
              <a:buFontTx/>
              <a:buChar char="-"/>
              <a:defRPr/>
            </a:pPr>
            <a:endParaRPr lang="hu-HU" altLang="hu-HU" sz="1600" dirty="0" smtClean="0">
              <a:latin typeface="Comic Sans MS" pitchFamily="66" charset="0"/>
            </a:endParaRPr>
          </a:p>
          <a:p>
            <a:pPr algn="just" eaLnBrk="1" hangingPunct="1">
              <a:lnSpc>
                <a:spcPct val="95000"/>
              </a:lnSpc>
              <a:spcBef>
                <a:spcPct val="0"/>
              </a:spcBef>
              <a:buFontTx/>
              <a:buNone/>
              <a:defRPr/>
            </a:pPr>
            <a:r>
              <a:rPr lang="hu-HU" altLang="hu-HU" sz="1600" dirty="0" smtClean="0">
                <a:solidFill>
                  <a:srgbClr val="00B0F0"/>
                </a:solidFill>
                <a:latin typeface="Comic Sans MS" pitchFamily="66" charset="0"/>
              </a:rPr>
              <a:t>Cetánszám: </a:t>
            </a:r>
            <a:r>
              <a:rPr lang="hu-HU" altLang="hu-HU" sz="1400" dirty="0" smtClean="0">
                <a:latin typeface="Comic Sans MS" pitchFamily="66" charset="0"/>
              </a:rPr>
              <a:t>A gázolajok gyulladási hajlamának jellemzésére szolgál. A vizsgált olaj cetánszáma egyenlő a vizsgálómotorban vele azonos égési tulajdonságokat mutató </a:t>
            </a:r>
            <a:r>
              <a:rPr lang="hu-HU" altLang="hu-HU" sz="1400" dirty="0" err="1" smtClean="0">
                <a:latin typeface="Comic Sans MS" pitchFamily="66" charset="0"/>
              </a:rPr>
              <a:t>n-cetánból</a:t>
            </a:r>
            <a:r>
              <a:rPr lang="hu-HU" altLang="hu-HU" sz="1400" dirty="0" smtClean="0">
                <a:latin typeface="Comic Sans MS" pitchFamily="66" charset="0"/>
              </a:rPr>
              <a:t> és </a:t>
            </a:r>
            <a:r>
              <a:rPr lang="hu-HU" altLang="hu-HU" sz="1400" dirty="0" err="1" smtClean="0">
                <a:latin typeface="Comic Sans MS" pitchFamily="66" charset="0"/>
              </a:rPr>
              <a:t>α-metil-naftalinból</a:t>
            </a:r>
            <a:r>
              <a:rPr lang="hu-HU" altLang="hu-HU" sz="1400" dirty="0" smtClean="0">
                <a:latin typeface="Comic Sans MS" pitchFamily="66" charset="0"/>
              </a:rPr>
              <a:t> készült elegyben lévő </a:t>
            </a:r>
            <a:r>
              <a:rPr lang="hu-HU" altLang="hu-HU" sz="1400" dirty="0" err="1" smtClean="0">
                <a:latin typeface="Comic Sans MS" pitchFamily="66" charset="0"/>
              </a:rPr>
              <a:t>cetántartalom</a:t>
            </a:r>
            <a:r>
              <a:rPr lang="hu-HU" altLang="hu-HU" sz="1400" dirty="0" smtClean="0">
                <a:latin typeface="Comic Sans MS" pitchFamily="66" charset="0"/>
              </a:rPr>
              <a:t> v/</a:t>
            </a:r>
            <a:r>
              <a:rPr lang="hu-HU" altLang="hu-HU" sz="1400" dirty="0" err="1" smtClean="0">
                <a:latin typeface="Comic Sans MS" pitchFamily="66" charset="0"/>
              </a:rPr>
              <a:t>v%-ban</a:t>
            </a:r>
            <a:r>
              <a:rPr lang="hu-HU" altLang="hu-HU" sz="1400" dirty="0" smtClean="0">
                <a:latin typeface="Comic Sans MS" pitchFamily="66" charset="0"/>
              </a:rPr>
              <a:t> kifejezett számértékével. Újabban az </a:t>
            </a:r>
            <a:r>
              <a:rPr lang="hu-HU" altLang="hu-HU" sz="1400" dirty="0" err="1" smtClean="0">
                <a:latin typeface="Comic Sans MS" pitchFamily="66" charset="0"/>
              </a:rPr>
              <a:t>α-metil-naftalin</a:t>
            </a:r>
            <a:r>
              <a:rPr lang="hu-HU" altLang="hu-HU" sz="1400" dirty="0" smtClean="0">
                <a:latin typeface="Comic Sans MS" pitchFamily="66" charset="0"/>
              </a:rPr>
              <a:t> helyett a 15-ös szénszámú 2,</a:t>
            </a:r>
            <a:r>
              <a:rPr lang="hu-HU" altLang="hu-HU" sz="1400" dirty="0" err="1" smtClean="0">
                <a:latin typeface="Comic Sans MS" pitchFamily="66" charset="0"/>
              </a:rPr>
              <a:t>2</a:t>
            </a:r>
            <a:r>
              <a:rPr lang="hu-HU" altLang="hu-HU" sz="1400" dirty="0" smtClean="0">
                <a:latin typeface="Comic Sans MS" pitchFamily="66" charset="0"/>
              </a:rPr>
              <a:t>,4,</a:t>
            </a:r>
            <a:r>
              <a:rPr lang="hu-HU" altLang="hu-HU" sz="1400" dirty="0" err="1" smtClean="0">
                <a:latin typeface="Comic Sans MS" pitchFamily="66" charset="0"/>
              </a:rPr>
              <a:t>4</a:t>
            </a:r>
            <a:r>
              <a:rPr lang="hu-HU" altLang="hu-HU" sz="1400" dirty="0" smtClean="0">
                <a:latin typeface="Comic Sans MS" pitchFamily="66" charset="0"/>
              </a:rPr>
              <a:t>,6,8,8-</a:t>
            </a:r>
          </a:p>
          <a:p>
            <a:pPr algn="just" eaLnBrk="1" hangingPunct="1">
              <a:lnSpc>
                <a:spcPct val="95000"/>
              </a:lnSpc>
              <a:spcBef>
                <a:spcPct val="0"/>
              </a:spcBef>
              <a:buFontTx/>
              <a:buNone/>
              <a:defRPr/>
            </a:pPr>
            <a:r>
              <a:rPr lang="hu-HU" altLang="hu-HU" sz="1400" dirty="0" err="1" smtClean="0">
                <a:latin typeface="Comic Sans MS" pitchFamily="66" charset="0"/>
              </a:rPr>
              <a:t>heptametil-nonánt</a:t>
            </a:r>
            <a:r>
              <a:rPr lang="hu-HU" altLang="hu-HU" sz="1400" dirty="0" smtClean="0">
                <a:latin typeface="Comic Sans MS" pitchFamily="66" charset="0"/>
              </a:rPr>
              <a:t> használják a normál </a:t>
            </a:r>
            <a:r>
              <a:rPr lang="hu-HU" altLang="hu-HU" sz="1400" dirty="0" err="1" smtClean="0">
                <a:latin typeface="Comic Sans MS" pitchFamily="66" charset="0"/>
              </a:rPr>
              <a:t>hexadekán</a:t>
            </a:r>
            <a:r>
              <a:rPr lang="hu-HU" altLang="hu-HU" sz="1400" dirty="0" smtClean="0">
                <a:latin typeface="Comic Sans MS" pitchFamily="66" charset="0"/>
              </a:rPr>
              <a:t> mellett az összehasonlító elegy készítéséhez. Ez a tulajdonság azért fontos, mert a Diesel-motor a beszívott levegőt a</a:t>
            </a:r>
          </a:p>
          <a:p>
            <a:pPr algn="just" eaLnBrk="1" hangingPunct="1">
              <a:lnSpc>
                <a:spcPct val="95000"/>
              </a:lnSpc>
              <a:spcBef>
                <a:spcPct val="0"/>
              </a:spcBef>
              <a:buFontTx/>
              <a:buNone/>
              <a:defRPr/>
            </a:pPr>
            <a:r>
              <a:rPr lang="hu-HU" altLang="hu-HU" sz="1400" dirty="0" smtClean="0">
                <a:latin typeface="Comic Sans MS" pitchFamily="66" charset="0"/>
              </a:rPr>
              <a:t>hengerben komprimálja és a komprimálástól felmelegedett levegőbe porlasztják bele a </a:t>
            </a:r>
            <a:r>
              <a:rPr lang="hu-HU" altLang="hu-HU" sz="1400" dirty="0" err="1" smtClean="0">
                <a:latin typeface="Comic Sans MS" pitchFamily="66" charset="0"/>
              </a:rPr>
              <a:t>hajtóanagot</a:t>
            </a:r>
            <a:r>
              <a:rPr lang="hu-HU" altLang="hu-HU" sz="1400" dirty="0" smtClean="0">
                <a:latin typeface="Comic Sans MS" pitchFamily="66" charset="0"/>
              </a:rPr>
              <a:t>. Ez minden külső gyújtás nélkül, csupán a hengerben uralkodó hőmérséklet hatására elég.</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253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4F0606BC-40B8-4634-BD46-1BF3640C06A5}" type="slidenum">
              <a:rPr lang="hu-HU" altLang="hu-HU" sz="1200" smtClean="0">
                <a:solidFill>
                  <a:schemeClr val="bg1">
                    <a:lumMod val="50000"/>
                  </a:schemeClr>
                </a:solidFill>
              </a:rPr>
              <a:pPr eaLnBrk="1" hangingPunct="1">
                <a:defRPr/>
              </a:pPr>
              <a:t>7</a:t>
            </a:fld>
            <a:endParaRPr lang="hu-HU" altLang="hu-HU" sz="1200" smtClean="0">
              <a:solidFill>
                <a:schemeClr val="bg1">
                  <a:lumMod val="50000"/>
                </a:schemeClr>
              </a:solidFill>
            </a:endParaRPr>
          </a:p>
        </p:txBody>
      </p:sp>
      <p:sp>
        <p:nvSpPr>
          <p:cNvPr id="9220" name="Rectangle 3"/>
          <p:cNvSpPr>
            <a:spLocks noChangeArrowheads="1"/>
          </p:cNvSpPr>
          <p:nvPr/>
        </p:nvSpPr>
        <p:spPr bwMode="auto">
          <a:xfrm>
            <a:off x="539750" y="333375"/>
            <a:ext cx="8064500"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i="1">
                <a:solidFill>
                  <a:srgbClr val="FF3300"/>
                </a:solidFill>
                <a:latin typeface="Comic Sans MS" pitchFamily="66" charset="0"/>
                <a:sym typeface="Symbol" pitchFamily="18" charset="2"/>
              </a:rPr>
              <a:t>Külső (externális)  energia és Belső (internális)energia</a:t>
            </a:r>
          </a:p>
          <a:p>
            <a:pPr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r>
              <a:rPr lang="hu-HU" altLang="hu-HU" sz="1600">
                <a:latin typeface="Comic Sans MS" pitchFamily="66" charset="0"/>
                <a:sym typeface="Symbol" pitchFamily="18" charset="2"/>
              </a:rPr>
              <a:t>Egy rendszer energiája két részből tevődik össze: </a:t>
            </a:r>
            <a:r>
              <a:rPr lang="hu-HU" altLang="hu-HU" sz="1600" b="1">
                <a:latin typeface="Comic Sans MS" pitchFamily="66" charset="0"/>
                <a:sym typeface="Symbol" pitchFamily="18" charset="2"/>
              </a:rPr>
              <a:t>külső (externális) </a:t>
            </a:r>
            <a:r>
              <a:rPr lang="hu-HU" altLang="hu-HU" sz="1600">
                <a:latin typeface="Comic Sans MS" pitchFamily="66" charset="0"/>
                <a:sym typeface="Symbol" pitchFamily="18" charset="2"/>
              </a:rPr>
              <a:t>energiából és </a:t>
            </a:r>
            <a:r>
              <a:rPr lang="hu-HU" altLang="hu-HU" sz="1600" b="1">
                <a:latin typeface="Comic Sans MS" pitchFamily="66" charset="0"/>
                <a:sym typeface="Symbol" pitchFamily="18" charset="2"/>
              </a:rPr>
              <a:t>belső (internális) </a:t>
            </a:r>
            <a:r>
              <a:rPr lang="hu-HU" altLang="hu-HU" sz="1600">
                <a:latin typeface="Comic Sans MS" pitchFamily="66" charset="0"/>
                <a:sym typeface="Symbol" pitchFamily="18" charset="2"/>
              </a:rPr>
              <a:t>energiából. </a:t>
            </a: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r>
              <a:rPr lang="hu-HU" altLang="hu-HU" sz="1600">
                <a:latin typeface="Comic Sans MS" pitchFamily="66" charset="0"/>
                <a:sym typeface="Symbol" pitchFamily="18" charset="2"/>
              </a:rPr>
              <a:t>A belső energia sokirányú mozgásokat tartalmaz. Például ha egy kavicsot tűzben melegítünk nő az energia tartalma, de részecskéinek mozgása rendezetlen sokirányú, ezért nem fog elmozdulni a helyéről. Ha ezt a kavicsot egy csúzliból kilőjük megnő az egyirányba mutató külső energiája és elröpül. A repülő kavicsnak így külső energiája és belső energiája is lesz.  Néha nagyon nehéz egy tárgy, vagy jelenség külső és belső energiáját különválasztani. </a:t>
            </a: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r>
              <a:rPr lang="hu-HU" altLang="hu-HU" sz="1600">
                <a:latin typeface="Comic Sans MS" pitchFamily="66" charset="0"/>
                <a:sym typeface="Symbol" pitchFamily="18" charset="2"/>
              </a:rPr>
              <a:t>A külső energia két legfontosabb csoportja a </a:t>
            </a:r>
            <a:r>
              <a:rPr lang="hu-HU" altLang="hu-HU" sz="1600" b="1">
                <a:latin typeface="Comic Sans MS" pitchFamily="66" charset="0"/>
                <a:sym typeface="Symbol" pitchFamily="18" charset="2"/>
              </a:rPr>
              <a:t>potenciális</a:t>
            </a:r>
            <a:r>
              <a:rPr lang="hu-HU" altLang="hu-HU" sz="1600">
                <a:latin typeface="Comic Sans MS" pitchFamily="66" charset="0"/>
                <a:sym typeface="Symbol" pitchFamily="18" charset="2"/>
              </a:rPr>
              <a:t> és </a:t>
            </a:r>
            <a:r>
              <a:rPr lang="hu-HU" altLang="hu-HU" sz="1600" b="1">
                <a:latin typeface="Comic Sans MS" pitchFamily="66" charset="0"/>
                <a:sym typeface="Symbol" pitchFamily="18" charset="2"/>
              </a:rPr>
              <a:t>kinetikus</a:t>
            </a:r>
            <a:r>
              <a:rPr lang="hu-HU" altLang="hu-HU" sz="1600">
                <a:latin typeface="Comic Sans MS" pitchFamily="66" charset="0"/>
                <a:sym typeface="Symbol" pitchFamily="18" charset="2"/>
              </a:rPr>
              <a:t> energia. Ha más energiatípusok egy egyszerű lépésben teljes mértékben átalakíthatók ebbe a két energiaforma valamelyikébe, akkor ezek az energiatípusok szintén a külső energia csoportba sorolhatók. </a:t>
            </a:r>
            <a:r>
              <a:rPr lang="hu-HU" altLang="hu-HU" sz="1600" b="1">
                <a:latin typeface="Comic Sans MS" pitchFamily="66" charset="0"/>
                <a:sym typeface="Symbol" pitchFamily="18" charset="2"/>
              </a:rPr>
              <a:t>Tehát, akkor a külső energia vagy egyirányú mozgással jellemezhető, vagy olyan sokirányú mozgással jellemezhető energia, melyet egy egyszerű lépésben teljes mértékben  egyirányú mozgással jellemezhető energiaformává lehet átalakítani.</a:t>
            </a:r>
            <a:r>
              <a:rPr lang="hu-HU" altLang="hu-HU" sz="1600">
                <a:latin typeface="Comic Sans MS" pitchFamily="66" charset="0"/>
                <a:sym typeface="Symbol" pitchFamily="18" charset="2"/>
              </a:rPr>
              <a:t> Példa erre a dugattyúval összenyomott gáztérben a dugattyú ismét felemelkedik, ha a nyomóerőt megszüntetjük. A külső energiaforma nagyon értékes, mert elméletileg a külső energia összes formája teljes mértékben, veszteség nélkül, átalakítható egy másik külső energia formába.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7373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0A7DAF46-D489-4F89-9571-3D4D4CD7AAB0}" type="slidenum">
              <a:rPr lang="hu-HU" altLang="hu-HU" sz="1200" smtClean="0">
                <a:solidFill>
                  <a:schemeClr val="bg1">
                    <a:lumMod val="50000"/>
                  </a:schemeClr>
                </a:solidFill>
              </a:rPr>
              <a:pPr eaLnBrk="1" hangingPunct="1">
                <a:spcBef>
                  <a:spcPct val="0"/>
                </a:spcBef>
                <a:buFontTx/>
                <a:buNone/>
                <a:defRPr/>
              </a:pPr>
              <a:t>70</a:t>
            </a:fld>
            <a:endParaRPr lang="hu-HU" altLang="hu-HU" sz="1200" smtClean="0">
              <a:solidFill>
                <a:schemeClr val="bg1">
                  <a:lumMod val="50000"/>
                </a:schemeClr>
              </a:solidFill>
            </a:endParaRPr>
          </a:p>
        </p:txBody>
      </p:sp>
      <p:sp>
        <p:nvSpPr>
          <p:cNvPr id="73732" name="Rectangle 4"/>
          <p:cNvSpPr>
            <a:spLocks noChangeArrowheads="1"/>
          </p:cNvSpPr>
          <p:nvPr/>
        </p:nvSpPr>
        <p:spPr bwMode="auto">
          <a:xfrm>
            <a:off x="395288" y="260350"/>
            <a:ext cx="842486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1800"/>
          </a:p>
          <a:p>
            <a:pPr eaLnBrk="1" hangingPunct="1">
              <a:spcBef>
                <a:spcPct val="50000"/>
              </a:spcBef>
              <a:buFontTx/>
              <a:buNone/>
            </a:pPr>
            <a:endParaRPr lang="hu-HU" altLang="hu-HU" sz="1600">
              <a:latin typeface="Comic Sans MS" pitchFamily="66" charset="0"/>
            </a:endParaRPr>
          </a:p>
        </p:txBody>
      </p:sp>
      <p:sp>
        <p:nvSpPr>
          <p:cNvPr id="73733" name="Rectangle 6"/>
          <p:cNvSpPr>
            <a:spLocks noChangeArrowheads="1"/>
          </p:cNvSpPr>
          <p:nvPr/>
        </p:nvSpPr>
        <p:spPr bwMode="auto">
          <a:xfrm>
            <a:off x="395288" y="188913"/>
            <a:ext cx="8424862"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600" b="1" dirty="0" smtClean="0">
                <a:solidFill>
                  <a:schemeClr val="accent5">
                    <a:lumMod val="50000"/>
                  </a:schemeClr>
                </a:solidFill>
                <a:latin typeface="Comic Sans MS" pitchFamily="66" charset="0"/>
              </a:rPr>
              <a:t>Kenőolaj</a:t>
            </a:r>
          </a:p>
          <a:p>
            <a:pPr eaLnBrk="1" hangingPunct="1">
              <a:spcBef>
                <a:spcPct val="0"/>
              </a:spcBef>
              <a:buFontTx/>
              <a:buNone/>
              <a:defRPr/>
            </a:pPr>
            <a:endParaRPr lang="hu-HU" altLang="hu-HU" sz="1600" b="1" dirty="0" smtClean="0">
              <a:solidFill>
                <a:srgbClr val="FF3300"/>
              </a:solidFill>
              <a:latin typeface="Comic Sans MS" pitchFamily="66" charset="0"/>
            </a:endParaRPr>
          </a:p>
          <a:p>
            <a:pPr eaLnBrk="1" hangingPunct="1">
              <a:spcBef>
                <a:spcPct val="0"/>
              </a:spcBef>
              <a:buFontTx/>
              <a:buNone/>
              <a:defRPr/>
            </a:pPr>
            <a:r>
              <a:rPr lang="hu-HU" altLang="hu-HU" sz="1400" dirty="0" err="1" smtClean="0">
                <a:latin typeface="Comic Sans MS" pitchFamily="66" charset="0"/>
              </a:rPr>
              <a:t>Vákuumdesztillációs</a:t>
            </a:r>
            <a:r>
              <a:rPr lang="hu-HU" altLang="hu-HU" sz="1400" dirty="0" smtClean="0">
                <a:latin typeface="Comic Sans MS" pitchFamily="66" charset="0"/>
              </a:rPr>
              <a:t> párlat. C25, C50 könnyű és közép kenőolajpárlat.</a:t>
            </a:r>
          </a:p>
          <a:p>
            <a:pPr eaLnBrk="1" hangingPunct="1">
              <a:spcBef>
                <a:spcPct val="0"/>
              </a:spcBef>
              <a:buFontTx/>
              <a:buNone/>
              <a:defRPr/>
            </a:pPr>
            <a:endParaRPr lang="hu-HU" altLang="hu-HU" sz="1400" dirty="0" smtClean="0">
              <a:latin typeface="Comic Sans MS" pitchFamily="66" charset="0"/>
            </a:endParaRPr>
          </a:p>
          <a:p>
            <a:pPr eaLnBrk="1" hangingPunct="1">
              <a:spcBef>
                <a:spcPct val="0"/>
              </a:spcBef>
              <a:buFontTx/>
              <a:buNone/>
              <a:defRPr/>
            </a:pPr>
            <a:r>
              <a:rPr lang="hu-HU" altLang="hu-HU" sz="1400" dirty="0" smtClean="0">
                <a:latin typeface="Comic Sans MS" pitchFamily="66" charset="0"/>
              </a:rPr>
              <a:t>• Jellemzők:</a:t>
            </a:r>
          </a:p>
          <a:p>
            <a:pPr marL="285750" eaLnBrk="1" hangingPunct="1">
              <a:spcBef>
                <a:spcPct val="0"/>
              </a:spcBef>
              <a:buFont typeface="Wingdings" pitchFamily="2" charset="2"/>
              <a:buChar char="ü"/>
              <a:defRPr/>
            </a:pPr>
            <a:r>
              <a:rPr lang="hu-HU" altLang="hu-HU" sz="1400" dirty="0" smtClean="0">
                <a:latin typeface="Comic Sans MS" pitchFamily="66" charset="0"/>
              </a:rPr>
              <a:t> Lobbanáspont &gt;55°C,</a:t>
            </a:r>
          </a:p>
          <a:p>
            <a:pPr marL="285750" eaLnBrk="1" hangingPunct="1">
              <a:spcBef>
                <a:spcPct val="0"/>
              </a:spcBef>
              <a:buFont typeface="Wingdings" pitchFamily="2" charset="2"/>
              <a:buChar char="ü"/>
              <a:defRPr/>
            </a:pPr>
            <a:r>
              <a:rPr lang="hu-HU" altLang="hu-HU" sz="1400" dirty="0" smtClean="0">
                <a:latin typeface="Comic Sans MS" pitchFamily="66" charset="0"/>
              </a:rPr>
              <a:t> </a:t>
            </a:r>
            <a:r>
              <a:rPr lang="hu-HU" altLang="hu-HU" sz="1400" dirty="0" err="1" smtClean="0">
                <a:latin typeface="Comic Sans MS" pitchFamily="66" charset="0"/>
              </a:rPr>
              <a:t>fp</a:t>
            </a:r>
            <a:r>
              <a:rPr lang="hu-HU" altLang="hu-HU" sz="1400" dirty="0" smtClean="0">
                <a:latin typeface="Comic Sans MS" pitchFamily="66" charset="0"/>
              </a:rPr>
              <a:t>: ~400°C,</a:t>
            </a:r>
          </a:p>
          <a:p>
            <a:pPr marL="285750" eaLnBrk="1" hangingPunct="1">
              <a:spcBef>
                <a:spcPct val="0"/>
              </a:spcBef>
              <a:buFont typeface="Wingdings" pitchFamily="2" charset="2"/>
              <a:buChar char="ü"/>
              <a:defRPr/>
            </a:pPr>
            <a:r>
              <a:rPr lang="hu-HU" altLang="hu-HU" sz="1400" dirty="0" smtClean="0">
                <a:latin typeface="Comic Sans MS" pitchFamily="66" charset="0"/>
              </a:rPr>
              <a:t> viszkozitás,</a:t>
            </a:r>
          </a:p>
          <a:p>
            <a:pPr marL="285750" eaLnBrk="1" hangingPunct="1">
              <a:spcBef>
                <a:spcPct val="0"/>
              </a:spcBef>
              <a:buFont typeface="Wingdings" pitchFamily="2" charset="2"/>
              <a:buChar char="ü"/>
              <a:defRPr/>
            </a:pPr>
            <a:r>
              <a:rPr lang="hu-HU" altLang="hu-HU" sz="1400" dirty="0" smtClean="0">
                <a:latin typeface="Comic Sans MS" pitchFamily="66" charset="0"/>
              </a:rPr>
              <a:t> dermedéspont,</a:t>
            </a:r>
          </a:p>
          <a:p>
            <a:pPr marL="285750" eaLnBrk="1" hangingPunct="1">
              <a:spcBef>
                <a:spcPct val="0"/>
              </a:spcBef>
              <a:buFont typeface="Wingdings" pitchFamily="2" charset="2"/>
              <a:buChar char="ü"/>
              <a:defRPr/>
            </a:pPr>
            <a:r>
              <a:rPr lang="hu-HU" altLang="hu-HU" sz="1400" dirty="0" smtClean="0">
                <a:latin typeface="Comic Sans MS" pitchFamily="66" charset="0"/>
              </a:rPr>
              <a:t> kokszolódási hajlam,</a:t>
            </a:r>
          </a:p>
          <a:p>
            <a:pPr marL="285750" eaLnBrk="1" hangingPunct="1">
              <a:spcBef>
                <a:spcPct val="0"/>
              </a:spcBef>
              <a:buFont typeface="Wingdings" pitchFamily="2" charset="2"/>
              <a:buChar char="ü"/>
              <a:defRPr/>
            </a:pPr>
            <a:r>
              <a:rPr lang="hu-HU" altLang="hu-HU" sz="1400" dirty="0" smtClean="0">
                <a:latin typeface="Comic Sans MS" pitchFamily="66" charset="0"/>
              </a:rPr>
              <a:t> párolgási hajlam.</a:t>
            </a:r>
          </a:p>
          <a:p>
            <a:pPr marL="285750" eaLnBrk="1" hangingPunct="1">
              <a:spcBef>
                <a:spcPct val="0"/>
              </a:spcBef>
              <a:buFont typeface="Wingdings" pitchFamily="2" charset="2"/>
              <a:buChar char="ü"/>
              <a:defRPr/>
            </a:pPr>
            <a:endParaRPr lang="hu-HU" altLang="hu-HU" sz="1400" dirty="0" smtClean="0">
              <a:latin typeface="Comic Sans MS" pitchFamily="66" charset="0"/>
            </a:endParaRPr>
          </a:p>
          <a:p>
            <a:pPr eaLnBrk="1" hangingPunct="1">
              <a:spcBef>
                <a:spcPct val="0"/>
              </a:spcBef>
              <a:buFontTx/>
              <a:buNone/>
              <a:defRPr/>
            </a:pPr>
            <a:r>
              <a:rPr lang="hu-HU" altLang="hu-HU" sz="1400" dirty="0" smtClean="0">
                <a:latin typeface="Comic Sans MS" pitchFamily="66" charset="0"/>
              </a:rPr>
              <a:t>• Összetétele:</a:t>
            </a:r>
          </a:p>
          <a:p>
            <a:pPr marL="285750" eaLnBrk="1" hangingPunct="1">
              <a:spcBef>
                <a:spcPct val="0"/>
              </a:spcBef>
              <a:buFontTx/>
              <a:buNone/>
              <a:defRPr/>
            </a:pPr>
            <a:r>
              <a:rPr lang="hu-HU" altLang="hu-HU" sz="1400" dirty="0" smtClean="0">
                <a:latin typeface="Comic Sans MS" pitchFamily="66" charset="0"/>
              </a:rPr>
              <a:t>Elsősorban </a:t>
            </a:r>
            <a:r>
              <a:rPr lang="hu-HU" altLang="hu-HU" sz="1400" dirty="0" err="1" smtClean="0">
                <a:latin typeface="Comic Sans MS" pitchFamily="66" charset="0"/>
              </a:rPr>
              <a:t>i-paraffinok</a:t>
            </a:r>
            <a:r>
              <a:rPr lang="hu-HU" altLang="hu-HU" sz="1400" dirty="0" smtClean="0">
                <a:latin typeface="Comic Sans MS" pitchFamily="66" charset="0"/>
              </a:rPr>
              <a:t>, </a:t>
            </a:r>
            <a:r>
              <a:rPr lang="hu-HU" altLang="hu-HU" sz="1400" dirty="0" err="1" smtClean="0">
                <a:latin typeface="Comic Sans MS" pitchFamily="66" charset="0"/>
              </a:rPr>
              <a:t>cikloparaffinok</a:t>
            </a:r>
            <a:r>
              <a:rPr lang="hu-HU" altLang="hu-HU" sz="1400" dirty="0" smtClean="0">
                <a:latin typeface="Comic Sans MS" pitchFamily="66" charset="0"/>
              </a:rPr>
              <a:t> és </a:t>
            </a:r>
            <a:r>
              <a:rPr lang="hu-HU" altLang="hu-HU" sz="1400" dirty="0" err="1" smtClean="0">
                <a:latin typeface="Comic Sans MS" pitchFamily="66" charset="0"/>
              </a:rPr>
              <a:t>naftének</a:t>
            </a:r>
            <a:r>
              <a:rPr lang="hu-HU" altLang="hu-HU" sz="1400" dirty="0" smtClean="0">
                <a:latin typeface="Comic Sans MS" pitchFamily="66" charset="0"/>
              </a:rPr>
              <a:t>. </a:t>
            </a:r>
            <a:r>
              <a:rPr lang="hu-HU" altLang="hu-HU" sz="1400" dirty="0" err="1" smtClean="0">
                <a:latin typeface="Comic Sans MS" pitchFamily="66" charset="0"/>
              </a:rPr>
              <a:t>Heteroatomos</a:t>
            </a:r>
            <a:r>
              <a:rPr lang="hu-HU" altLang="hu-HU" sz="1400" dirty="0" smtClean="0">
                <a:latin typeface="Comic Sans MS" pitchFamily="66" charset="0"/>
              </a:rPr>
              <a:t> molekulák közül N, S, O tartalmúak mind alifás mind aromás formában.</a:t>
            </a:r>
          </a:p>
          <a:p>
            <a:pPr marL="285750" eaLnBrk="1" hangingPunct="1">
              <a:spcBef>
                <a:spcPct val="0"/>
              </a:spcBef>
              <a:buFontTx/>
              <a:buNone/>
              <a:defRPr/>
            </a:pPr>
            <a:endParaRPr lang="hu-HU" altLang="hu-HU" sz="1400" dirty="0" smtClean="0">
              <a:latin typeface="Comic Sans MS" pitchFamily="66" charset="0"/>
            </a:endParaRPr>
          </a:p>
          <a:p>
            <a:pPr eaLnBrk="1" hangingPunct="1">
              <a:spcBef>
                <a:spcPct val="0"/>
              </a:spcBef>
              <a:buFontTx/>
              <a:buNone/>
              <a:defRPr/>
            </a:pPr>
            <a:r>
              <a:rPr lang="hu-HU" altLang="hu-HU" sz="1400" dirty="0" smtClean="0">
                <a:latin typeface="Comic Sans MS" pitchFamily="66" charset="0"/>
              </a:rPr>
              <a:t>• Főbb típusai:</a:t>
            </a:r>
          </a:p>
          <a:p>
            <a:pPr marL="285750" eaLnBrk="1" hangingPunct="1">
              <a:spcBef>
                <a:spcPct val="0"/>
              </a:spcBef>
              <a:buFont typeface="Wingdings" pitchFamily="2" charset="2"/>
              <a:buChar char="Ø"/>
              <a:defRPr/>
            </a:pPr>
            <a:r>
              <a:rPr lang="hu-HU" altLang="hu-HU" sz="1400" dirty="0" smtClean="0">
                <a:latin typeface="Comic Sans MS" pitchFamily="66" charset="0"/>
              </a:rPr>
              <a:t> Fehérolajok (tiszta </a:t>
            </a:r>
            <a:r>
              <a:rPr lang="hu-HU" altLang="hu-HU" sz="1400" dirty="0" err="1" smtClean="0">
                <a:latin typeface="Comic Sans MS" pitchFamily="66" charset="0"/>
              </a:rPr>
              <a:t>i-paraffinok</a:t>
            </a:r>
            <a:r>
              <a:rPr lang="hu-HU" altLang="hu-HU" sz="1400" dirty="0" smtClean="0">
                <a:latin typeface="Comic Sans MS" pitchFamily="66" charset="0"/>
              </a:rPr>
              <a:t>): Rendkívül drágák, az élelmiszeripar és</a:t>
            </a:r>
          </a:p>
          <a:p>
            <a:pPr marL="285750" eaLnBrk="1" hangingPunct="1">
              <a:spcBef>
                <a:spcPct val="0"/>
              </a:spcBef>
              <a:buFontTx/>
              <a:buNone/>
              <a:defRPr/>
            </a:pPr>
            <a:r>
              <a:rPr lang="hu-HU" altLang="hu-HU" sz="1400" dirty="0" smtClean="0">
                <a:latin typeface="Comic Sans MS" pitchFamily="66" charset="0"/>
              </a:rPr>
              <a:t>a </a:t>
            </a:r>
            <a:r>
              <a:rPr lang="hu-HU" altLang="hu-HU" sz="1400" dirty="0" err="1" smtClean="0">
                <a:latin typeface="Comic Sans MS" pitchFamily="66" charset="0"/>
              </a:rPr>
              <a:t>kozmetikaiipar</a:t>
            </a:r>
            <a:r>
              <a:rPr lang="hu-HU" altLang="hu-HU" sz="1400" dirty="0" smtClean="0">
                <a:latin typeface="Comic Sans MS" pitchFamily="66" charset="0"/>
              </a:rPr>
              <a:t> használja.</a:t>
            </a:r>
          </a:p>
          <a:p>
            <a:pPr marL="285750" eaLnBrk="1" hangingPunct="1">
              <a:spcBef>
                <a:spcPct val="0"/>
              </a:spcBef>
              <a:buFont typeface="Wingdings" pitchFamily="2" charset="2"/>
              <a:buChar char="Ø"/>
              <a:defRPr/>
            </a:pPr>
            <a:r>
              <a:rPr lang="hu-HU" altLang="hu-HU" sz="1400" dirty="0" smtClean="0">
                <a:latin typeface="Comic Sans MS" pitchFamily="66" charset="0"/>
              </a:rPr>
              <a:t> Transzformátorolajok.</a:t>
            </a:r>
          </a:p>
          <a:p>
            <a:pPr marL="285750" eaLnBrk="1" hangingPunct="1">
              <a:spcBef>
                <a:spcPct val="0"/>
              </a:spcBef>
              <a:buFont typeface="Wingdings" pitchFamily="2" charset="2"/>
              <a:buChar char="Ø"/>
              <a:defRPr/>
            </a:pPr>
            <a:r>
              <a:rPr lang="hu-HU" altLang="hu-HU" sz="1400" dirty="0" smtClean="0">
                <a:latin typeface="Comic Sans MS" pitchFamily="66" charset="0"/>
              </a:rPr>
              <a:t> Valódi kenőolajok (hajtómű- és motorolajok).</a:t>
            </a:r>
          </a:p>
          <a:p>
            <a:pPr marL="285750" eaLnBrk="1" hangingPunct="1">
              <a:spcBef>
                <a:spcPct val="0"/>
              </a:spcBef>
              <a:buFont typeface="Wingdings" pitchFamily="2" charset="2"/>
              <a:buChar char="Ø"/>
              <a:defRPr/>
            </a:pPr>
            <a:r>
              <a:rPr lang="hu-HU" altLang="hu-HU" sz="1400" dirty="0" smtClean="0">
                <a:latin typeface="Comic Sans MS" pitchFamily="66" charset="0"/>
              </a:rPr>
              <a:t> Kenőzsírok.</a:t>
            </a:r>
          </a:p>
          <a:p>
            <a:pPr eaLnBrk="1" hangingPunct="1">
              <a:spcBef>
                <a:spcPct val="0"/>
              </a:spcBef>
              <a:buFont typeface="Wingdings" pitchFamily="2" charset="2"/>
              <a:buNone/>
              <a:defRPr/>
            </a:pPr>
            <a:endParaRPr lang="hu-HU" altLang="hu-HU" sz="1400" dirty="0" smtClean="0">
              <a:latin typeface="Comic Sans MS" pitchFamily="66" charset="0"/>
            </a:endParaRPr>
          </a:p>
          <a:p>
            <a:pPr eaLnBrk="1" hangingPunct="1">
              <a:spcBef>
                <a:spcPct val="0"/>
              </a:spcBef>
              <a:buFont typeface="Wingdings" pitchFamily="2" charset="2"/>
              <a:buNone/>
              <a:defRPr/>
            </a:pPr>
            <a:endParaRPr lang="hu-HU" altLang="hu-HU" sz="1600" b="1" i="1" dirty="0" smtClean="0">
              <a:solidFill>
                <a:srgbClr val="FF3300"/>
              </a:solidFill>
              <a:latin typeface="Comic Sans MS" pitchFamily="66" charset="0"/>
            </a:endParaRPr>
          </a:p>
          <a:p>
            <a:pPr eaLnBrk="1" hangingPunct="1">
              <a:spcBef>
                <a:spcPct val="0"/>
              </a:spcBef>
              <a:buFont typeface="Wingdings" pitchFamily="2" charset="2"/>
              <a:buNone/>
              <a:defRPr/>
            </a:pPr>
            <a:endParaRPr lang="hu-HU" altLang="hu-HU" sz="1600" b="1" i="1" dirty="0" smtClean="0">
              <a:solidFill>
                <a:srgbClr val="FF3300"/>
              </a:solidFill>
              <a:latin typeface="Comic Sans MS" pitchFamily="66" charset="0"/>
            </a:endParaRPr>
          </a:p>
        </p:txBody>
      </p:sp>
      <p:sp>
        <p:nvSpPr>
          <p:cNvPr id="73734" name="Rectangle 7"/>
          <p:cNvSpPr>
            <a:spLocks noChangeArrowheads="1"/>
          </p:cNvSpPr>
          <p:nvPr/>
        </p:nvSpPr>
        <p:spPr bwMode="auto">
          <a:xfrm>
            <a:off x="2339975" y="5013325"/>
            <a:ext cx="457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hu-HU" altLang="hu-HU" sz="1600">
              <a:latin typeface="Comic Sans MS" pitchFamily="66"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7475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17A3DDE8-796A-4E79-95DC-6D5FA5F47431}" type="slidenum">
              <a:rPr lang="hu-HU" altLang="hu-HU" sz="1200" smtClean="0">
                <a:solidFill>
                  <a:schemeClr val="bg1">
                    <a:lumMod val="50000"/>
                  </a:schemeClr>
                </a:solidFill>
              </a:rPr>
              <a:pPr eaLnBrk="1" hangingPunct="1">
                <a:spcBef>
                  <a:spcPct val="0"/>
                </a:spcBef>
                <a:buFontTx/>
                <a:buNone/>
                <a:defRPr/>
              </a:pPr>
              <a:t>71</a:t>
            </a:fld>
            <a:endParaRPr lang="hu-HU" altLang="hu-HU" sz="1200" smtClean="0">
              <a:solidFill>
                <a:schemeClr val="bg1">
                  <a:lumMod val="50000"/>
                </a:schemeClr>
              </a:solidFill>
            </a:endParaRPr>
          </a:p>
        </p:txBody>
      </p:sp>
      <p:sp>
        <p:nvSpPr>
          <p:cNvPr id="74756" name="Text Box 4"/>
          <p:cNvSpPr txBox="1">
            <a:spLocks noChangeArrowheads="1"/>
          </p:cNvSpPr>
          <p:nvPr/>
        </p:nvSpPr>
        <p:spPr bwMode="auto">
          <a:xfrm>
            <a:off x="395288" y="404813"/>
            <a:ext cx="8569325"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hu-HU" altLang="hu-HU" sz="2000" dirty="0" smtClean="0">
                <a:effectLst>
                  <a:outerShdw blurRad="38100" dist="38100" dir="2700000" algn="tl">
                    <a:srgbClr val="000000">
                      <a:alpha val="43137"/>
                    </a:srgbClr>
                  </a:outerShdw>
                </a:effectLst>
                <a:latin typeface="Comic Sans MS" pitchFamily="66" charset="0"/>
              </a:rPr>
              <a:t>Kőolaj feldolgozó technológiák</a:t>
            </a:r>
          </a:p>
          <a:p>
            <a:pPr eaLnBrk="1" hangingPunct="1">
              <a:spcBef>
                <a:spcPct val="50000"/>
              </a:spcBef>
              <a:buFontTx/>
              <a:buNone/>
              <a:defRPr/>
            </a:pPr>
            <a:r>
              <a:rPr lang="hu-HU" altLang="hu-HU" sz="1800" dirty="0" smtClean="0">
                <a:latin typeface="Comic Sans MS" pitchFamily="66" charset="0"/>
              </a:rPr>
              <a:t>Krakkolás</a:t>
            </a: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r>
              <a:rPr lang="hu-HU" altLang="hu-HU" sz="1800" dirty="0" err="1" smtClean="0">
                <a:latin typeface="Comic Sans MS" pitchFamily="66" charset="0"/>
              </a:rPr>
              <a:t>Dehidrogénezés</a:t>
            </a:r>
            <a:r>
              <a:rPr lang="hu-HU" altLang="hu-HU" sz="1800" dirty="0" smtClean="0">
                <a:latin typeface="Comic Sans MS" pitchFamily="66" charset="0"/>
              </a:rPr>
              <a:t> (reformálás)</a:t>
            </a: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r>
              <a:rPr lang="hu-HU" altLang="hu-HU" sz="1800" dirty="0" err="1" smtClean="0">
                <a:latin typeface="Comic Sans MS" pitchFamily="66" charset="0"/>
              </a:rPr>
              <a:t>Dehidro-ciklizálás</a:t>
            </a:r>
            <a:endParaRPr lang="hu-HU" altLang="hu-HU" sz="1800" dirty="0" smtClean="0">
              <a:latin typeface="Comic Sans MS" pitchFamily="66" charset="0"/>
            </a:endParaRP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r>
              <a:rPr lang="hu-HU" altLang="hu-HU" sz="1800" dirty="0" err="1" smtClean="0">
                <a:latin typeface="Comic Sans MS" pitchFamily="66" charset="0"/>
              </a:rPr>
              <a:t>Izomerizálás</a:t>
            </a:r>
            <a:r>
              <a:rPr lang="hu-HU" altLang="hu-HU" sz="1800" dirty="0" smtClean="0">
                <a:latin typeface="Comic Sans MS" pitchFamily="66" charset="0"/>
              </a:rPr>
              <a:t> </a:t>
            </a:r>
          </a:p>
          <a:p>
            <a:pPr eaLnBrk="1" hangingPunct="1">
              <a:spcBef>
                <a:spcPct val="50000"/>
              </a:spcBef>
              <a:buFontTx/>
              <a:buNone/>
              <a:defRPr/>
            </a:pPr>
            <a:r>
              <a:rPr lang="hu-HU" altLang="hu-HU" sz="1800" dirty="0" smtClean="0">
                <a:latin typeface="Comic Sans MS" pitchFamily="66" charset="0"/>
              </a:rPr>
              <a:t>(</a:t>
            </a:r>
            <a:r>
              <a:rPr lang="hu-HU" altLang="hu-HU" sz="1800" dirty="0" err="1" smtClean="0">
                <a:latin typeface="Comic Sans MS" pitchFamily="66" charset="0"/>
              </a:rPr>
              <a:t>alkánok</a:t>
            </a:r>
            <a:r>
              <a:rPr lang="hu-HU" altLang="hu-HU" sz="1800" dirty="0" smtClean="0">
                <a:latin typeface="Comic Sans MS" pitchFamily="66" charset="0"/>
              </a:rPr>
              <a:t> és </a:t>
            </a:r>
            <a:r>
              <a:rPr lang="hu-HU" altLang="hu-HU" sz="1800" dirty="0" err="1" smtClean="0">
                <a:latin typeface="Comic Sans MS" pitchFamily="66" charset="0"/>
              </a:rPr>
              <a:t>alkil-aromások</a:t>
            </a:r>
            <a:r>
              <a:rPr lang="hu-HU" altLang="hu-HU" sz="1800" dirty="0" smtClean="0">
                <a:latin typeface="Comic Sans MS" pitchFamily="66" charset="0"/>
              </a:rPr>
              <a:t>)</a:t>
            </a: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endParaRPr lang="hu-HU" altLang="hu-HU" sz="1800" dirty="0" smtClean="0">
              <a:latin typeface="Comic Sans MS" pitchFamily="66" charset="0"/>
            </a:endParaRPr>
          </a:p>
          <a:p>
            <a:pPr eaLnBrk="1" hangingPunct="1">
              <a:spcBef>
                <a:spcPct val="50000"/>
              </a:spcBef>
              <a:buFontTx/>
              <a:buNone/>
              <a:defRPr/>
            </a:pPr>
            <a:endParaRPr lang="hu-HU" altLang="hu-HU" sz="1800" dirty="0" smtClean="0">
              <a:latin typeface="Comic Sans MS" pitchFamily="66" charset="0"/>
            </a:endParaRP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765175"/>
            <a:ext cx="58547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725" y="1341438"/>
            <a:ext cx="244792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3284538"/>
            <a:ext cx="33131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4581525"/>
            <a:ext cx="41751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75779"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9B25ADC6-9376-414F-8EED-81AE0CEA3287}" type="slidenum">
              <a:rPr lang="hu-HU" altLang="hu-HU" sz="1200" smtClean="0">
                <a:solidFill>
                  <a:schemeClr val="bg1">
                    <a:lumMod val="50000"/>
                  </a:schemeClr>
                </a:solidFill>
              </a:rPr>
              <a:pPr eaLnBrk="1" hangingPunct="1">
                <a:spcBef>
                  <a:spcPct val="0"/>
                </a:spcBef>
                <a:buFontTx/>
                <a:buNone/>
                <a:defRPr/>
              </a:pPr>
              <a:t>72</a:t>
            </a:fld>
            <a:endParaRPr lang="hu-HU" altLang="hu-HU" sz="1200" smtClean="0">
              <a:solidFill>
                <a:schemeClr val="bg1">
                  <a:lumMod val="50000"/>
                </a:schemeClr>
              </a:solidFill>
            </a:endParaRPr>
          </a:p>
        </p:txBody>
      </p:sp>
      <p:sp>
        <p:nvSpPr>
          <p:cNvPr id="75780" name="Text Box 4"/>
          <p:cNvSpPr txBox="1">
            <a:spLocks noChangeArrowheads="1"/>
          </p:cNvSpPr>
          <p:nvPr/>
        </p:nvSpPr>
        <p:spPr bwMode="auto">
          <a:xfrm>
            <a:off x="250825" y="466725"/>
            <a:ext cx="864235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hu-HU" altLang="hu-HU" sz="1800">
                <a:latin typeface="Comic Sans MS" pitchFamily="66" charset="0"/>
              </a:rPr>
              <a:t>Alkilezés</a:t>
            </a:r>
          </a:p>
          <a:p>
            <a:pPr eaLnBrk="1" hangingPunct="1">
              <a:spcBef>
                <a:spcPct val="50000"/>
              </a:spcBef>
              <a:buFontTx/>
              <a:buNone/>
            </a:pPr>
            <a:r>
              <a:rPr lang="hu-HU" altLang="hu-HU" sz="1800">
                <a:latin typeface="Comic Sans MS" pitchFamily="66" charset="0"/>
              </a:rPr>
              <a:t>(alkének alkánokkal)</a:t>
            </a:r>
          </a:p>
          <a:p>
            <a:pPr eaLnBrk="1" hangingPunct="1">
              <a:spcBef>
                <a:spcPct val="50000"/>
              </a:spcBef>
              <a:buFontTx/>
              <a:buNone/>
            </a:pPr>
            <a:endParaRPr lang="hu-HU" altLang="hu-HU" sz="1800">
              <a:latin typeface="Comic Sans MS" pitchFamily="66" charset="0"/>
            </a:endParaRPr>
          </a:p>
          <a:p>
            <a:pPr eaLnBrk="1" hangingPunct="1">
              <a:spcBef>
                <a:spcPct val="50000"/>
              </a:spcBef>
              <a:buFontTx/>
              <a:buNone/>
            </a:pPr>
            <a:endParaRPr lang="hu-HU" altLang="hu-HU" sz="1800">
              <a:latin typeface="Comic Sans MS" pitchFamily="66" charset="0"/>
            </a:endParaRPr>
          </a:p>
          <a:p>
            <a:pPr eaLnBrk="1" hangingPunct="1">
              <a:spcBef>
                <a:spcPct val="50000"/>
              </a:spcBef>
              <a:buFontTx/>
              <a:buNone/>
            </a:pPr>
            <a:r>
              <a:rPr lang="hu-HU" altLang="hu-HU" sz="1800">
                <a:latin typeface="Comic Sans MS" pitchFamily="66" charset="0"/>
              </a:rPr>
              <a:t>Metatézis</a:t>
            </a:r>
          </a:p>
          <a:p>
            <a:pPr eaLnBrk="1" hangingPunct="1">
              <a:spcBef>
                <a:spcPct val="50000"/>
              </a:spcBef>
              <a:buFontTx/>
              <a:buNone/>
            </a:pPr>
            <a:endParaRPr lang="hu-HU" altLang="hu-HU" sz="1800">
              <a:latin typeface="Comic Sans MS" pitchFamily="66" charset="0"/>
            </a:endParaRPr>
          </a:p>
          <a:p>
            <a:pPr eaLnBrk="1" hangingPunct="1">
              <a:spcBef>
                <a:spcPct val="50000"/>
              </a:spcBef>
              <a:buFontTx/>
              <a:buNone/>
            </a:pPr>
            <a:r>
              <a:rPr lang="hu-HU" altLang="hu-HU" sz="1800">
                <a:latin typeface="Comic Sans MS" pitchFamily="66" charset="0"/>
              </a:rPr>
              <a:t>Oligomerizáció és polimerizáció</a:t>
            </a:r>
          </a:p>
          <a:p>
            <a:pPr eaLnBrk="1" hangingPunct="1">
              <a:spcBef>
                <a:spcPct val="50000"/>
              </a:spcBef>
              <a:buFontTx/>
              <a:buNone/>
            </a:pPr>
            <a:endParaRPr lang="hu-HU" altLang="hu-HU" sz="1800">
              <a:latin typeface="Comic Sans MS" pitchFamily="66" charset="0"/>
            </a:endParaRPr>
          </a:p>
          <a:p>
            <a:pPr eaLnBrk="1" hangingPunct="1">
              <a:spcBef>
                <a:spcPct val="50000"/>
              </a:spcBef>
              <a:buFontTx/>
              <a:buNone/>
            </a:pPr>
            <a:r>
              <a:rPr lang="hu-HU" altLang="hu-HU" sz="1800">
                <a:latin typeface="Comic Sans MS" pitchFamily="66" charset="0"/>
              </a:rPr>
              <a:t>Oktánszám javítók: tercier-butil-metil-éter (MBTE) és tercier-butil-etil-éter (ETBE).</a:t>
            </a:r>
          </a:p>
        </p:txBody>
      </p:sp>
      <p:pic>
        <p:nvPicPr>
          <p:cNvPr id="75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238" y="260350"/>
            <a:ext cx="3529012" cy="154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213" y="1989138"/>
            <a:ext cx="3789362"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2830513"/>
            <a:ext cx="469106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ím 1"/>
          <p:cNvSpPr>
            <a:spLocks noGrp="1"/>
          </p:cNvSpPr>
          <p:nvPr>
            <p:ph type="title"/>
          </p:nvPr>
        </p:nvSpPr>
        <p:spPr>
          <a:xfrm>
            <a:off x="0" y="0"/>
            <a:ext cx="9144000" cy="647700"/>
          </a:xfrm>
        </p:spPr>
        <p:txBody>
          <a:bodyPr/>
          <a:lstStyle/>
          <a:p>
            <a:r>
              <a:rPr lang="hu-HU" altLang="hu-HU" sz="3600" b="1" smtClean="0">
                <a:solidFill>
                  <a:srgbClr val="008000"/>
                </a:solidFill>
                <a:cs typeface="Arial" charset="0"/>
              </a:rPr>
              <a:t>A folyékony energiahordozók felosztása </a:t>
            </a:r>
          </a:p>
        </p:txBody>
      </p:sp>
      <p:sp>
        <p:nvSpPr>
          <p:cNvPr id="76803" name="Text Box 3"/>
          <p:cNvSpPr txBox="1">
            <a:spLocks noChangeArrowheads="1"/>
          </p:cNvSpPr>
          <p:nvPr/>
        </p:nvSpPr>
        <p:spPr bwMode="auto">
          <a:xfrm>
            <a:off x="14288" y="5835650"/>
            <a:ext cx="65151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50000"/>
              </a:spcBef>
              <a:buFontTx/>
              <a:buNone/>
            </a:pPr>
            <a:r>
              <a:rPr lang="hu-HU" altLang="hu-HU" sz="1200" u="sng"/>
              <a:t>Forrás:</a:t>
            </a:r>
            <a:r>
              <a:rPr lang="hu-HU" altLang="hu-HU" sz="1200"/>
              <a:t> IEA: World Energy Outlook 2011, p. 120.</a:t>
            </a:r>
          </a:p>
        </p:txBody>
      </p:sp>
      <p:sp>
        <p:nvSpPr>
          <p:cNvPr id="15" name="Lekerekített téglalap 14"/>
          <p:cNvSpPr/>
          <p:nvPr/>
        </p:nvSpPr>
        <p:spPr>
          <a:xfrm>
            <a:off x="1647825" y="4365625"/>
            <a:ext cx="1152525" cy="647700"/>
          </a:xfrm>
          <a:prstGeom prst="roundRect">
            <a:avLst>
              <a:gd name="adj" fmla="val 25626"/>
            </a:avLst>
          </a:prstGeom>
          <a:solidFill>
            <a:srgbClr val="00DE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hu-HU" sz="1400" dirty="0" err="1">
                <a:solidFill>
                  <a:schemeClr val="tx1"/>
                </a:solidFill>
                <a:cs typeface="Arial" pitchFamily="34" charset="0"/>
              </a:rPr>
              <a:t>bio-üzemanyag-ellátás</a:t>
            </a:r>
            <a:endParaRPr lang="hu-HU" sz="1400" dirty="0">
              <a:solidFill>
                <a:schemeClr val="tx1"/>
              </a:solidFill>
              <a:cs typeface="Arial" pitchFamily="34" charset="0"/>
            </a:endParaRPr>
          </a:p>
        </p:txBody>
      </p:sp>
      <p:sp>
        <p:nvSpPr>
          <p:cNvPr id="16" name="Lekerekített téglalap 15"/>
          <p:cNvSpPr/>
          <p:nvPr/>
        </p:nvSpPr>
        <p:spPr>
          <a:xfrm>
            <a:off x="3059113" y="1628775"/>
            <a:ext cx="1152525" cy="647700"/>
          </a:xfrm>
          <a:prstGeom prst="roundRect">
            <a:avLst>
              <a:gd name="adj" fmla="val 25626"/>
            </a:avLst>
          </a:prstGeom>
          <a:solidFill>
            <a:srgbClr val="DB6FB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olaj-  termelés</a:t>
            </a:r>
          </a:p>
        </p:txBody>
      </p:sp>
      <p:sp>
        <p:nvSpPr>
          <p:cNvPr id="17" name="Lekerekített téglalap 16"/>
          <p:cNvSpPr/>
          <p:nvPr/>
        </p:nvSpPr>
        <p:spPr>
          <a:xfrm>
            <a:off x="3049588" y="2565400"/>
            <a:ext cx="1152525" cy="719138"/>
          </a:xfrm>
          <a:prstGeom prst="roundRect">
            <a:avLst>
              <a:gd name="adj" fmla="val 25626"/>
            </a:avLst>
          </a:prstGeom>
          <a:solidFill>
            <a:srgbClr val="DB6FB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finomítási folyamatok nyereségei</a:t>
            </a:r>
          </a:p>
        </p:txBody>
      </p:sp>
      <p:cxnSp>
        <p:nvCxnSpPr>
          <p:cNvPr id="19" name="Szögletes összekötő 18"/>
          <p:cNvCxnSpPr>
            <a:endCxn id="14" idx="1"/>
          </p:cNvCxnSpPr>
          <p:nvPr/>
        </p:nvCxnSpPr>
        <p:spPr>
          <a:xfrm flipV="1">
            <a:off x="1322388" y="2457450"/>
            <a:ext cx="333375" cy="115093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zögletes összekötő 20"/>
          <p:cNvCxnSpPr>
            <a:endCxn id="15" idx="1"/>
          </p:cNvCxnSpPr>
          <p:nvPr/>
        </p:nvCxnSpPr>
        <p:spPr>
          <a:xfrm>
            <a:off x="1336675" y="3608388"/>
            <a:ext cx="311150" cy="1081087"/>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zögletes összekötő 22"/>
          <p:cNvCxnSpPr>
            <a:endCxn id="16" idx="1"/>
          </p:cNvCxnSpPr>
          <p:nvPr/>
        </p:nvCxnSpPr>
        <p:spPr>
          <a:xfrm flipV="1">
            <a:off x="2792413" y="1952625"/>
            <a:ext cx="266700" cy="50482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ekerekített téglalap 12"/>
          <p:cNvSpPr/>
          <p:nvPr/>
        </p:nvSpPr>
        <p:spPr>
          <a:xfrm>
            <a:off x="193675" y="3284538"/>
            <a:ext cx="1187450" cy="649287"/>
          </a:xfrm>
          <a:prstGeom prst="roundRect">
            <a:avLst>
              <a:gd name="adj" fmla="val 25626"/>
            </a:avLst>
          </a:prstGeom>
          <a:solidFill>
            <a:srgbClr val="B2B2B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hu-HU" sz="1400" dirty="0">
                <a:solidFill>
                  <a:schemeClr val="tx1"/>
                </a:solidFill>
                <a:cs typeface="Arial" pitchFamily="34" charset="0"/>
              </a:rPr>
              <a:t>folyékony tüzelőanyag-ellátás</a:t>
            </a:r>
          </a:p>
        </p:txBody>
      </p:sp>
      <p:sp>
        <p:nvSpPr>
          <p:cNvPr id="14" name="Lekerekített téglalap 13"/>
          <p:cNvSpPr/>
          <p:nvPr/>
        </p:nvSpPr>
        <p:spPr>
          <a:xfrm>
            <a:off x="1655763" y="2133600"/>
            <a:ext cx="1150937" cy="647700"/>
          </a:xfrm>
          <a:prstGeom prst="roundRect">
            <a:avLst>
              <a:gd name="adj" fmla="val 25626"/>
            </a:avLst>
          </a:prstGeom>
          <a:solidFill>
            <a:srgbClr val="DB6FB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olaj-  ellátás</a:t>
            </a:r>
          </a:p>
        </p:txBody>
      </p:sp>
      <p:sp>
        <p:nvSpPr>
          <p:cNvPr id="27" name="Lekerekített téglalap 26"/>
          <p:cNvSpPr/>
          <p:nvPr/>
        </p:nvSpPr>
        <p:spPr>
          <a:xfrm>
            <a:off x="3059113" y="4365625"/>
            <a:ext cx="1152525" cy="647700"/>
          </a:xfrm>
          <a:prstGeom prst="roundRect">
            <a:avLst>
              <a:gd name="adj" fmla="val 25626"/>
            </a:avLst>
          </a:prstGeom>
          <a:solidFill>
            <a:srgbClr val="00DE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err="1">
                <a:solidFill>
                  <a:schemeClr val="tx1"/>
                </a:solidFill>
                <a:cs typeface="Arial" pitchFamily="34" charset="0"/>
              </a:rPr>
              <a:t>bio-</a:t>
            </a:r>
            <a:r>
              <a:rPr lang="hu-HU" sz="1400" dirty="0">
                <a:solidFill>
                  <a:schemeClr val="tx1"/>
                </a:solidFill>
                <a:cs typeface="Arial" pitchFamily="34" charset="0"/>
              </a:rPr>
              <a:t>      dízel</a:t>
            </a:r>
          </a:p>
        </p:txBody>
      </p:sp>
      <p:cxnSp>
        <p:nvCxnSpPr>
          <p:cNvPr id="29" name="Egyenes összekötő 28"/>
          <p:cNvCxnSpPr>
            <a:stCxn id="15" idx="3"/>
            <a:endCxn id="27" idx="1"/>
          </p:cNvCxnSpPr>
          <p:nvPr/>
        </p:nvCxnSpPr>
        <p:spPr>
          <a:xfrm>
            <a:off x="2800350" y="4689475"/>
            <a:ext cx="2587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Lekerekített téglalap 29"/>
          <p:cNvSpPr/>
          <p:nvPr/>
        </p:nvSpPr>
        <p:spPr>
          <a:xfrm>
            <a:off x="3059113" y="3644900"/>
            <a:ext cx="1152525" cy="647700"/>
          </a:xfrm>
          <a:prstGeom prst="roundRect">
            <a:avLst>
              <a:gd name="adj" fmla="val 25626"/>
            </a:avLst>
          </a:prstGeom>
          <a:solidFill>
            <a:srgbClr val="00DE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err="1">
                <a:solidFill>
                  <a:schemeClr val="tx1"/>
                </a:solidFill>
                <a:cs typeface="Arial" pitchFamily="34" charset="0"/>
              </a:rPr>
              <a:t>bio-</a:t>
            </a:r>
            <a:r>
              <a:rPr lang="hu-HU" sz="1400" dirty="0">
                <a:solidFill>
                  <a:schemeClr val="tx1"/>
                </a:solidFill>
                <a:cs typeface="Arial" pitchFamily="34" charset="0"/>
              </a:rPr>
              <a:t>      etanol</a:t>
            </a:r>
          </a:p>
        </p:txBody>
      </p:sp>
      <p:sp>
        <p:nvSpPr>
          <p:cNvPr id="31" name="Lekerekített téglalap 30"/>
          <p:cNvSpPr/>
          <p:nvPr/>
        </p:nvSpPr>
        <p:spPr>
          <a:xfrm>
            <a:off x="3052763" y="5084763"/>
            <a:ext cx="1152525" cy="647700"/>
          </a:xfrm>
          <a:prstGeom prst="roundRect">
            <a:avLst>
              <a:gd name="adj" fmla="val 25626"/>
            </a:avLst>
          </a:prstGeom>
          <a:solidFill>
            <a:srgbClr val="00DE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egyéb</a:t>
            </a:r>
          </a:p>
        </p:txBody>
      </p:sp>
      <p:cxnSp>
        <p:nvCxnSpPr>
          <p:cNvPr id="33" name="Szögletes összekötő 32"/>
          <p:cNvCxnSpPr>
            <a:stCxn id="15" idx="3"/>
            <a:endCxn id="30" idx="1"/>
          </p:cNvCxnSpPr>
          <p:nvPr/>
        </p:nvCxnSpPr>
        <p:spPr>
          <a:xfrm flipV="1">
            <a:off x="2800350" y="3968750"/>
            <a:ext cx="258763" cy="72072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zögletes összekötő 34"/>
          <p:cNvCxnSpPr>
            <a:stCxn id="15" idx="3"/>
            <a:endCxn id="31" idx="1"/>
          </p:cNvCxnSpPr>
          <p:nvPr/>
        </p:nvCxnSpPr>
        <p:spPr>
          <a:xfrm>
            <a:off x="2800350" y="4689475"/>
            <a:ext cx="252413" cy="71913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Lekerekített téglalap 35"/>
          <p:cNvSpPr/>
          <p:nvPr/>
        </p:nvSpPr>
        <p:spPr>
          <a:xfrm>
            <a:off x="4471988" y="1628775"/>
            <a:ext cx="1295400" cy="647700"/>
          </a:xfrm>
          <a:prstGeom prst="roundRect">
            <a:avLst>
              <a:gd name="adj" fmla="val 2562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hu-HU" sz="1400" dirty="0">
                <a:solidFill>
                  <a:schemeClr val="tx1"/>
                </a:solidFill>
                <a:cs typeface="Arial" pitchFamily="34" charset="0"/>
              </a:rPr>
              <a:t>hagyományos olaj</a:t>
            </a:r>
          </a:p>
        </p:txBody>
      </p:sp>
      <p:sp>
        <p:nvSpPr>
          <p:cNvPr id="37" name="Lekerekített téglalap 36"/>
          <p:cNvSpPr/>
          <p:nvPr/>
        </p:nvSpPr>
        <p:spPr>
          <a:xfrm>
            <a:off x="4471988" y="4437063"/>
            <a:ext cx="1295400" cy="647700"/>
          </a:xfrm>
          <a:prstGeom prst="roundRect">
            <a:avLst>
              <a:gd name="adj" fmla="val 2562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anchor="ctr"/>
          <a:lstStyle/>
          <a:p>
            <a:pPr algn="ctr">
              <a:defRPr/>
            </a:pPr>
            <a:r>
              <a:rPr lang="hu-HU" sz="1400" dirty="0">
                <a:solidFill>
                  <a:schemeClr val="tx1"/>
                </a:solidFill>
                <a:cs typeface="Arial" pitchFamily="34" charset="0"/>
              </a:rPr>
              <a:t>nem hagyományos olaj</a:t>
            </a:r>
          </a:p>
        </p:txBody>
      </p:sp>
      <p:sp>
        <p:nvSpPr>
          <p:cNvPr id="38" name="Lekerekített téglalap 37"/>
          <p:cNvSpPr/>
          <p:nvPr/>
        </p:nvSpPr>
        <p:spPr>
          <a:xfrm>
            <a:off x="5970588" y="1225550"/>
            <a:ext cx="1079500" cy="647700"/>
          </a:xfrm>
          <a:prstGeom prst="roundRect">
            <a:avLst>
              <a:gd name="adj" fmla="val 2562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nyersolaj</a:t>
            </a:r>
          </a:p>
        </p:txBody>
      </p:sp>
      <p:sp>
        <p:nvSpPr>
          <p:cNvPr id="39" name="Lekerekített téglalap 38"/>
          <p:cNvSpPr/>
          <p:nvPr/>
        </p:nvSpPr>
        <p:spPr>
          <a:xfrm>
            <a:off x="5969000" y="2074863"/>
            <a:ext cx="1081088" cy="649287"/>
          </a:xfrm>
          <a:prstGeom prst="roundRect">
            <a:avLst>
              <a:gd name="adj" fmla="val 2562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földgáz folyékony</a:t>
            </a:r>
          </a:p>
        </p:txBody>
      </p:sp>
      <p:cxnSp>
        <p:nvCxnSpPr>
          <p:cNvPr id="41" name="Szögletes összekötő 40"/>
          <p:cNvCxnSpPr>
            <a:stCxn id="16" idx="3"/>
            <a:endCxn id="36" idx="1"/>
          </p:cNvCxnSpPr>
          <p:nvPr/>
        </p:nvCxnSpPr>
        <p:spPr>
          <a:xfrm>
            <a:off x="4211638" y="1952625"/>
            <a:ext cx="260350" cy="158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zögletes összekötő 42"/>
          <p:cNvCxnSpPr>
            <a:stCxn id="36" idx="3"/>
            <a:endCxn id="38" idx="1"/>
          </p:cNvCxnSpPr>
          <p:nvPr/>
        </p:nvCxnSpPr>
        <p:spPr>
          <a:xfrm flipV="1">
            <a:off x="5767388" y="1549400"/>
            <a:ext cx="203200" cy="40322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zögletes összekötő 44"/>
          <p:cNvCxnSpPr>
            <a:stCxn id="36" idx="3"/>
            <a:endCxn id="39" idx="1"/>
          </p:cNvCxnSpPr>
          <p:nvPr/>
        </p:nvCxnSpPr>
        <p:spPr>
          <a:xfrm>
            <a:off x="5767388" y="1952625"/>
            <a:ext cx="201612" cy="44608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Lekerekített téglalap 48"/>
          <p:cNvSpPr/>
          <p:nvPr/>
        </p:nvSpPr>
        <p:spPr>
          <a:xfrm>
            <a:off x="7356475" y="2070100"/>
            <a:ext cx="1079500" cy="647700"/>
          </a:xfrm>
          <a:prstGeom prst="roundRect">
            <a:avLst>
              <a:gd name="adj" fmla="val 2562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err="1">
                <a:solidFill>
                  <a:schemeClr val="tx1"/>
                </a:solidFill>
                <a:cs typeface="Arial" pitchFamily="34" charset="0"/>
              </a:rPr>
              <a:t>konden-zátum</a:t>
            </a:r>
            <a:endParaRPr lang="hu-HU" sz="1400" dirty="0">
              <a:solidFill>
                <a:schemeClr val="tx1"/>
              </a:solidFill>
              <a:cs typeface="Arial" pitchFamily="34" charset="0"/>
            </a:endParaRPr>
          </a:p>
        </p:txBody>
      </p:sp>
      <p:cxnSp>
        <p:nvCxnSpPr>
          <p:cNvPr id="51" name="Egyenes összekötő 50"/>
          <p:cNvCxnSpPr>
            <a:stCxn id="39" idx="3"/>
            <a:endCxn id="49" idx="1"/>
          </p:cNvCxnSpPr>
          <p:nvPr/>
        </p:nvCxnSpPr>
        <p:spPr>
          <a:xfrm flipV="1">
            <a:off x="7050088" y="2393950"/>
            <a:ext cx="3063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Lekerekített téglalap 51"/>
          <p:cNvSpPr/>
          <p:nvPr/>
        </p:nvSpPr>
        <p:spPr>
          <a:xfrm>
            <a:off x="7356475" y="1344613"/>
            <a:ext cx="1079500" cy="647700"/>
          </a:xfrm>
          <a:prstGeom prst="roundRect">
            <a:avLst>
              <a:gd name="adj" fmla="val 2562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könnyű „</a:t>
            </a:r>
            <a:r>
              <a:rPr lang="hu-HU" sz="1400" dirty="0" err="1">
                <a:solidFill>
                  <a:schemeClr val="tx1"/>
                </a:solidFill>
                <a:cs typeface="Arial" pitchFamily="34" charset="0"/>
              </a:rPr>
              <a:t>tight</a:t>
            </a:r>
            <a:r>
              <a:rPr lang="hu-HU" sz="1400" dirty="0">
                <a:solidFill>
                  <a:schemeClr val="tx1"/>
                </a:solidFill>
                <a:cs typeface="Arial" pitchFamily="34" charset="0"/>
              </a:rPr>
              <a:t>” olaj</a:t>
            </a:r>
          </a:p>
        </p:txBody>
      </p:sp>
      <p:sp>
        <p:nvSpPr>
          <p:cNvPr id="53" name="Lekerekített téglalap 52"/>
          <p:cNvSpPr/>
          <p:nvPr/>
        </p:nvSpPr>
        <p:spPr>
          <a:xfrm>
            <a:off x="7361238" y="625475"/>
            <a:ext cx="1079500" cy="647700"/>
          </a:xfrm>
          <a:prstGeom prst="roundRect">
            <a:avLst>
              <a:gd name="adj" fmla="val 2562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egyéb nyersolaj</a:t>
            </a:r>
          </a:p>
        </p:txBody>
      </p:sp>
      <p:sp>
        <p:nvSpPr>
          <p:cNvPr id="54" name="Lekerekített téglalap 53"/>
          <p:cNvSpPr/>
          <p:nvPr/>
        </p:nvSpPr>
        <p:spPr>
          <a:xfrm>
            <a:off x="7351713" y="2786063"/>
            <a:ext cx="1079500" cy="900112"/>
          </a:xfrm>
          <a:prstGeom prst="roundRect">
            <a:avLst>
              <a:gd name="adj" fmla="val 25626"/>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etán, propán, bután, pentán</a:t>
            </a:r>
          </a:p>
        </p:txBody>
      </p:sp>
      <p:cxnSp>
        <p:nvCxnSpPr>
          <p:cNvPr id="56" name="Szögletes összekötő 55"/>
          <p:cNvCxnSpPr>
            <a:stCxn id="38" idx="3"/>
            <a:endCxn id="52" idx="1"/>
          </p:cNvCxnSpPr>
          <p:nvPr/>
        </p:nvCxnSpPr>
        <p:spPr>
          <a:xfrm>
            <a:off x="7050088" y="1549400"/>
            <a:ext cx="306387" cy="119063"/>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zögletes összekötő 57"/>
          <p:cNvCxnSpPr>
            <a:stCxn id="38" idx="3"/>
            <a:endCxn id="53" idx="1"/>
          </p:cNvCxnSpPr>
          <p:nvPr/>
        </p:nvCxnSpPr>
        <p:spPr>
          <a:xfrm flipV="1">
            <a:off x="7050088" y="949325"/>
            <a:ext cx="311150" cy="60007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zögletes összekötő 62"/>
          <p:cNvCxnSpPr>
            <a:stCxn id="38" idx="3"/>
          </p:cNvCxnSpPr>
          <p:nvPr/>
        </p:nvCxnSpPr>
        <p:spPr>
          <a:xfrm>
            <a:off x="7050088" y="1549400"/>
            <a:ext cx="311150" cy="67468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zögletes összekötő 64"/>
          <p:cNvCxnSpPr>
            <a:stCxn id="16" idx="3"/>
            <a:endCxn id="37" idx="1"/>
          </p:cNvCxnSpPr>
          <p:nvPr/>
        </p:nvCxnSpPr>
        <p:spPr>
          <a:xfrm>
            <a:off x="4211638" y="1952625"/>
            <a:ext cx="260350" cy="280828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zögletes összekötő 66"/>
          <p:cNvCxnSpPr>
            <a:stCxn id="39" idx="3"/>
            <a:endCxn id="54" idx="1"/>
          </p:cNvCxnSpPr>
          <p:nvPr/>
        </p:nvCxnSpPr>
        <p:spPr>
          <a:xfrm>
            <a:off x="7050088" y="2398713"/>
            <a:ext cx="301625" cy="838200"/>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Lekerekített téglalap 67"/>
          <p:cNvSpPr/>
          <p:nvPr/>
        </p:nvSpPr>
        <p:spPr>
          <a:xfrm>
            <a:off x="5940425" y="4149725"/>
            <a:ext cx="1079500" cy="574675"/>
          </a:xfrm>
          <a:prstGeom prst="roundRect">
            <a:avLst>
              <a:gd name="adj" fmla="val 2562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gázból folyékony</a:t>
            </a:r>
          </a:p>
        </p:txBody>
      </p:sp>
      <p:sp>
        <p:nvSpPr>
          <p:cNvPr id="69" name="Lekerekített téglalap 68"/>
          <p:cNvSpPr/>
          <p:nvPr/>
        </p:nvSpPr>
        <p:spPr>
          <a:xfrm>
            <a:off x="5940425" y="3500438"/>
            <a:ext cx="1079500" cy="576262"/>
          </a:xfrm>
          <a:prstGeom prst="roundRect">
            <a:avLst>
              <a:gd name="adj" fmla="val 2562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extra nehézolaj</a:t>
            </a:r>
          </a:p>
        </p:txBody>
      </p:sp>
      <p:sp>
        <p:nvSpPr>
          <p:cNvPr id="70" name="Lekerekített téglalap 69"/>
          <p:cNvSpPr/>
          <p:nvPr/>
        </p:nvSpPr>
        <p:spPr>
          <a:xfrm>
            <a:off x="5940425" y="2857500"/>
            <a:ext cx="1079500" cy="576263"/>
          </a:xfrm>
          <a:prstGeom prst="roundRect">
            <a:avLst>
              <a:gd name="adj" fmla="val 2562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olaj-   homok</a:t>
            </a:r>
          </a:p>
        </p:txBody>
      </p:sp>
      <p:sp>
        <p:nvSpPr>
          <p:cNvPr id="71" name="Lekerekített téglalap 70"/>
          <p:cNvSpPr/>
          <p:nvPr/>
        </p:nvSpPr>
        <p:spPr>
          <a:xfrm>
            <a:off x="5940425" y="6083300"/>
            <a:ext cx="1079500" cy="576263"/>
          </a:xfrm>
          <a:prstGeom prst="roundRect">
            <a:avLst>
              <a:gd name="adj" fmla="val 2562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adalékok</a:t>
            </a:r>
          </a:p>
        </p:txBody>
      </p:sp>
      <p:sp>
        <p:nvSpPr>
          <p:cNvPr id="72" name="Lekerekített téglalap 71"/>
          <p:cNvSpPr/>
          <p:nvPr/>
        </p:nvSpPr>
        <p:spPr>
          <a:xfrm>
            <a:off x="5940425" y="5435600"/>
            <a:ext cx="1079500" cy="576263"/>
          </a:xfrm>
          <a:prstGeom prst="roundRect">
            <a:avLst>
              <a:gd name="adj" fmla="val 2562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err="1">
                <a:solidFill>
                  <a:schemeClr val="tx1"/>
                </a:solidFill>
                <a:cs typeface="Arial" pitchFamily="34" charset="0"/>
              </a:rPr>
              <a:t>kerogén</a:t>
            </a:r>
            <a:r>
              <a:rPr lang="hu-HU" sz="1400" dirty="0">
                <a:solidFill>
                  <a:schemeClr val="tx1"/>
                </a:solidFill>
                <a:cs typeface="Arial" pitchFamily="34" charset="0"/>
              </a:rPr>
              <a:t> olaj</a:t>
            </a:r>
          </a:p>
        </p:txBody>
      </p:sp>
      <p:sp>
        <p:nvSpPr>
          <p:cNvPr id="73" name="Lekerekített téglalap 72"/>
          <p:cNvSpPr/>
          <p:nvPr/>
        </p:nvSpPr>
        <p:spPr>
          <a:xfrm>
            <a:off x="5940425" y="4792663"/>
            <a:ext cx="1079500" cy="576262"/>
          </a:xfrm>
          <a:prstGeom prst="roundRect">
            <a:avLst>
              <a:gd name="adj" fmla="val 25626"/>
            </a:avLst>
          </a:pr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hu-HU" sz="1400" dirty="0">
                <a:solidFill>
                  <a:schemeClr val="tx1"/>
                </a:solidFill>
                <a:cs typeface="Arial" pitchFamily="34" charset="0"/>
              </a:rPr>
              <a:t>szénből folyékony</a:t>
            </a:r>
          </a:p>
        </p:txBody>
      </p:sp>
      <p:cxnSp>
        <p:nvCxnSpPr>
          <p:cNvPr id="75" name="Szögletes összekötő 74"/>
          <p:cNvCxnSpPr>
            <a:stCxn id="37" idx="3"/>
            <a:endCxn id="70" idx="1"/>
          </p:cNvCxnSpPr>
          <p:nvPr/>
        </p:nvCxnSpPr>
        <p:spPr>
          <a:xfrm flipV="1">
            <a:off x="5767388" y="3146425"/>
            <a:ext cx="173037" cy="1614488"/>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zögletes összekötő 76"/>
          <p:cNvCxnSpPr>
            <a:stCxn id="37" idx="3"/>
            <a:endCxn id="69" idx="1"/>
          </p:cNvCxnSpPr>
          <p:nvPr/>
        </p:nvCxnSpPr>
        <p:spPr>
          <a:xfrm flipV="1">
            <a:off x="5767388" y="3789363"/>
            <a:ext cx="173037" cy="971550"/>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zögletes összekötő 78"/>
          <p:cNvCxnSpPr>
            <a:stCxn id="37" idx="3"/>
            <a:endCxn id="68" idx="1"/>
          </p:cNvCxnSpPr>
          <p:nvPr/>
        </p:nvCxnSpPr>
        <p:spPr>
          <a:xfrm flipV="1">
            <a:off x="5767388" y="4437063"/>
            <a:ext cx="173037" cy="323850"/>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zögletes összekötő 80"/>
          <p:cNvCxnSpPr>
            <a:stCxn id="37" idx="3"/>
            <a:endCxn id="73" idx="1"/>
          </p:cNvCxnSpPr>
          <p:nvPr/>
        </p:nvCxnSpPr>
        <p:spPr>
          <a:xfrm>
            <a:off x="5767388" y="4760913"/>
            <a:ext cx="173037" cy="32067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zögletes összekötő 82"/>
          <p:cNvCxnSpPr>
            <a:stCxn id="37" idx="3"/>
            <a:endCxn id="72" idx="1"/>
          </p:cNvCxnSpPr>
          <p:nvPr/>
        </p:nvCxnSpPr>
        <p:spPr>
          <a:xfrm>
            <a:off x="5767388" y="4760913"/>
            <a:ext cx="173037" cy="96361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zögletes összekötő 84"/>
          <p:cNvCxnSpPr>
            <a:stCxn id="37" idx="3"/>
            <a:endCxn id="71" idx="1"/>
          </p:cNvCxnSpPr>
          <p:nvPr/>
        </p:nvCxnSpPr>
        <p:spPr>
          <a:xfrm>
            <a:off x="5767388" y="4760913"/>
            <a:ext cx="173037" cy="1611312"/>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zögletes összekötő 86"/>
          <p:cNvCxnSpPr>
            <a:stCxn id="14" idx="3"/>
            <a:endCxn id="17" idx="1"/>
          </p:cNvCxnSpPr>
          <p:nvPr/>
        </p:nvCxnSpPr>
        <p:spPr>
          <a:xfrm>
            <a:off x="2806700" y="2457450"/>
            <a:ext cx="242888" cy="466725"/>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55" name="Dia számának helye 3"/>
          <p:cNvSpPr txBox="1">
            <a:spLocks/>
          </p:cNvSpPr>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hu-HU"/>
            </a:defPPr>
            <a:lvl1pPr algn="r" rtl="0" eaLnBrk="0" fontAlgn="base" hangingPunct="0">
              <a:spcBef>
                <a:spcPct val="20000"/>
              </a:spcBef>
              <a:spcAft>
                <a:spcPct val="0"/>
              </a:spcAft>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eaLnBrk="1" hangingPunct="1">
              <a:spcBef>
                <a:spcPct val="0"/>
              </a:spcBef>
              <a:buFontTx/>
              <a:buNone/>
              <a:defRPr/>
            </a:pPr>
            <a:fld id="{E1FF1EF2-7FFC-455A-996E-D3B1FC2F5D97}" type="slidenum">
              <a:rPr lang="hu-HU" altLang="hu-HU" sz="1200" smtClean="0">
                <a:solidFill>
                  <a:schemeClr val="bg1">
                    <a:lumMod val="50000"/>
                  </a:schemeClr>
                </a:solidFill>
              </a:rPr>
              <a:pPr eaLnBrk="1" hangingPunct="1">
                <a:spcBef>
                  <a:spcPct val="0"/>
                </a:spcBef>
                <a:buFontTx/>
                <a:buNone/>
                <a:defRPr/>
              </a:pPr>
              <a:t>73</a:t>
            </a:fld>
            <a:endParaRPr lang="hu-HU" altLang="hu-HU" sz="120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pPr eaLnBrk="1" hangingPunct="1"/>
            <a:r>
              <a:rPr lang="hu-HU" altLang="hu-HU" sz="3600" b="1" smtClean="0">
                <a:solidFill>
                  <a:srgbClr val="008000"/>
                </a:solidFill>
              </a:rPr>
              <a:t>Olajhomok és olajpala</a:t>
            </a:r>
            <a:endParaRPr lang="en-US" altLang="hu-HU" sz="3600" b="1" smtClean="0">
              <a:solidFill>
                <a:srgbClr val="008000"/>
              </a:solidFill>
            </a:endParaRPr>
          </a:p>
        </p:txBody>
      </p:sp>
      <p:sp>
        <p:nvSpPr>
          <p:cNvPr id="77827" name="Rectangle 3"/>
          <p:cNvSpPr>
            <a:spLocks noGrp="1" noChangeArrowheads="1"/>
          </p:cNvSpPr>
          <p:nvPr>
            <p:ph type="body" idx="1"/>
          </p:nvPr>
        </p:nvSpPr>
        <p:spPr/>
        <p:txBody>
          <a:bodyPr/>
          <a:lstStyle/>
          <a:p>
            <a:pPr marL="0" indent="0" algn="just" eaLnBrk="1" hangingPunct="1">
              <a:lnSpc>
                <a:spcPct val="90000"/>
              </a:lnSpc>
              <a:buFontTx/>
              <a:buNone/>
              <a:defRPr/>
            </a:pPr>
            <a:r>
              <a:rPr lang="en-US" altLang="hu-HU" sz="2000" dirty="0" smtClean="0">
                <a:solidFill>
                  <a:srgbClr val="008000"/>
                </a:solidFill>
              </a:rPr>
              <a:t>O</a:t>
            </a:r>
            <a:r>
              <a:rPr lang="hu-HU" altLang="hu-HU" sz="2000" dirty="0" err="1" smtClean="0">
                <a:solidFill>
                  <a:srgbClr val="008000"/>
                </a:solidFill>
              </a:rPr>
              <a:t>lajhomok</a:t>
            </a:r>
            <a:r>
              <a:rPr lang="hu-HU" altLang="hu-HU" sz="2000" dirty="0" smtClean="0">
                <a:solidFill>
                  <a:srgbClr val="008000"/>
                </a:solidFill>
              </a:rPr>
              <a:t> </a:t>
            </a:r>
            <a:r>
              <a:rPr lang="hu-HU" altLang="hu-HU" sz="2000" dirty="0" smtClean="0"/>
              <a:t>(kátrányhomok)</a:t>
            </a:r>
            <a:r>
              <a:rPr lang="hu-HU" altLang="hu-HU" sz="1400" dirty="0" smtClean="0"/>
              <a:t>(</a:t>
            </a:r>
            <a:r>
              <a:rPr lang="hu-HU" altLang="hu-HU" sz="1400" dirty="0" err="1" smtClean="0"/>
              <a:t>Oil</a:t>
            </a:r>
            <a:r>
              <a:rPr lang="en-US" altLang="hu-HU" sz="1400" dirty="0" smtClean="0"/>
              <a:t> sand (tar sand)</a:t>
            </a:r>
            <a:r>
              <a:rPr lang="hu-HU" altLang="hu-HU" sz="1400" dirty="0" smtClean="0"/>
              <a:t> </a:t>
            </a:r>
          </a:p>
          <a:p>
            <a:pPr marL="0" indent="0" algn="just" eaLnBrk="1" hangingPunct="1">
              <a:lnSpc>
                <a:spcPct val="90000"/>
              </a:lnSpc>
              <a:buFontTx/>
              <a:buNone/>
              <a:defRPr/>
            </a:pPr>
            <a:endParaRPr lang="hu-HU" altLang="hu-HU" sz="1400" dirty="0" smtClean="0"/>
          </a:p>
          <a:p>
            <a:pPr indent="0" algn="just" eaLnBrk="1" hangingPunct="1">
              <a:lnSpc>
                <a:spcPct val="90000"/>
              </a:lnSpc>
              <a:buFontTx/>
              <a:buNone/>
              <a:defRPr/>
            </a:pPr>
            <a:r>
              <a:rPr lang="hu-HU" altLang="hu-HU" sz="1400" dirty="0" err="1" smtClean="0"/>
              <a:t>Nehézolaj-homok-víz</a:t>
            </a:r>
            <a:r>
              <a:rPr lang="hu-HU" altLang="hu-HU" sz="1400" dirty="0" smtClean="0"/>
              <a:t> keveréke. Hidrogénszegény, hosszúszénláncú szénhidrogénekből, homokból, vízből álló </a:t>
            </a:r>
            <a:r>
              <a:rPr lang="hu-HU" altLang="hu-HU" sz="1400" dirty="0" err="1" smtClean="0"/>
              <a:t>félszilárd</a:t>
            </a:r>
            <a:r>
              <a:rPr lang="hu-HU" altLang="hu-HU" sz="1400" dirty="0" smtClean="0"/>
              <a:t> anyag. API sűrűsége&lt;10. Bányásszák (</a:t>
            </a:r>
            <a:r>
              <a:rPr lang="hu-HU" altLang="hu-HU" sz="1400" dirty="0" err="1" smtClean="0"/>
              <a:t>Syncrude</a:t>
            </a:r>
            <a:r>
              <a:rPr lang="hu-HU" altLang="hu-HU" sz="1400" dirty="0" smtClean="0"/>
              <a:t>). A világ olajhomok készletének ~81%-a Kanadában van.</a:t>
            </a:r>
          </a:p>
          <a:p>
            <a:pPr indent="0" algn="just" eaLnBrk="1" hangingPunct="1">
              <a:lnSpc>
                <a:spcPct val="90000"/>
              </a:lnSpc>
              <a:buFontTx/>
              <a:buNone/>
              <a:defRPr/>
            </a:pPr>
            <a:endParaRPr lang="hu-HU" altLang="hu-HU" sz="1400" dirty="0" smtClean="0"/>
          </a:p>
          <a:p>
            <a:pPr algn="just" eaLnBrk="1" hangingPunct="1">
              <a:lnSpc>
                <a:spcPct val="90000"/>
              </a:lnSpc>
              <a:buFontTx/>
              <a:buNone/>
              <a:defRPr/>
            </a:pPr>
            <a:r>
              <a:rPr lang="hu-HU" altLang="hu-HU" sz="1400" dirty="0" smtClean="0"/>
              <a:t>	Az olaj kinyerése a homok nyíltszíni fejtésével (20%) és ezután az olajkinyeréssel, vagy </a:t>
            </a:r>
            <a:r>
              <a:rPr lang="hu-HU" altLang="hu-HU" sz="1400" dirty="0" err="1" smtClean="0"/>
              <a:t>in-situ</a:t>
            </a:r>
            <a:r>
              <a:rPr lang="hu-HU" altLang="hu-HU" sz="1400" dirty="0" smtClean="0"/>
              <a:t> olajkinyeréssel (80%) történik. </a:t>
            </a:r>
          </a:p>
          <a:p>
            <a:pPr algn="just" eaLnBrk="1" hangingPunct="1">
              <a:lnSpc>
                <a:spcPct val="90000"/>
              </a:lnSpc>
              <a:buFontTx/>
              <a:buNone/>
              <a:defRPr/>
            </a:pPr>
            <a:r>
              <a:rPr lang="hu-HU" altLang="hu-HU" sz="1400" dirty="0" smtClean="0"/>
              <a:t/>
            </a:r>
            <a:br>
              <a:rPr lang="hu-HU" altLang="hu-HU" sz="1400" dirty="0" smtClean="0"/>
            </a:br>
            <a:r>
              <a:rPr lang="hu-HU" altLang="hu-HU" sz="1400" dirty="0" smtClean="0"/>
              <a:t>2 tonna olajhomokból 1 barrel (1/8 tonna) olaj nyerhető. Ezután  vagy nyersolajjal keverik, vagy hidrogénezéssel finomítják.</a:t>
            </a:r>
          </a:p>
          <a:p>
            <a:pPr algn="just" eaLnBrk="1" hangingPunct="1">
              <a:lnSpc>
                <a:spcPct val="90000"/>
              </a:lnSpc>
              <a:buFontTx/>
              <a:buNone/>
              <a:defRPr/>
            </a:pPr>
            <a:endParaRPr lang="hu-HU" altLang="hu-HU" sz="1400" dirty="0" smtClean="0"/>
          </a:p>
          <a:p>
            <a:pPr eaLnBrk="1" hangingPunct="1">
              <a:lnSpc>
                <a:spcPct val="90000"/>
              </a:lnSpc>
              <a:buFontTx/>
              <a:buNone/>
              <a:defRPr/>
            </a:pPr>
            <a:r>
              <a:rPr lang="hu-HU" altLang="hu-HU" sz="1400" dirty="0" smtClean="0"/>
              <a:t>	</a:t>
            </a:r>
            <a:r>
              <a:rPr lang="hu-HU" altLang="hu-HU" sz="1400" u="sng" dirty="0" smtClean="0"/>
              <a:t>Felszíni bányászata </a:t>
            </a:r>
            <a:r>
              <a:rPr lang="hu-HU" altLang="hu-HU" sz="1400" dirty="0" smtClean="0"/>
              <a:t>során aprítják és a bitumenes részt elválasztják a vizes és homokos fázistól, sok vizet igénylő flotálással.</a:t>
            </a:r>
            <a:br>
              <a:rPr lang="hu-HU" altLang="hu-HU" sz="1400" dirty="0" smtClean="0"/>
            </a:br>
            <a:r>
              <a:rPr lang="hu-HU" altLang="hu-HU" sz="1400" dirty="0" smtClean="0"/>
              <a:t>Kanada, Venezuela, USA</a:t>
            </a:r>
            <a:endParaRPr lang="en-US" altLang="hu-HU" sz="1400" dirty="0" smtClean="0"/>
          </a:p>
          <a:p>
            <a:pPr eaLnBrk="1" hangingPunct="1">
              <a:lnSpc>
                <a:spcPct val="90000"/>
              </a:lnSpc>
              <a:buFontTx/>
              <a:buNone/>
              <a:defRPr/>
            </a:pPr>
            <a:r>
              <a:rPr lang="hu-HU" altLang="hu-HU" sz="1400" dirty="0" smtClean="0"/>
              <a:t>	</a:t>
            </a:r>
            <a:r>
              <a:rPr lang="hu-HU" altLang="hu-HU" sz="1400" dirty="0" err="1" smtClean="0"/>
              <a:t>In-situ</a:t>
            </a:r>
            <a:r>
              <a:rPr lang="hu-HU" altLang="hu-HU" sz="1400" dirty="0" smtClean="0"/>
              <a:t> bányászatát (70-80m mélység)  4 eljárással végzik:</a:t>
            </a:r>
          </a:p>
          <a:p>
            <a:pPr eaLnBrk="1" hangingPunct="1">
              <a:lnSpc>
                <a:spcPct val="90000"/>
              </a:lnSpc>
              <a:buFontTx/>
              <a:buNone/>
              <a:defRPr/>
            </a:pPr>
            <a:r>
              <a:rPr lang="hu-HU" altLang="hu-HU" sz="1400" dirty="0"/>
              <a:t>	</a:t>
            </a:r>
            <a:r>
              <a:rPr lang="hu-HU" altLang="hu-HU" sz="1400" dirty="0" smtClean="0"/>
              <a:t>	-CHOPS</a:t>
            </a:r>
          </a:p>
          <a:p>
            <a:pPr eaLnBrk="1" hangingPunct="1">
              <a:lnSpc>
                <a:spcPct val="90000"/>
              </a:lnSpc>
              <a:buFontTx/>
              <a:buNone/>
              <a:defRPr/>
            </a:pPr>
            <a:r>
              <a:rPr lang="hu-HU" altLang="hu-HU" sz="1400" dirty="0" smtClean="0"/>
              <a:t>		-SAGD</a:t>
            </a:r>
          </a:p>
          <a:p>
            <a:pPr eaLnBrk="1" hangingPunct="1">
              <a:lnSpc>
                <a:spcPct val="90000"/>
              </a:lnSpc>
              <a:buFontTx/>
              <a:buNone/>
              <a:defRPr/>
            </a:pPr>
            <a:r>
              <a:rPr lang="hu-HU" altLang="hu-HU" sz="1400" dirty="0"/>
              <a:t>	</a:t>
            </a:r>
            <a:r>
              <a:rPr lang="hu-HU" altLang="hu-HU" sz="1400" dirty="0" smtClean="0"/>
              <a:t>	-CSS</a:t>
            </a:r>
          </a:p>
          <a:p>
            <a:pPr eaLnBrk="1" hangingPunct="1">
              <a:lnSpc>
                <a:spcPct val="90000"/>
              </a:lnSpc>
              <a:buFontTx/>
              <a:buNone/>
              <a:defRPr/>
            </a:pPr>
            <a:r>
              <a:rPr lang="hu-HU" altLang="hu-HU" sz="1400" dirty="0"/>
              <a:t>	</a:t>
            </a:r>
            <a:r>
              <a:rPr lang="hu-HU" altLang="hu-HU" sz="1400" dirty="0" smtClean="0"/>
              <a:t>	-THAI-TM</a:t>
            </a:r>
            <a:endParaRPr lang="en-US" altLang="hu-HU" sz="1400" dirty="0" smtClean="0"/>
          </a:p>
        </p:txBody>
      </p:sp>
      <p:pic>
        <p:nvPicPr>
          <p:cNvPr id="77828" name="Picture 29" descr="oil-sands-cp-19147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4724400"/>
            <a:ext cx="2811463"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6" name="Dia számának helye 3"/>
          <p:cNvSpPr txBox="1">
            <a:spLocks/>
          </p:cNvSpPr>
          <p:nvPr/>
        </p:nvSpPr>
        <p:spPr bwMode="auto">
          <a:xfrm>
            <a:off x="6553200" y="62452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hu-HU"/>
            </a:defPPr>
            <a:lvl1pPr algn="r" rtl="0" eaLnBrk="0" fontAlgn="base" hangingPunct="0">
              <a:spcBef>
                <a:spcPct val="20000"/>
              </a:spcBef>
              <a:spcAft>
                <a:spcPct val="0"/>
              </a:spcAft>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eaLnBrk="1" hangingPunct="1">
              <a:spcBef>
                <a:spcPct val="0"/>
              </a:spcBef>
              <a:buFontTx/>
              <a:buNone/>
              <a:defRPr/>
            </a:pPr>
            <a:fld id="{9B54247A-F58C-4668-8452-FC5A9B41CB61}" type="slidenum">
              <a:rPr lang="hu-HU" altLang="hu-HU" sz="1200" smtClean="0">
                <a:solidFill>
                  <a:schemeClr val="bg1">
                    <a:lumMod val="50000"/>
                  </a:schemeClr>
                </a:solidFill>
              </a:rPr>
              <a:pPr eaLnBrk="1" hangingPunct="1">
                <a:spcBef>
                  <a:spcPct val="0"/>
                </a:spcBef>
                <a:buFontTx/>
                <a:buNone/>
                <a:defRPr/>
              </a:pPr>
              <a:t>74</a:t>
            </a:fld>
            <a:endParaRPr lang="hu-HU" altLang="hu-HU" sz="1200" smtClean="0">
              <a:solidFill>
                <a:schemeClr val="bg1">
                  <a:lumMod val="50000"/>
                </a:schemeClr>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78851"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65F59B79-3064-4E11-A42D-BB4B4D7F60F8}" type="slidenum">
              <a:rPr lang="hu-HU" altLang="hu-HU" sz="1200" smtClean="0">
                <a:solidFill>
                  <a:schemeClr val="bg1">
                    <a:lumMod val="50000"/>
                  </a:schemeClr>
                </a:solidFill>
              </a:rPr>
              <a:pPr eaLnBrk="1" hangingPunct="1">
                <a:spcBef>
                  <a:spcPct val="0"/>
                </a:spcBef>
                <a:buFontTx/>
                <a:buNone/>
                <a:defRPr/>
              </a:pPr>
              <a:t>75</a:t>
            </a:fld>
            <a:endParaRPr lang="hu-HU" altLang="hu-HU" sz="1200" smtClean="0">
              <a:solidFill>
                <a:schemeClr val="bg1">
                  <a:lumMod val="50000"/>
                </a:schemeClr>
              </a:solidFill>
            </a:endParaRPr>
          </a:p>
        </p:txBody>
      </p:sp>
      <p:sp>
        <p:nvSpPr>
          <p:cNvPr id="78852" name="Szövegdoboz 3"/>
          <p:cNvSpPr txBox="1">
            <a:spLocks noChangeArrowheads="1"/>
          </p:cNvSpPr>
          <p:nvPr/>
        </p:nvSpPr>
        <p:spPr bwMode="auto">
          <a:xfrm>
            <a:off x="395288" y="549275"/>
            <a:ext cx="8280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AutoNum type="arabicPeriod"/>
            </a:pPr>
            <a:r>
              <a:rPr lang="hu-HU" altLang="hu-HU" sz="1600" b="1"/>
              <a:t>CHOPS</a:t>
            </a:r>
            <a:r>
              <a:rPr lang="hu-HU" altLang="hu-HU" sz="1600"/>
              <a:t> eljárás. A kitermelő kutakban nem szűrik ki a homokot és a bitument a vízzel és a homokkal együtt szivattyúzzák. Extra-nehéz olajok kitermelésénél alkalmazzák.</a:t>
            </a:r>
          </a:p>
          <a:p>
            <a:pPr algn="just" eaLnBrk="1" hangingPunct="1">
              <a:spcBef>
                <a:spcPct val="0"/>
              </a:spcBef>
              <a:buFontTx/>
              <a:buAutoNum type="arabicPeriod"/>
            </a:pPr>
            <a:endParaRPr lang="hu-HU" altLang="hu-HU" sz="1600"/>
          </a:p>
          <a:p>
            <a:pPr algn="just" eaLnBrk="1" hangingPunct="1">
              <a:spcBef>
                <a:spcPct val="0"/>
              </a:spcBef>
              <a:buFontTx/>
              <a:buAutoNum type="arabicPeriod"/>
            </a:pPr>
            <a:r>
              <a:rPr lang="hu-HU" altLang="hu-HU" sz="1600" b="1"/>
              <a:t>SAGD</a:t>
            </a:r>
            <a:r>
              <a:rPr lang="hu-HU" altLang="hu-HU" sz="1600"/>
              <a:t> eljárás. Két vízszintes kutat alkalmaz, az alsó kútba gőzt sajtolnak és a felső kúttal szivattyúzzák ki a felmelegedett bitument. A kondenzátumokat  könnyű nyersolajjal, vagy földgázzal kötik meg.</a:t>
            </a:r>
          </a:p>
          <a:p>
            <a:pPr algn="just" eaLnBrk="1" hangingPunct="1">
              <a:spcBef>
                <a:spcPct val="0"/>
              </a:spcBef>
              <a:buFontTx/>
              <a:buAutoNum type="arabicPeriod"/>
            </a:pPr>
            <a:endParaRPr lang="hu-HU" altLang="hu-HU" sz="1600"/>
          </a:p>
          <a:p>
            <a:pPr algn="just" eaLnBrk="1" hangingPunct="1">
              <a:spcBef>
                <a:spcPct val="0"/>
              </a:spcBef>
              <a:buFontTx/>
              <a:buAutoNum type="arabicPeriod"/>
            </a:pPr>
            <a:r>
              <a:rPr lang="hu-HU" altLang="hu-HU" sz="1600" b="1"/>
              <a:t>CSS</a:t>
            </a:r>
            <a:r>
              <a:rPr lang="hu-HU" altLang="hu-HU" sz="1600"/>
              <a:t> eljárás. Vagy egy vízszintes vagy egy függőleges kutat alkalmaz a gőz besajtolására és 2-3 hét után szivattyúzzák ki ugyanezen a kúton a fluidizált bitument.</a:t>
            </a:r>
          </a:p>
          <a:p>
            <a:pPr algn="just" eaLnBrk="1" hangingPunct="1">
              <a:spcBef>
                <a:spcPct val="0"/>
              </a:spcBef>
              <a:buFontTx/>
              <a:buAutoNum type="arabicPeriod"/>
            </a:pPr>
            <a:endParaRPr lang="hu-HU" altLang="hu-HU" sz="1600"/>
          </a:p>
          <a:p>
            <a:pPr algn="just" eaLnBrk="1" hangingPunct="1">
              <a:spcBef>
                <a:spcPct val="0"/>
              </a:spcBef>
              <a:buFontTx/>
              <a:buAutoNum type="arabicPeriod"/>
            </a:pPr>
            <a:r>
              <a:rPr lang="hu-HU" altLang="hu-HU" sz="1600" b="1"/>
              <a:t>THAI-TM</a:t>
            </a:r>
            <a:r>
              <a:rPr lang="hu-HU" altLang="hu-HU" sz="1600"/>
              <a:t> eljárás. Egy égetéses eljárás, mely során levegő besajtoló függőleges kúttal a bitumen egy részét helyben elégetik, majd a felmelegedett fluidizált bitument ez vízszintes termelőkúton keresztül kerül a felszínre.</a:t>
            </a:r>
          </a:p>
        </p:txBody>
      </p:sp>
      <p:pic>
        <p:nvPicPr>
          <p:cNvPr id="788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149725"/>
            <a:ext cx="3433762"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076700"/>
            <a:ext cx="2686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Szövegdoboz 6"/>
          <p:cNvSpPr txBox="1">
            <a:spLocks noChangeArrowheads="1"/>
          </p:cNvSpPr>
          <p:nvPr/>
        </p:nvSpPr>
        <p:spPr bwMode="auto">
          <a:xfrm>
            <a:off x="2268538" y="6381750"/>
            <a:ext cx="129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800"/>
              <a:t>CHOPS</a:t>
            </a:r>
          </a:p>
        </p:txBody>
      </p:sp>
      <p:sp>
        <p:nvSpPr>
          <p:cNvPr id="78856" name="Szövegdoboz 7"/>
          <p:cNvSpPr txBox="1">
            <a:spLocks noChangeArrowheads="1"/>
          </p:cNvSpPr>
          <p:nvPr/>
        </p:nvSpPr>
        <p:spPr bwMode="auto">
          <a:xfrm>
            <a:off x="5651500" y="6381750"/>
            <a:ext cx="1800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600"/>
              <a:t>SAGD</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átum helye 3"/>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79875" name="Dia számának helye 4"/>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0DD96D07-BE29-4752-8DE2-AE9C0F967BD4}" type="slidenum">
              <a:rPr lang="hu-HU" altLang="hu-HU" sz="1200" smtClean="0">
                <a:solidFill>
                  <a:schemeClr val="bg1">
                    <a:lumMod val="50000"/>
                  </a:schemeClr>
                </a:solidFill>
              </a:rPr>
              <a:pPr eaLnBrk="1" hangingPunct="1">
                <a:spcBef>
                  <a:spcPct val="0"/>
                </a:spcBef>
                <a:buFontTx/>
                <a:buNone/>
                <a:defRPr/>
              </a:pPr>
              <a:t>76</a:t>
            </a:fld>
            <a:endParaRPr lang="hu-HU" altLang="hu-HU" sz="1200" smtClean="0">
              <a:solidFill>
                <a:schemeClr val="bg1">
                  <a:lumMod val="50000"/>
                </a:schemeClr>
              </a:solidFill>
            </a:endParaRPr>
          </a:p>
        </p:txBody>
      </p:sp>
      <p:pic>
        <p:nvPicPr>
          <p:cNvPr id="7987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188913"/>
            <a:ext cx="3743325"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Szövegdoboz 8"/>
          <p:cNvSpPr txBox="1">
            <a:spLocks noChangeArrowheads="1"/>
          </p:cNvSpPr>
          <p:nvPr/>
        </p:nvSpPr>
        <p:spPr bwMode="auto">
          <a:xfrm>
            <a:off x="3492500" y="2781300"/>
            <a:ext cx="20875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800"/>
              <a:t>CSS</a:t>
            </a:r>
          </a:p>
        </p:txBody>
      </p:sp>
      <p:pic>
        <p:nvPicPr>
          <p:cNvPr id="7987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188" y="3284538"/>
            <a:ext cx="3943350"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Szövegdoboz 10"/>
          <p:cNvSpPr txBox="1">
            <a:spLocks noChangeArrowheads="1"/>
          </p:cNvSpPr>
          <p:nvPr/>
        </p:nvSpPr>
        <p:spPr bwMode="auto">
          <a:xfrm>
            <a:off x="3419475" y="5805488"/>
            <a:ext cx="2305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1600"/>
              <a:t>THAI-TM</a:t>
            </a:r>
          </a:p>
        </p:txBody>
      </p:sp>
      <p:pic>
        <p:nvPicPr>
          <p:cNvPr id="7988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3357563"/>
            <a:ext cx="370205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0899" name="Szövegdoboz 4"/>
          <p:cNvSpPr txBox="1">
            <a:spLocks noChangeArrowheads="1"/>
          </p:cNvSpPr>
          <p:nvPr/>
        </p:nvSpPr>
        <p:spPr bwMode="auto">
          <a:xfrm>
            <a:off x="250825" y="260350"/>
            <a:ext cx="8064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2000">
                <a:solidFill>
                  <a:srgbClr val="00B050"/>
                </a:solidFill>
              </a:rPr>
              <a:t>Szénrétegi metángáz (Coalbed methane, CBM)</a:t>
            </a:r>
          </a:p>
          <a:p>
            <a:pPr eaLnBrk="1" hangingPunct="1">
              <a:spcBef>
                <a:spcPct val="0"/>
              </a:spcBef>
              <a:buFontTx/>
              <a:buNone/>
            </a:pPr>
            <a:r>
              <a:rPr lang="hu-HU" altLang="hu-HU" sz="2000">
                <a:solidFill>
                  <a:srgbClr val="00B050"/>
                </a:solidFill>
              </a:rPr>
              <a:t>(USA, Kína, Oroszország stb.)</a:t>
            </a:r>
          </a:p>
          <a:p>
            <a:pPr eaLnBrk="1" hangingPunct="1">
              <a:spcBef>
                <a:spcPct val="0"/>
              </a:spcBef>
              <a:buFontTx/>
              <a:buNone/>
            </a:pPr>
            <a:endParaRPr lang="hu-HU" altLang="hu-HU" sz="1800">
              <a:solidFill>
                <a:srgbClr val="00B050"/>
              </a:solidFill>
            </a:endParaRPr>
          </a:p>
          <a:p>
            <a:pPr eaLnBrk="1" hangingPunct="1">
              <a:spcBef>
                <a:spcPct val="0"/>
              </a:spcBef>
              <a:buFontTx/>
              <a:buNone/>
            </a:pPr>
            <a:r>
              <a:rPr lang="hu-HU" altLang="hu-HU" sz="1600"/>
              <a:t>A szénrétegek között lévő metángáz (sújtólég) kitermelhető.</a:t>
            </a:r>
          </a:p>
          <a:p>
            <a:pPr eaLnBrk="1" hangingPunct="1">
              <a:spcBef>
                <a:spcPct val="0"/>
              </a:spcBef>
              <a:buFontTx/>
              <a:buNone/>
            </a:pPr>
            <a:r>
              <a:rPr lang="hu-HU" altLang="hu-HU" sz="1600"/>
              <a:t>Igen jelentős készletek vannak. Vízzel együtt termelik ki.</a:t>
            </a:r>
          </a:p>
        </p:txBody>
      </p:sp>
      <p:pic>
        <p:nvPicPr>
          <p:cNvPr id="80900" name="Picture 9" descr="cbmrecovery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3" y="115888"/>
            <a:ext cx="2490787"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IMG_4116"/>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323850" y="1916113"/>
            <a:ext cx="295592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271963"/>
            <a:ext cx="4284663"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4767263"/>
            <a:ext cx="464502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ia számának helye 2"/>
          <p:cNvSpPr>
            <a:spLocks noGrp="1"/>
          </p:cNvSpPr>
          <p:nvPr>
            <p:ph type="sldNum" sz="quarter" idx="12"/>
          </p:nvPr>
        </p:nvSpPr>
        <p:spPr>
          <a:xfrm>
            <a:off x="6588125" y="6237288"/>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1B668FC7-A17D-49AB-A5D5-C9A89083E0F1}" type="slidenum">
              <a:rPr lang="hu-HU" altLang="hu-HU" sz="1200" smtClean="0">
                <a:solidFill>
                  <a:schemeClr val="bg1">
                    <a:lumMod val="50000"/>
                  </a:schemeClr>
                </a:solidFill>
              </a:rPr>
              <a:pPr eaLnBrk="1" hangingPunct="1">
                <a:spcBef>
                  <a:spcPct val="0"/>
                </a:spcBef>
                <a:buFontTx/>
                <a:buNone/>
                <a:defRPr/>
              </a:pPr>
              <a:t>77</a:t>
            </a:fld>
            <a:endParaRPr lang="hu-HU" altLang="hu-HU" sz="1200" dirty="0" smtClean="0">
              <a:solidFill>
                <a:schemeClr val="bg1">
                  <a:lumMod val="50000"/>
                </a:schemeClr>
              </a:solidFill>
            </a:endParaRPr>
          </a:p>
        </p:txBody>
      </p:sp>
      <p:pic>
        <p:nvPicPr>
          <p:cNvPr id="8090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1425" y="1628775"/>
            <a:ext cx="25193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1923"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52487BE4-5864-46EC-BA67-B2D39C5AC6A5}" type="slidenum">
              <a:rPr lang="hu-HU" altLang="hu-HU" sz="1200" smtClean="0">
                <a:solidFill>
                  <a:schemeClr val="bg1">
                    <a:lumMod val="50000"/>
                  </a:schemeClr>
                </a:solidFill>
              </a:rPr>
              <a:pPr eaLnBrk="1" hangingPunct="1">
                <a:spcBef>
                  <a:spcPct val="0"/>
                </a:spcBef>
                <a:buFontTx/>
                <a:buNone/>
                <a:defRPr/>
              </a:pPr>
              <a:t>78</a:t>
            </a:fld>
            <a:endParaRPr lang="hu-HU" altLang="hu-HU" sz="1200" smtClean="0">
              <a:solidFill>
                <a:schemeClr val="bg1">
                  <a:lumMod val="50000"/>
                </a:schemeClr>
              </a:solidFill>
            </a:endParaRPr>
          </a:p>
        </p:txBody>
      </p:sp>
      <p:sp>
        <p:nvSpPr>
          <p:cNvPr id="81924" name="Téglalap 5"/>
          <p:cNvSpPr>
            <a:spLocks noChangeArrowheads="1"/>
          </p:cNvSpPr>
          <p:nvPr/>
        </p:nvSpPr>
        <p:spPr bwMode="auto">
          <a:xfrm>
            <a:off x="323850" y="260350"/>
            <a:ext cx="3468688"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pPr>
            <a:r>
              <a:rPr lang="en-US" altLang="hu-HU" sz="1800"/>
              <a:t>Bitumen</a:t>
            </a:r>
          </a:p>
          <a:p>
            <a:pPr eaLnBrk="1" hangingPunct="1">
              <a:lnSpc>
                <a:spcPct val="90000"/>
              </a:lnSpc>
              <a:spcBef>
                <a:spcPct val="0"/>
              </a:spcBef>
            </a:pPr>
            <a:r>
              <a:rPr lang="en-US" altLang="hu-HU" sz="1800"/>
              <a:t>Kerog</a:t>
            </a:r>
            <a:r>
              <a:rPr lang="hu-HU" altLang="hu-HU" sz="1800"/>
              <a:t>é</a:t>
            </a:r>
            <a:r>
              <a:rPr lang="en-US" altLang="hu-HU" sz="1800"/>
              <a:t>n</a:t>
            </a:r>
            <a:endParaRPr lang="hu-HU" altLang="hu-HU" sz="1800"/>
          </a:p>
          <a:p>
            <a:pPr eaLnBrk="1" hangingPunct="1">
              <a:lnSpc>
                <a:spcPct val="90000"/>
              </a:lnSpc>
              <a:spcBef>
                <a:spcPct val="0"/>
              </a:spcBef>
            </a:pPr>
            <a:endParaRPr lang="en-US" altLang="hu-HU" sz="1800"/>
          </a:p>
          <a:p>
            <a:pPr eaLnBrk="1" hangingPunct="1">
              <a:lnSpc>
                <a:spcPct val="90000"/>
              </a:lnSpc>
              <a:spcBef>
                <a:spcPct val="0"/>
              </a:spcBef>
            </a:pPr>
            <a:r>
              <a:rPr lang="hu-HU" altLang="hu-HU" sz="1800" b="1">
                <a:solidFill>
                  <a:srgbClr val="1F881A"/>
                </a:solidFill>
              </a:rPr>
              <a:t>Olajpala (</a:t>
            </a:r>
            <a:r>
              <a:rPr lang="en-US" altLang="hu-HU" sz="1800" b="1">
                <a:solidFill>
                  <a:srgbClr val="1F881A"/>
                </a:solidFill>
              </a:rPr>
              <a:t>Oil Shales</a:t>
            </a:r>
            <a:r>
              <a:rPr lang="hu-HU" altLang="hu-HU" sz="1800" b="1">
                <a:solidFill>
                  <a:srgbClr val="1F881A"/>
                </a:solidFill>
              </a:rPr>
              <a:t>)</a:t>
            </a:r>
          </a:p>
          <a:p>
            <a:pPr eaLnBrk="1" hangingPunct="1">
              <a:lnSpc>
                <a:spcPct val="90000"/>
              </a:lnSpc>
              <a:spcBef>
                <a:spcPct val="0"/>
              </a:spcBef>
              <a:buFontTx/>
              <a:buNone/>
            </a:pPr>
            <a:endParaRPr lang="hu-HU" altLang="hu-HU" sz="1800"/>
          </a:p>
        </p:txBody>
      </p:sp>
      <p:pic>
        <p:nvPicPr>
          <p:cNvPr id="81925" name="Picture 6" descr="1306_shale_rock_shale_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716338"/>
            <a:ext cx="3179762"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zövegdoboz 5"/>
          <p:cNvSpPr txBox="1"/>
          <p:nvPr/>
        </p:nvSpPr>
        <p:spPr>
          <a:xfrm>
            <a:off x="684213" y="1268413"/>
            <a:ext cx="7775575" cy="1724025"/>
          </a:xfrm>
          <a:prstGeom prst="rect">
            <a:avLst/>
          </a:prstGeom>
          <a:noFill/>
        </p:spPr>
        <p:txBody>
          <a:bodyPr>
            <a:spAutoFit/>
          </a:bodyPr>
          <a:lstStyle/>
          <a:p>
            <a:pPr>
              <a:defRPr/>
            </a:pPr>
            <a:endParaRPr lang="hu-HU" dirty="0"/>
          </a:p>
          <a:p>
            <a:pPr marL="0" lvl="1">
              <a:lnSpc>
                <a:spcPct val="90000"/>
              </a:lnSpc>
              <a:defRPr/>
            </a:pPr>
            <a:r>
              <a:rPr lang="hu-HU" altLang="en-US" sz="1800" dirty="0">
                <a:cs typeface="Arial" charset="0"/>
              </a:rPr>
              <a:t>- </a:t>
            </a:r>
            <a:r>
              <a:rPr lang="hu-HU" altLang="en-US" sz="1600" dirty="0">
                <a:cs typeface="Arial" charset="0"/>
              </a:rPr>
              <a:t>Szilárd, </a:t>
            </a:r>
            <a:r>
              <a:rPr lang="hu-HU" altLang="en-US" sz="1600" dirty="0" err="1">
                <a:cs typeface="Arial" charset="0"/>
              </a:rPr>
              <a:t>kerogén</a:t>
            </a:r>
            <a:r>
              <a:rPr lang="hu-HU" altLang="en-US" sz="1600" dirty="0">
                <a:cs typeface="Arial" charset="0"/>
              </a:rPr>
              <a:t> tartalmú </a:t>
            </a:r>
            <a:r>
              <a:rPr lang="hu-HU" altLang="en-US" sz="1600" dirty="0" err="1">
                <a:cs typeface="Arial" charset="0"/>
              </a:rPr>
              <a:t>karbonátgazdag</a:t>
            </a:r>
            <a:r>
              <a:rPr lang="hu-HU" altLang="en-US" sz="1600" dirty="0">
                <a:cs typeface="Arial" charset="0"/>
              </a:rPr>
              <a:t> kőzet</a:t>
            </a:r>
          </a:p>
          <a:p>
            <a:pPr marL="0" lvl="1">
              <a:lnSpc>
                <a:spcPct val="90000"/>
              </a:lnSpc>
              <a:defRPr/>
            </a:pPr>
            <a:r>
              <a:rPr lang="hu-HU" altLang="en-US" sz="1600" dirty="0">
                <a:cs typeface="Arial" charset="0"/>
              </a:rPr>
              <a:t>- Víz hozzáadásával hevítve nehézolajat ad le</a:t>
            </a:r>
          </a:p>
          <a:p>
            <a:pPr marL="0" lvl="1">
              <a:lnSpc>
                <a:spcPct val="90000"/>
              </a:lnSpc>
              <a:defRPr/>
            </a:pPr>
            <a:r>
              <a:rPr lang="hu-HU" altLang="en-US" sz="1600" dirty="0">
                <a:cs typeface="Arial" charset="0"/>
              </a:rPr>
              <a:t>- A keletkezett hulladék térfogata nagyobb </a:t>
            </a:r>
            <a:r>
              <a:rPr lang="hu-HU" altLang="en-US" sz="1600" dirty="0" smtClean="0">
                <a:cs typeface="Arial" charset="0"/>
              </a:rPr>
              <a:t>mint a </a:t>
            </a:r>
            <a:r>
              <a:rPr lang="hu-HU" altLang="en-US" sz="1600" dirty="0">
                <a:cs typeface="Arial" charset="0"/>
              </a:rPr>
              <a:t>kőzeté</a:t>
            </a:r>
          </a:p>
          <a:p>
            <a:pPr marL="0" lvl="1">
              <a:lnSpc>
                <a:spcPct val="90000"/>
              </a:lnSpc>
              <a:defRPr/>
            </a:pPr>
            <a:r>
              <a:rPr lang="hu-HU" altLang="en-US" sz="1600" dirty="0">
                <a:cs typeface="Arial" charset="0"/>
              </a:rPr>
              <a:t>- Feldolgozás során CO</a:t>
            </a:r>
            <a:r>
              <a:rPr lang="hu-HU" altLang="en-US" sz="1600" baseline="-25000" dirty="0">
                <a:cs typeface="Arial" charset="0"/>
              </a:rPr>
              <a:t>2</a:t>
            </a:r>
            <a:r>
              <a:rPr lang="hu-HU" altLang="en-US" sz="1600" dirty="0">
                <a:cs typeface="Arial" charset="0"/>
              </a:rPr>
              <a:t> és szénhidrogének kerülnek a légkörbe</a:t>
            </a:r>
          </a:p>
          <a:p>
            <a:pPr marL="0" lvl="1">
              <a:lnSpc>
                <a:spcPct val="90000"/>
              </a:lnSpc>
              <a:defRPr/>
            </a:pPr>
            <a:r>
              <a:rPr lang="hu-HU" altLang="en-US" sz="1600" dirty="0">
                <a:cs typeface="Arial" charset="0"/>
              </a:rPr>
              <a:t>- Készletek: USA, Kanada, Oroszország, Brazília</a:t>
            </a:r>
          </a:p>
          <a:p>
            <a:pPr lvl="1">
              <a:lnSpc>
                <a:spcPct val="90000"/>
              </a:lnSpc>
              <a:defRPr/>
            </a:pPr>
            <a:endParaRPr lang="hu-HU" altLang="en-US" sz="1800" dirty="0">
              <a:cs typeface="Arial" charset="0"/>
            </a:endParaRPr>
          </a:p>
          <a:p>
            <a:pPr>
              <a:defRPr/>
            </a:pPr>
            <a:endParaRPr lang="hu-HU" dirty="0"/>
          </a:p>
        </p:txBody>
      </p:sp>
      <p:pic>
        <p:nvPicPr>
          <p:cNvPr id="819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3644900"/>
            <a:ext cx="32480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138" y="3933825"/>
            <a:ext cx="2328862"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2947"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101290A3-06C3-4D5D-ACD5-7285605E6D11}" type="slidenum">
              <a:rPr lang="hu-HU" altLang="hu-HU" sz="1200" smtClean="0">
                <a:solidFill>
                  <a:schemeClr val="bg1">
                    <a:lumMod val="50000"/>
                  </a:schemeClr>
                </a:solidFill>
              </a:rPr>
              <a:pPr eaLnBrk="1" hangingPunct="1">
                <a:spcBef>
                  <a:spcPct val="0"/>
                </a:spcBef>
                <a:buFontTx/>
                <a:buNone/>
                <a:defRPr/>
              </a:pPr>
              <a:t>79</a:t>
            </a:fld>
            <a:endParaRPr lang="hu-HU" altLang="hu-HU" sz="1200" smtClean="0">
              <a:solidFill>
                <a:schemeClr val="bg1">
                  <a:lumMod val="50000"/>
                </a:schemeClr>
              </a:solidFill>
            </a:endParaRPr>
          </a:p>
        </p:txBody>
      </p:sp>
      <p:pic>
        <p:nvPicPr>
          <p:cNvPr id="829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3" y="1651000"/>
            <a:ext cx="7610475"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Szövegdoboz 4"/>
          <p:cNvSpPr txBox="1">
            <a:spLocks noChangeArrowheads="1"/>
          </p:cNvSpPr>
          <p:nvPr/>
        </p:nvSpPr>
        <p:spPr bwMode="auto">
          <a:xfrm>
            <a:off x="1906588" y="333375"/>
            <a:ext cx="53292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2800">
                <a:solidFill>
                  <a:srgbClr val="008000"/>
                </a:solidFill>
              </a:rPr>
              <a:t>Olajpala készletek</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3555"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8895BAFE-ADEF-4458-ACA9-F1E785923F64}" type="slidenum">
              <a:rPr lang="hu-HU" altLang="hu-HU" sz="1200" smtClean="0">
                <a:solidFill>
                  <a:schemeClr val="bg1">
                    <a:lumMod val="50000"/>
                  </a:schemeClr>
                </a:solidFill>
              </a:rPr>
              <a:pPr eaLnBrk="1" hangingPunct="1">
                <a:defRPr/>
              </a:pPr>
              <a:t>8</a:t>
            </a:fld>
            <a:endParaRPr lang="hu-HU" altLang="hu-HU" sz="1200" smtClean="0">
              <a:solidFill>
                <a:schemeClr val="bg1">
                  <a:lumMod val="50000"/>
                </a:schemeClr>
              </a:solidFill>
            </a:endParaRPr>
          </a:p>
        </p:txBody>
      </p:sp>
      <p:sp>
        <p:nvSpPr>
          <p:cNvPr id="10244" name="Téglalap 3"/>
          <p:cNvSpPr>
            <a:spLocks noChangeArrowheads="1"/>
          </p:cNvSpPr>
          <p:nvPr/>
        </p:nvSpPr>
        <p:spPr bwMode="auto">
          <a:xfrm>
            <a:off x="428625" y="357188"/>
            <a:ext cx="8501063"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a:latin typeface="Comic Sans MS" pitchFamily="66" charset="0"/>
                <a:sym typeface="Symbol" pitchFamily="18" charset="2"/>
              </a:rPr>
              <a:t>Ezzel szemben a belső energia olyan sokirányú mozgással jellemezhető energiaforma, melyet nem lehet teljes mértékben külső energiaformává átalakítani.</a:t>
            </a: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r>
              <a:rPr lang="hu-HU" altLang="hu-HU" sz="1600">
                <a:latin typeface="Comic Sans MS" pitchFamily="66" charset="0"/>
                <a:sym typeface="Symbol" pitchFamily="18" charset="2"/>
              </a:rPr>
              <a:t>A belső energia összes formájának külső energiává történő átalakítása tehát mindig veszteséggel jár (termodinamika 2. főtétele) , az átalakítható részt </a:t>
            </a:r>
            <a:r>
              <a:rPr lang="hu-HU" altLang="hu-HU" sz="1600" b="1">
                <a:latin typeface="Comic Sans MS" pitchFamily="66" charset="0"/>
                <a:sym typeface="Symbol" pitchFamily="18" charset="2"/>
              </a:rPr>
              <a:t>rendelkezésre állásnak, vagy exergiának,</a:t>
            </a:r>
            <a:r>
              <a:rPr lang="hu-HU" altLang="hu-HU" sz="1600">
                <a:latin typeface="Comic Sans MS" pitchFamily="66" charset="0"/>
                <a:sym typeface="Symbol" pitchFamily="18" charset="2"/>
              </a:rPr>
              <a:t> a veszteséget pedig </a:t>
            </a:r>
            <a:r>
              <a:rPr lang="hu-HU" altLang="hu-HU" sz="1600" b="1">
                <a:latin typeface="Comic Sans MS" pitchFamily="66" charset="0"/>
                <a:sym typeface="Symbol" pitchFamily="18" charset="2"/>
              </a:rPr>
              <a:t>anergiának </a:t>
            </a:r>
            <a:r>
              <a:rPr lang="hu-HU" altLang="hu-HU" sz="1600">
                <a:latin typeface="Comic Sans MS" pitchFamily="66" charset="0"/>
                <a:sym typeface="Symbol" pitchFamily="18" charset="2"/>
              </a:rPr>
              <a:t>nevezhetjük. Például a földgázt adiabatikus égetőben elégetve, belső, kémiai energiájának csak egy része (65%) alakítható át hőenergiává.</a:t>
            </a: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r>
              <a:rPr lang="hu-HU" altLang="hu-HU" sz="1600">
                <a:latin typeface="Comic Sans MS" pitchFamily="66" charset="0"/>
                <a:sym typeface="Symbol" pitchFamily="18" charset="2"/>
              </a:rPr>
              <a:t>A </a:t>
            </a:r>
            <a:r>
              <a:rPr lang="hu-HU" altLang="hu-HU" sz="1600" i="1">
                <a:latin typeface="Comic Sans MS" pitchFamily="66" charset="0"/>
                <a:sym typeface="Symbol" pitchFamily="18" charset="2"/>
              </a:rPr>
              <a:t>belső energia</a:t>
            </a:r>
            <a:r>
              <a:rPr lang="hu-HU" altLang="hu-HU" sz="1600">
                <a:latin typeface="Comic Sans MS" pitchFamily="66" charset="0"/>
                <a:sym typeface="Symbol" pitchFamily="18" charset="2"/>
              </a:rPr>
              <a:t> a rendszer mikroszkopikus építőelemeinek a tömegközéppontra vonatkoztatott kinetikus és potenciális energiáinak összegeként adódik.</a:t>
            </a:r>
          </a:p>
          <a:p>
            <a:pPr algn="just" eaLnBrk="1" hangingPunct="1">
              <a:spcBef>
                <a:spcPct val="0"/>
              </a:spcBef>
              <a:buFontTx/>
              <a:buNone/>
            </a:pPr>
            <a:endParaRPr lang="hu-HU" altLang="hu-HU" sz="1600">
              <a:latin typeface="Comic Sans MS" pitchFamily="66" charset="0"/>
              <a:sym typeface="Symbol" pitchFamily="18" charset="2"/>
            </a:endParaRPr>
          </a:p>
          <a:p>
            <a:pPr algn="ctr" eaLnBrk="1" hangingPunct="1">
              <a:spcBef>
                <a:spcPct val="0"/>
              </a:spcBef>
              <a:buFontTx/>
              <a:buNone/>
            </a:pPr>
            <a:r>
              <a:rPr lang="hu-HU" altLang="hu-HU" sz="1600">
                <a:latin typeface="Comic Sans MS" pitchFamily="66" charset="0"/>
                <a:sym typeface="Symbol" pitchFamily="18" charset="2"/>
              </a:rPr>
              <a:t></a:t>
            </a:r>
            <a:r>
              <a:rPr lang="hu-HU" altLang="hu-HU" sz="1600">
                <a:latin typeface="Comic Sans MS" pitchFamily="66" charset="0"/>
              </a:rPr>
              <a:t>E </a:t>
            </a:r>
            <a:r>
              <a:rPr lang="hu-HU" altLang="hu-HU" sz="1600">
                <a:latin typeface="Comic Sans MS" pitchFamily="66" charset="0"/>
                <a:sym typeface="Symbol" pitchFamily="18" charset="2"/>
              </a:rPr>
              <a:t>rendszer = </a:t>
            </a:r>
            <a:r>
              <a:rPr lang="hu-HU" altLang="hu-HU" sz="1600">
                <a:latin typeface="Comic Sans MS" pitchFamily="66" charset="0"/>
              </a:rPr>
              <a:t>E</a:t>
            </a:r>
            <a:r>
              <a:rPr lang="hu-HU" altLang="hu-HU" sz="1600" baseline="-25000">
                <a:latin typeface="Comic Sans MS" pitchFamily="66" charset="0"/>
              </a:rPr>
              <a:t>külső</a:t>
            </a:r>
            <a:r>
              <a:rPr lang="hu-HU" altLang="hu-HU" sz="1600">
                <a:latin typeface="Comic Sans MS" pitchFamily="66" charset="0"/>
              </a:rPr>
              <a:t> </a:t>
            </a:r>
            <a:r>
              <a:rPr lang="hu-HU" altLang="hu-HU" sz="1600">
                <a:latin typeface="Comic Sans MS" pitchFamily="66" charset="0"/>
                <a:sym typeface="Symbol" pitchFamily="18" charset="2"/>
              </a:rPr>
              <a:t>+ U</a:t>
            </a:r>
          </a:p>
          <a:p>
            <a:pPr algn="just" eaLnBrk="1" hangingPunct="1">
              <a:spcBef>
                <a:spcPct val="0"/>
              </a:spcBef>
              <a:buFontTx/>
              <a:buNone/>
            </a:pPr>
            <a:endParaRPr lang="hu-HU" altLang="hu-HU" sz="1600">
              <a:latin typeface="Comic Sans MS" pitchFamily="66" charset="0"/>
              <a:sym typeface="Symbol" pitchFamily="18" charset="2"/>
            </a:endParaRPr>
          </a:p>
          <a:p>
            <a:pPr algn="just" eaLnBrk="1" hangingPunct="1">
              <a:spcBef>
                <a:spcPct val="0"/>
              </a:spcBef>
              <a:buFontTx/>
              <a:buNone/>
            </a:pPr>
            <a:r>
              <a:rPr lang="hu-HU" altLang="hu-HU" sz="1600">
                <a:latin typeface="Comic Sans MS" pitchFamily="66" charset="0"/>
                <a:sym typeface="Symbol" pitchFamily="18" charset="2"/>
              </a:rPr>
              <a:t>A belső energiát (U) az irodalomban gyakran </a:t>
            </a:r>
            <a:r>
              <a:rPr lang="hu-HU" altLang="hu-HU" sz="1600" i="1">
                <a:latin typeface="Comic Sans MS" pitchFamily="66" charset="0"/>
                <a:sym typeface="Symbol" pitchFamily="18" charset="2"/>
              </a:rPr>
              <a:t>három rész</a:t>
            </a:r>
            <a:r>
              <a:rPr lang="hu-HU" altLang="hu-HU" sz="1600">
                <a:latin typeface="Comic Sans MS" pitchFamily="66" charset="0"/>
                <a:sym typeface="Symbol" pitchFamily="18" charset="2"/>
              </a:rPr>
              <a:t>re bontják.</a:t>
            </a:r>
          </a:p>
          <a:p>
            <a:pPr algn="just" eaLnBrk="1" hangingPunct="1">
              <a:spcBef>
                <a:spcPct val="0"/>
              </a:spcBef>
              <a:buFontTx/>
              <a:buNone/>
            </a:pPr>
            <a:r>
              <a:rPr lang="hu-HU" altLang="hu-HU" sz="1600" i="1">
                <a:latin typeface="Comic Sans MS" pitchFamily="66" charset="0"/>
                <a:sym typeface="Symbol" pitchFamily="18" charset="2"/>
              </a:rPr>
              <a:t>Érzékelhető belső energia</a:t>
            </a:r>
            <a:r>
              <a:rPr lang="hu-HU" altLang="hu-HU" sz="1600">
                <a:latin typeface="Comic Sans MS" pitchFamily="66" charset="0"/>
                <a:sym typeface="Symbol" pitchFamily="18" charset="2"/>
              </a:rPr>
              <a:t>: a belső energia azon része, mely a kémiai hőmérséklet módosítása nélkül változtatható.</a:t>
            </a:r>
          </a:p>
          <a:p>
            <a:pPr algn="just" eaLnBrk="1" hangingPunct="1">
              <a:spcBef>
                <a:spcPct val="0"/>
              </a:spcBef>
              <a:buFontTx/>
              <a:buNone/>
            </a:pPr>
            <a:r>
              <a:rPr lang="hu-HU" altLang="hu-HU" sz="1600" i="1">
                <a:latin typeface="Comic Sans MS" pitchFamily="66" charset="0"/>
                <a:sym typeface="Symbol" pitchFamily="18" charset="2"/>
              </a:rPr>
              <a:t>Kémiai belső energia</a:t>
            </a:r>
            <a:r>
              <a:rPr lang="hu-HU" altLang="hu-HU" sz="1600">
                <a:latin typeface="Comic Sans MS" pitchFamily="66" charset="0"/>
                <a:sym typeface="Symbol" pitchFamily="18" charset="2"/>
              </a:rPr>
              <a:t>: a kémiai mozgásformák által kötött belső energia</a:t>
            </a:r>
          </a:p>
          <a:p>
            <a:pPr algn="just" eaLnBrk="1" hangingPunct="1">
              <a:spcBef>
                <a:spcPct val="0"/>
              </a:spcBef>
              <a:buFontTx/>
              <a:buNone/>
            </a:pPr>
            <a:r>
              <a:rPr lang="hu-HU" altLang="hu-HU" sz="1600" i="1">
                <a:latin typeface="Comic Sans MS" pitchFamily="66" charset="0"/>
                <a:sym typeface="Symbol" pitchFamily="18" charset="2"/>
              </a:rPr>
              <a:t>Magenergiák által kötött belső energia</a:t>
            </a:r>
          </a:p>
        </p:txBody>
      </p:sp>
      <p:pic>
        <p:nvPicPr>
          <p:cNvPr id="102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357438"/>
            <a:ext cx="5853113"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3971"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71585852-C8E0-447A-B00F-BBBB44CEB5B3}" type="slidenum">
              <a:rPr lang="hu-HU" altLang="hu-HU" sz="1200" smtClean="0">
                <a:solidFill>
                  <a:schemeClr val="bg1">
                    <a:lumMod val="50000"/>
                  </a:schemeClr>
                </a:solidFill>
              </a:rPr>
              <a:pPr eaLnBrk="1" hangingPunct="1">
                <a:spcBef>
                  <a:spcPct val="0"/>
                </a:spcBef>
                <a:buFontTx/>
                <a:buNone/>
                <a:defRPr/>
              </a:pPr>
              <a:t>80</a:t>
            </a:fld>
            <a:endParaRPr lang="hu-HU" altLang="hu-HU" sz="1200" smtClean="0">
              <a:solidFill>
                <a:schemeClr val="bg1">
                  <a:lumMod val="50000"/>
                </a:schemeClr>
              </a:solidFill>
            </a:endParaRPr>
          </a:p>
        </p:txBody>
      </p:sp>
      <p:pic>
        <p:nvPicPr>
          <p:cNvPr id="8397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819150"/>
            <a:ext cx="8062913"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Szövegdoboz 5"/>
          <p:cNvSpPr txBox="1">
            <a:spLocks noChangeArrowheads="1"/>
          </p:cNvSpPr>
          <p:nvPr/>
        </p:nvSpPr>
        <p:spPr bwMode="auto">
          <a:xfrm>
            <a:off x="2627784" y="332656"/>
            <a:ext cx="38877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2400" dirty="0">
                <a:solidFill>
                  <a:srgbClr val="008000"/>
                </a:solidFill>
              </a:rPr>
              <a:t>Olajpala feldolgozása</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400" smtClean="0"/>
              <a:t>Dr. Pátzay György</a:t>
            </a:r>
          </a:p>
        </p:txBody>
      </p:sp>
      <p:sp>
        <p:nvSpPr>
          <p:cNvPr id="84995" name="Dia számának hely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CD7482C3-1B5F-40ED-AC21-1BEB29533B2B}" type="slidenum">
              <a:rPr lang="hu-HU" altLang="hu-HU" sz="1400" smtClean="0"/>
              <a:pPr eaLnBrk="1" hangingPunct="1">
                <a:spcBef>
                  <a:spcPct val="0"/>
                </a:spcBef>
                <a:buFontTx/>
                <a:buNone/>
              </a:pPr>
              <a:t>81</a:t>
            </a:fld>
            <a:endParaRPr lang="hu-HU" altLang="hu-HU" sz="1400" smtClean="0"/>
          </a:p>
        </p:txBody>
      </p:sp>
      <p:pic>
        <p:nvPicPr>
          <p:cNvPr id="849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188913"/>
            <a:ext cx="8705850"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Szövegdoboz 4"/>
          <p:cNvSpPr txBox="1">
            <a:spLocks noChangeArrowheads="1"/>
          </p:cNvSpPr>
          <p:nvPr/>
        </p:nvSpPr>
        <p:spPr bwMode="auto">
          <a:xfrm>
            <a:off x="2700338" y="404813"/>
            <a:ext cx="3743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hu-HU" altLang="hu-HU" sz="2400">
                <a:solidFill>
                  <a:srgbClr val="008000"/>
                </a:solidFill>
              </a:rPr>
              <a:t>Olajpala kezelése</a:t>
            </a:r>
          </a:p>
        </p:txBody>
      </p:sp>
      <p:sp>
        <p:nvSpPr>
          <p:cNvPr id="6" name="Dátum helye 1"/>
          <p:cNvSpPr txBox="1">
            <a:spLocks/>
          </p:cNvSpPr>
          <p:nvPr/>
        </p:nvSpPr>
        <p:spPr bwMode="auto">
          <a:xfrm>
            <a:off x="609600" y="63976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hu-HU"/>
            </a:defPPr>
            <a:lvl1pPr algn="l" rtl="0" eaLnBrk="0" fontAlgn="base" hangingPunct="0">
              <a:spcBef>
                <a:spcPct val="20000"/>
              </a:spcBef>
              <a:spcAft>
                <a:spcPct val="0"/>
              </a:spcAft>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eaLnBrk="1" hangingPunct="1">
              <a:spcBef>
                <a:spcPct val="0"/>
              </a:spcBef>
              <a:buFontTx/>
              <a:buNone/>
              <a:defRPr/>
            </a:pPr>
            <a:r>
              <a:rPr lang="hu-HU" altLang="hu-HU" sz="1200" smtClean="0">
                <a:solidFill>
                  <a:schemeClr val="bg1">
                    <a:lumMod val="50000"/>
                  </a:schemeClr>
                </a:solidFill>
              </a:rPr>
              <a:t>Dr. Pátzay György</a:t>
            </a:r>
            <a:endParaRPr lang="hu-HU" altLang="hu-HU" sz="1200" dirty="0" smtClean="0">
              <a:solidFill>
                <a:schemeClr val="bg1">
                  <a:lumMod val="50000"/>
                </a:schemeClr>
              </a:solidFill>
            </a:endParaRPr>
          </a:p>
        </p:txBody>
      </p:sp>
      <p:sp>
        <p:nvSpPr>
          <p:cNvPr id="7" name="Dia számának helye 2"/>
          <p:cNvSpPr txBox="1">
            <a:spLocks/>
          </p:cNvSpPr>
          <p:nvPr/>
        </p:nvSpPr>
        <p:spPr bwMode="auto">
          <a:xfrm>
            <a:off x="6705600" y="6397625"/>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hu-HU"/>
            </a:defPPr>
            <a:lvl1pPr algn="r" rtl="0" eaLnBrk="0" fontAlgn="base" hangingPunct="0">
              <a:spcBef>
                <a:spcPct val="20000"/>
              </a:spcBef>
              <a:spcAft>
                <a:spcPct val="0"/>
              </a:spcAft>
              <a:buChar char="•"/>
              <a:defRPr sz="3200" kern="1200">
                <a:solidFill>
                  <a:schemeClr val="tx1"/>
                </a:solidFill>
                <a:latin typeface="Arial" charset="0"/>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Arial" charset="0"/>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Arial"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charset="0"/>
                <a:ea typeface="+mn-ea"/>
                <a:cs typeface="+mn-cs"/>
              </a:defRPr>
            </a:lvl9pPr>
          </a:lstStyle>
          <a:p>
            <a:pPr eaLnBrk="1" hangingPunct="1">
              <a:spcBef>
                <a:spcPct val="0"/>
              </a:spcBef>
              <a:buFontTx/>
              <a:buNone/>
              <a:defRPr/>
            </a:pPr>
            <a:fld id="{2C5BB95D-59F6-4779-A3B4-9A4B4730E1B9}" type="slidenum">
              <a:rPr lang="hu-HU" altLang="hu-HU" sz="1200" smtClean="0">
                <a:solidFill>
                  <a:schemeClr val="bg1">
                    <a:lumMod val="50000"/>
                  </a:schemeClr>
                </a:solidFill>
              </a:rPr>
              <a:pPr eaLnBrk="1" hangingPunct="1">
                <a:spcBef>
                  <a:spcPct val="0"/>
                </a:spcBef>
                <a:buFontTx/>
                <a:buNone/>
                <a:defRPr/>
              </a:pPr>
              <a:t>81</a:t>
            </a:fld>
            <a:endParaRPr lang="hu-HU" altLang="hu-HU" sz="1200" smtClean="0">
              <a:solidFill>
                <a:schemeClr val="bg1">
                  <a:lumMod val="50000"/>
                </a:schemeClr>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6019"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FC2A5295-8014-4FD5-B202-9DB5D1CAF5B9}" type="slidenum">
              <a:rPr lang="hu-HU" altLang="hu-HU" sz="1200" smtClean="0">
                <a:solidFill>
                  <a:schemeClr val="bg1">
                    <a:lumMod val="50000"/>
                  </a:schemeClr>
                </a:solidFill>
              </a:rPr>
              <a:pPr eaLnBrk="1" hangingPunct="1">
                <a:spcBef>
                  <a:spcPct val="0"/>
                </a:spcBef>
                <a:buFontTx/>
                <a:buNone/>
                <a:defRPr/>
              </a:pPr>
              <a:t>82</a:t>
            </a:fld>
            <a:endParaRPr lang="hu-HU" altLang="hu-HU" sz="1200" smtClean="0">
              <a:solidFill>
                <a:schemeClr val="bg1">
                  <a:lumMod val="50000"/>
                </a:schemeClr>
              </a:solidFill>
            </a:endParaRPr>
          </a:p>
        </p:txBody>
      </p:sp>
      <p:pic>
        <p:nvPicPr>
          <p:cNvPr id="860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114300"/>
            <a:ext cx="50673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7043"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9AEF638C-FAE1-4A8E-B9EF-37B6C574FB8F}" type="slidenum">
              <a:rPr lang="hu-HU" altLang="hu-HU" sz="1200" smtClean="0">
                <a:solidFill>
                  <a:schemeClr val="bg1">
                    <a:lumMod val="50000"/>
                  </a:schemeClr>
                </a:solidFill>
              </a:rPr>
              <a:pPr eaLnBrk="1" hangingPunct="1">
                <a:spcBef>
                  <a:spcPct val="0"/>
                </a:spcBef>
                <a:buFontTx/>
                <a:buNone/>
                <a:defRPr/>
              </a:pPr>
              <a:t>83</a:t>
            </a:fld>
            <a:endParaRPr lang="hu-HU" altLang="hu-HU" sz="1200" smtClean="0">
              <a:solidFill>
                <a:schemeClr val="bg1">
                  <a:lumMod val="50000"/>
                </a:schemeClr>
              </a:solidFill>
            </a:endParaRPr>
          </a:p>
        </p:txBody>
      </p:sp>
      <p:sp>
        <p:nvSpPr>
          <p:cNvPr id="87044" name="Téglalap 3"/>
          <p:cNvSpPr>
            <a:spLocks noChangeArrowheads="1"/>
          </p:cNvSpPr>
          <p:nvPr/>
        </p:nvSpPr>
        <p:spPr bwMode="auto">
          <a:xfrm>
            <a:off x="468313" y="404813"/>
            <a:ext cx="82073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defRPr/>
            </a:pPr>
            <a:r>
              <a:rPr lang="hu-HU" altLang="hu-HU" sz="2000" b="1" dirty="0" smtClean="0">
                <a:solidFill>
                  <a:srgbClr val="008000"/>
                </a:solidFill>
              </a:rPr>
              <a:t>OLAJPALA ÉS OLAJHOMOK ÖSSZEHASONLÍTÁSA</a:t>
            </a:r>
          </a:p>
          <a:p>
            <a:pPr algn="ctr" eaLnBrk="1" hangingPunct="1">
              <a:lnSpc>
                <a:spcPct val="90000"/>
              </a:lnSpc>
              <a:spcBef>
                <a:spcPct val="0"/>
              </a:spcBef>
              <a:buFontTx/>
              <a:buNone/>
              <a:defRPr/>
            </a:pPr>
            <a:endParaRPr lang="hu-HU" altLang="hu-HU" sz="1800" dirty="0" smtClean="0"/>
          </a:p>
          <a:p>
            <a:pPr algn="ctr" eaLnBrk="1" hangingPunct="1">
              <a:lnSpc>
                <a:spcPct val="90000"/>
              </a:lnSpc>
              <a:spcBef>
                <a:spcPct val="0"/>
              </a:spcBef>
              <a:buFontTx/>
              <a:buNone/>
              <a:defRPr/>
            </a:pPr>
            <a:endParaRPr lang="hu-HU" altLang="hu-HU" sz="1800" dirty="0" smtClean="0"/>
          </a:p>
          <a:p>
            <a:pPr marL="228600" indent="-228600" algn="just" eaLnBrk="1" hangingPunct="1">
              <a:lnSpc>
                <a:spcPct val="90000"/>
              </a:lnSpc>
              <a:spcBef>
                <a:spcPct val="0"/>
              </a:spcBef>
              <a:defRPr/>
            </a:pPr>
            <a:r>
              <a:rPr lang="hu-HU" altLang="hu-HU" sz="1800" dirty="0" smtClean="0"/>
              <a:t> </a:t>
            </a:r>
            <a:r>
              <a:rPr lang="hu-HU" altLang="hu-HU" sz="1600" dirty="0" smtClean="0"/>
              <a:t>Az olajpala sűrűsége területi nagyobb, adott </a:t>
            </a:r>
            <a:r>
              <a:rPr lang="hu-HU" altLang="hu-HU" sz="1600" dirty="0" err="1" smtClean="0"/>
              <a:t>területrők</a:t>
            </a:r>
            <a:r>
              <a:rPr lang="hu-HU" altLang="hu-HU" sz="1600" dirty="0" smtClean="0"/>
              <a:t> mintegy 10x annyi olaj termelhető ki.</a:t>
            </a:r>
          </a:p>
          <a:p>
            <a:pPr marL="228600" indent="-228600" algn="just" eaLnBrk="1" hangingPunct="1">
              <a:lnSpc>
                <a:spcPct val="90000"/>
              </a:lnSpc>
              <a:spcBef>
                <a:spcPct val="0"/>
              </a:spcBef>
              <a:defRPr/>
            </a:pPr>
            <a:endParaRPr lang="hu-HU" altLang="hu-HU" sz="1600" dirty="0" smtClean="0"/>
          </a:p>
          <a:p>
            <a:pPr marL="228600" indent="-228600" algn="just" eaLnBrk="1" hangingPunct="1">
              <a:lnSpc>
                <a:spcPct val="90000"/>
              </a:lnSpc>
              <a:spcBef>
                <a:spcPct val="0"/>
              </a:spcBef>
              <a:defRPr/>
            </a:pPr>
            <a:r>
              <a:rPr lang="hu-HU" altLang="hu-HU" sz="1600" dirty="0" smtClean="0"/>
              <a:t> Az olajpala környezeti „lábnyoma” kisebb.</a:t>
            </a:r>
          </a:p>
          <a:p>
            <a:pPr marL="228600" indent="-228600" algn="just" eaLnBrk="1" hangingPunct="1">
              <a:lnSpc>
                <a:spcPct val="90000"/>
              </a:lnSpc>
              <a:spcBef>
                <a:spcPct val="0"/>
              </a:spcBef>
              <a:defRPr/>
            </a:pPr>
            <a:endParaRPr lang="hu-HU" altLang="hu-HU" sz="1600" dirty="0" smtClean="0"/>
          </a:p>
          <a:p>
            <a:pPr marL="228600" indent="-228600" algn="just" eaLnBrk="1" hangingPunct="1">
              <a:lnSpc>
                <a:spcPct val="90000"/>
              </a:lnSpc>
              <a:spcBef>
                <a:spcPct val="0"/>
              </a:spcBef>
              <a:defRPr/>
            </a:pPr>
            <a:r>
              <a:rPr lang="hu-HU" altLang="hu-HU" sz="1600" dirty="0" smtClean="0"/>
              <a:t> Az olajpalából nyerhető </a:t>
            </a:r>
            <a:r>
              <a:rPr lang="hu-HU" altLang="hu-HU" sz="1600" dirty="0" err="1" smtClean="0"/>
              <a:t>kerogén</a:t>
            </a:r>
            <a:r>
              <a:rPr lang="hu-HU" altLang="hu-HU" sz="1600" dirty="0" smtClean="0"/>
              <a:t> hidrogén és nitrogén tartalma magasabb mint az olajhomokból nyerhető bitumené és így értékesebb.</a:t>
            </a:r>
          </a:p>
          <a:p>
            <a:pPr marL="228600" indent="-228600" algn="just" eaLnBrk="1" hangingPunct="1">
              <a:lnSpc>
                <a:spcPct val="90000"/>
              </a:lnSpc>
              <a:spcBef>
                <a:spcPct val="0"/>
              </a:spcBef>
              <a:defRPr/>
            </a:pPr>
            <a:endParaRPr lang="hu-HU" altLang="hu-HU" sz="1600" dirty="0" smtClean="0"/>
          </a:p>
          <a:p>
            <a:pPr marL="228600" indent="-228600" algn="just" eaLnBrk="1" hangingPunct="1">
              <a:lnSpc>
                <a:spcPct val="90000"/>
              </a:lnSpc>
              <a:spcBef>
                <a:spcPct val="0"/>
              </a:spcBef>
              <a:defRPr/>
            </a:pPr>
            <a:r>
              <a:rPr lang="hu-HU" altLang="hu-HU" sz="1600" dirty="0" smtClean="0"/>
              <a:t> Az olajpala bányászata során kevesebb takaróréteget kell megmozgatni.</a:t>
            </a:r>
          </a:p>
          <a:p>
            <a:pPr marL="228600" indent="-228600" algn="just" eaLnBrk="1" hangingPunct="1">
              <a:lnSpc>
                <a:spcPct val="90000"/>
              </a:lnSpc>
              <a:spcBef>
                <a:spcPct val="0"/>
              </a:spcBef>
              <a:defRPr/>
            </a:pPr>
            <a:endParaRPr lang="hu-HU" altLang="hu-HU" sz="1600" dirty="0" smtClean="0"/>
          </a:p>
          <a:p>
            <a:pPr marL="228600" indent="-228600" algn="just" eaLnBrk="1" hangingPunct="1">
              <a:lnSpc>
                <a:spcPct val="90000"/>
              </a:lnSpc>
              <a:spcBef>
                <a:spcPct val="0"/>
              </a:spcBef>
              <a:defRPr/>
            </a:pPr>
            <a:r>
              <a:rPr lang="hu-HU" altLang="hu-HU" sz="1600" dirty="0" smtClean="0"/>
              <a:t> Az olajpala kitermelésének energiaigénye balamelyest kisebb, mint az olajhomoké.</a:t>
            </a:r>
            <a:endParaRPr lang="en-US" altLang="hu-HU" sz="1600" dirty="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8067"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68431183-9949-4B58-88B9-A3E78BD3AF36}" type="slidenum">
              <a:rPr lang="hu-HU" altLang="hu-HU" sz="1200" smtClean="0">
                <a:solidFill>
                  <a:schemeClr val="bg1">
                    <a:lumMod val="50000"/>
                  </a:schemeClr>
                </a:solidFill>
              </a:rPr>
              <a:pPr eaLnBrk="1" hangingPunct="1">
                <a:spcBef>
                  <a:spcPct val="0"/>
                </a:spcBef>
                <a:buFontTx/>
                <a:buNone/>
                <a:defRPr/>
              </a:pPr>
              <a:t>84</a:t>
            </a:fld>
            <a:endParaRPr lang="hu-HU" altLang="hu-HU" sz="1200" smtClean="0">
              <a:solidFill>
                <a:schemeClr val="bg1">
                  <a:lumMod val="50000"/>
                </a:schemeClr>
              </a:solidFill>
            </a:endParaRPr>
          </a:p>
        </p:txBody>
      </p:sp>
      <p:sp>
        <p:nvSpPr>
          <p:cNvPr id="88068" name="Rectangle 4"/>
          <p:cNvSpPr>
            <a:spLocks noChangeArrowheads="1"/>
          </p:cNvSpPr>
          <p:nvPr/>
        </p:nvSpPr>
        <p:spPr bwMode="auto">
          <a:xfrm>
            <a:off x="468313" y="525038"/>
            <a:ext cx="8064500" cy="535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 typeface="Wingdings" pitchFamily="2" charset="2"/>
              <a:buNone/>
              <a:defRPr/>
            </a:pPr>
            <a:r>
              <a:rPr lang="hu-HU" altLang="hu-HU" sz="1800" b="1" i="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mic Sans MS" pitchFamily="66" charset="0"/>
              </a:rPr>
              <a:t>FÖLDGÁZ</a:t>
            </a:r>
          </a:p>
          <a:p>
            <a:pPr eaLnBrk="1" hangingPunct="1">
              <a:spcBef>
                <a:spcPct val="0"/>
              </a:spcBef>
              <a:buFontTx/>
              <a:buNone/>
              <a:defRPr/>
            </a:pPr>
            <a:endParaRPr lang="hu-HU" altLang="hu-HU" sz="16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természetben található gáznemű tüzelőanyag a földgáz, melynek keletkezése a kőolajéval </a:t>
            </a:r>
            <a:r>
              <a:rPr lang="hu-HU" altLang="hu-HU" sz="1400" dirty="0" err="1" smtClean="0">
                <a:latin typeface="Comic Sans MS" pitchFamily="66" charset="0"/>
              </a:rPr>
              <a:t>egyidőre</a:t>
            </a:r>
            <a:r>
              <a:rPr lang="hu-HU" altLang="hu-HU" sz="1400" dirty="0" smtClean="0">
                <a:latin typeface="Comic Sans MS" pitchFamily="66" charset="0"/>
              </a:rPr>
              <a:t> tehető. A kőolaj ugyanannak az átalakulási folyamatnak folyékony, a földgáz pedig gáznemű szénhidrogénekből álló terméke. A kőolaj-előfordulásnak rendszerint kísérője a földgáz, ami ilyenkor együtt tör fel a kőolajjal (található azonban földgáz másodlagos előfordulási helyeken is, távol a kőolajtelepektől). A földgáz is (hasonlóan a kőolajhoz) üledékes, porózus rétegekben helyezkedik el. Legértékesebbek azok a földgázok, melyek sok metánt tartalmaznak, de kisebb-nagyobb mennyiségben etán, propán, bután, pentán stb. is található a metán mellett. Az olyan földgázt, ami túlnyomó részt metánból áll és csak igen kevés C2-C6 – szénhidrogént tartalmaz, „száraz” földgáznak is nevezik. </a:t>
            </a:r>
          </a:p>
          <a:p>
            <a:pPr algn="just" eaLnBrk="1" hangingPunct="1">
              <a:lnSpc>
                <a:spcPct val="95000"/>
              </a:lnSpc>
              <a:spcBef>
                <a:spcPct val="0"/>
              </a:spcBef>
              <a:buFontTx/>
              <a:buNone/>
              <a:defRPr/>
            </a:pPr>
            <a:r>
              <a:rPr lang="hu-HU" altLang="hu-HU" sz="1400" dirty="0" smtClean="0">
                <a:latin typeface="Comic Sans MS" pitchFamily="66" charset="0"/>
              </a:rPr>
              <a:t>Az olajjal együtt feltörő földgázok rendszerint ún. „nedves” földgázok, ezek számottevő mennyiségben tartalmaznak C2-C6 szénhidrogéneket. A „száraz” és „nedves” földgáz összetételének szemléltetésére táblázatban két példát adunk, melyekben a számok </a:t>
            </a:r>
            <a:r>
              <a:rPr lang="hu-HU" altLang="hu-HU" sz="1400" dirty="0" err="1" smtClean="0">
                <a:latin typeface="Comic Sans MS" pitchFamily="66" charset="0"/>
              </a:rPr>
              <a:t>térfogat%-ot</a:t>
            </a:r>
            <a:r>
              <a:rPr lang="hu-HU" altLang="hu-HU" sz="1400" dirty="0" smtClean="0">
                <a:latin typeface="Comic Sans MS" pitchFamily="66" charset="0"/>
              </a:rPr>
              <a:t> jelentenek.</a:t>
            </a:r>
          </a:p>
          <a:p>
            <a:pPr algn="just" eaLnBrk="1" hangingPunct="1">
              <a:lnSpc>
                <a:spcPct val="95000"/>
              </a:lnSpc>
              <a:spcBef>
                <a:spcPct val="0"/>
              </a:spcBef>
              <a:buFontTx/>
              <a:buNone/>
              <a:defRPr/>
            </a:pPr>
            <a:r>
              <a:rPr lang="hu-HU" altLang="hu-HU" sz="1400" dirty="0" smtClean="0">
                <a:latin typeface="Comic Sans MS" pitchFamily="66" charset="0"/>
              </a:rPr>
              <a:t> </a:t>
            </a:r>
          </a:p>
          <a:p>
            <a:pPr eaLnBrk="1" hangingPunct="1">
              <a:lnSpc>
                <a:spcPct val="95000"/>
              </a:lnSpc>
              <a:spcBef>
                <a:spcPct val="0"/>
              </a:spcBef>
              <a:buFontTx/>
              <a:buNone/>
              <a:defRPr/>
            </a:pPr>
            <a:endParaRPr lang="hu-HU" altLang="hu-HU" sz="1600" dirty="0" smtClean="0">
              <a:latin typeface="Comic Sans MS" pitchFamily="66" charset="0"/>
            </a:endParaRPr>
          </a:p>
          <a:p>
            <a:pPr eaLnBrk="1" hangingPunct="1">
              <a:lnSpc>
                <a:spcPct val="95000"/>
              </a:lnSpc>
              <a:spcBef>
                <a:spcPct val="0"/>
              </a:spcBef>
              <a:buFontTx/>
              <a:buNone/>
              <a:defRPr/>
            </a:pPr>
            <a:endParaRPr lang="hu-HU" altLang="hu-HU" sz="1600" dirty="0" smtClean="0">
              <a:latin typeface="Comic Sans MS" pitchFamily="66" charset="0"/>
            </a:endParaRPr>
          </a:p>
          <a:p>
            <a:pPr eaLnBrk="1" hangingPunct="1">
              <a:lnSpc>
                <a:spcPct val="95000"/>
              </a:lnSpc>
              <a:spcBef>
                <a:spcPct val="0"/>
              </a:spcBef>
              <a:buFontTx/>
              <a:buNone/>
              <a:defRPr/>
            </a:pPr>
            <a:endParaRPr lang="hu-HU" altLang="hu-HU" sz="1600" dirty="0" smtClean="0">
              <a:latin typeface="Comic Sans MS" pitchFamily="66" charset="0"/>
            </a:endParaRPr>
          </a:p>
          <a:p>
            <a:pPr eaLnBrk="1" hangingPunct="1">
              <a:lnSpc>
                <a:spcPct val="95000"/>
              </a:lnSpc>
              <a:spcBef>
                <a:spcPct val="0"/>
              </a:spcBef>
              <a:buFontTx/>
              <a:buNone/>
              <a:defRPr/>
            </a:pPr>
            <a:endParaRPr lang="hu-HU" altLang="hu-HU" sz="1600" dirty="0" smtClean="0">
              <a:latin typeface="Comic Sans MS" pitchFamily="66" charset="0"/>
            </a:endParaRPr>
          </a:p>
          <a:p>
            <a:pPr algn="just" eaLnBrk="1" hangingPunct="1">
              <a:lnSpc>
                <a:spcPct val="95000"/>
              </a:lnSpc>
              <a:spcBef>
                <a:spcPct val="0"/>
              </a:spcBef>
              <a:buFontTx/>
              <a:buNone/>
              <a:defRPr/>
            </a:pPr>
            <a:r>
              <a:rPr lang="hu-HU" altLang="hu-HU" sz="1400" dirty="0" smtClean="0">
                <a:latin typeface="Comic Sans MS" pitchFamily="66" charset="0"/>
              </a:rPr>
              <a:t>A földgáz összetétele CH</a:t>
            </a:r>
            <a:r>
              <a:rPr lang="hu-HU" altLang="hu-HU" sz="1400" baseline="-25000" dirty="0" smtClean="0">
                <a:latin typeface="Comic Sans MS" pitchFamily="66" charset="0"/>
              </a:rPr>
              <a:t>4</a:t>
            </a:r>
            <a:r>
              <a:rPr lang="hu-HU" altLang="hu-HU" sz="1400" dirty="0" smtClean="0">
                <a:latin typeface="Comic Sans MS" pitchFamily="66" charset="0"/>
              </a:rPr>
              <a:t> 26-99%, C</a:t>
            </a:r>
            <a:r>
              <a:rPr lang="hu-HU" altLang="hu-HU" sz="1400" baseline="-25000" dirty="0" smtClean="0">
                <a:latin typeface="Comic Sans MS" pitchFamily="66" charset="0"/>
              </a:rPr>
              <a:t>2</a:t>
            </a:r>
            <a:r>
              <a:rPr lang="hu-HU" altLang="hu-HU" sz="1400" dirty="0" smtClean="0">
                <a:latin typeface="Comic Sans MS" pitchFamily="66" charset="0"/>
              </a:rPr>
              <a:t>H</a:t>
            </a:r>
            <a:r>
              <a:rPr lang="hu-HU" altLang="hu-HU" sz="1400" baseline="-25000" dirty="0" smtClean="0">
                <a:latin typeface="Comic Sans MS" pitchFamily="66" charset="0"/>
              </a:rPr>
              <a:t>6</a:t>
            </a:r>
            <a:r>
              <a:rPr lang="hu-HU" altLang="hu-HU" sz="1400" dirty="0" smtClean="0">
                <a:latin typeface="Comic Sans MS" pitchFamily="66" charset="0"/>
              </a:rPr>
              <a:t> 0,1-9,5%, C</a:t>
            </a:r>
            <a:r>
              <a:rPr lang="hu-HU" altLang="hu-HU" sz="1400" baseline="-25000" dirty="0" smtClean="0">
                <a:latin typeface="Comic Sans MS" pitchFamily="66" charset="0"/>
              </a:rPr>
              <a:t>n</a:t>
            </a:r>
            <a:r>
              <a:rPr lang="hu-HU" altLang="hu-HU" sz="1400" dirty="0" smtClean="0">
                <a:latin typeface="Comic Sans MS" pitchFamily="66" charset="0"/>
              </a:rPr>
              <a:t>H</a:t>
            </a:r>
            <a:r>
              <a:rPr lang="hu-HU" altLang="hu-HU" sz="1400" baseline="-25000" dirty="0" smtClean="0">
                <a:latin typeface="Comic Sans MS" pitchFamily="66" charset="0"/>
              </a:rPr>
              <a:t>2n+2</a:t>
            </a:r>
            <a:r>
              <a:rPr lang="hu-HU" altLang="hu-HU" sz="1400" dirty="0" smtClean="0">
                <a:latin typeface="Comic Sans MS" pitchFamily="66" charset="0"/>
              </a:rPr>
              <a:t> &lt;16%, N</a:t>
            </a:r>
            <a:r>
              <a:rPr lang="hu-HU" altLang="hu-HU" sz="1400" baseline="-25000" dirty="0" smtClean="0">
                <a:latin typeface="Comic Sans MS" pitchFamily="66" charset="0"/>
              </a:rPr>
              <a:t>2</a:t>
            </a:r>
            <a:r>
              <a:rPr lang="hu-HU" altLang="hu-HU" sz="1400" dirty="0" smtClean="0">
                <a:latin typeface="Comic Sans MS" pitchFamily="66" charset="0"/>
              </a:rPr>
              <a:t> &lt;38%, N</a:t>
            </a:r>
            <a:r>
              <a:rPr lang="hu-HU" altLang="hu-HU" sz="1400" baseline="-25000" dirty="0" smtClean="0">
                <a:latin typeface="Comic Sans MS" pitchFamily="66" charset="0"/>
              </a:rPr>
              <a:t>2</a:t>
            </a:r>
            <a:r>
              <a:rPr lang="hu-HU" altLang="hu-HU" sz="1400" dirty="0" smtClean="0">
                <a:latin typeface="Comic Sans MS" pitchFamily="66" charset="0"/>
              </a:rPr>
              <a:t>S &lt;15%. Érdekességként említenénk meg, hogy a széndioxid tartalom még szélsőségesebb értékek között változhat, 0 %-tól akár a 75 %-ot meghaladó értékig (pl. Magyarországon Mihályi és Répcelak környékén).</a:t>
            </a:r>
          </a:p>
        </p:txBody>
      </p:sp>
      <p:pic>
        <p:nvPicPr>
          <p:cNvPr id="880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663" y="3795713"/>
            <a:ext cx="6846887"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89091"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E626773F-B1F3-4BB8-83E0-5A522B03A257}" type="slidenum">
              <a:rPr lang="hu-HU" altLang="hu-HU" sz="1200" smtClean="0">
                <a:solidFill>
                  <a:schemeClr val="bg1">
                    <a:lumMod val="50000"/>
                  </a:schemeClr>
                </a:solidFill>
              </a:rPr>
              <a:pPr eaLnBrk="1" hangingPunct="1">
                <a:spcBef>
                  <a:spcPct val="0"/>
                </a:spcBef>
                <a:buFontTx/>
                <a:buNone/>
                <a:defRPr/>
              </a:pPr>
              <a:t>85</a:t>
            </a:fld>
            <a:endParaRPr lang="hu-HU" altLang="hu-HU" sz="1200" smtClean="0">
              <a:solidFill>
                <a:schemeClr val="bg1">
                  <a:lumMod val="50000"/>
                </a:schemeClr>
              </a:solidFill>
            </a:endParaRPr>
          </a:p>
        </p:txBody>
      </p:sp>
      <p:sp>
        <p:nvSpPr>
          <p:cNvPr id="89092" name="Rectangle 4"/>
          <p:cNvSpPr>
            <a:spLocks noChangeArrowheads="1"/>
          </p:cNvSpPr>
          <p:nvPr/>
        </p:nvSpPr>
        <p:spPr bwMode="auto">
          <a:xfrm>
            <a:off x="250825" y="260350"/>
            <a:ext cx="8569325"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lnSpc>
                <a:spcPct val="90000"/>
              </a:lnSpc>
              <a:spcBef>
                <a:spcPct val="0"/>
              </a:spcBef>
              <a:buFontTx/>
              <a:buNone/>
              <a:defRPr/>
            </a:pPr>
            <a:r>
              <a:rPr lang="hu-HU" altLang="hu-HU" sz="1600" dirty="0" smtClean="0">
                <a:latin typeface="Comic Sans MS" pitchFamily="66" charset="0"/>
              </a:rPr>
              <a:t>A szilárd és cseppfolyós alap- és tüzelőanyagokkal szemben a gáznemű forrásoknak több olyan előnyös tulajdonságuk is van, ami elterjedésüket és széles körű ipari alkalmazásukat indokolttá teszi. Ezek a következők: </a:t>
            </a:r>
          </a:p>
          <a:p>
            <a:pPr lvl="1" algn="just" eaLnBrk="1" hangingPunct="1">
              <a:lnSpc>
                <a:spcPct val="90000"/>
              </a:lnSpc>
              <a:spcBef>
                <a:spcPct val="0"/>
              </a:spcBef>
              <a:buFontTx/>
              <a:buNone/>
              <a:defRPr/>
            </a:pPr>
            <a:r>
              <a:rPr lang="hu-HU" altLang="hu-HU" sz="1600" dirty="0" smtClean="0">
                <a:latin typeface="Comic Sans MS" pitchFamily="66" charset="0"/>
              </a:rPr>
              <a:t>- hamu- és korommentes égés, </a:t>
            </a:r>
          </a:p>
          <a:p>
            <a:pPr marL="628650" lvl="1" indent="-171450" algn="just" eaLnBrk="1" hangingPunct="1">
              <a:lnSpc>
                <a:spcPct val="90000"/>
              </a:lnSpc>
              <a:spcBef>
                <a:spcPct val="0"/>
              </a:spcBef>
              <a:buFontTx/>
              <a:buNone/>
              <a:defRPr/>
            </a:pPr>
            <a:r>
              <a:rPr lang="hu-HU" altLang="hu-HU" sz="1600" dirty="0" smtClean="0">
                <a:latin typeface="Comic Sans MS" pitchFamily="66" charset="0"/>
              </a:rPr>
              <a:t>- levegővel elegyíthetők, ezért kisebb levegőfelesleggel égethetők el, mint a szilárd vagy folyékony tüzelőanyagok, így kevesebb füstgáz és magasabb hőmérséklet érhető el, </a:t>
            </a:r>
          </a:p>
          <a:p>
            <a:pPr marL="628650" lvl="1" indent="-171450" algn="just" eaLnBrk="1" hangingPunct="1">
              <a:lnSpc>
                <a:spcPct val="90000"/>
              </a:lnSpc>
              <a:spcBef>
                <a:spcPct val="0"/>
              </a:spcBef>
              <a:buFontTx/>
              <a:buNone/>
              <a:defRPr/>
            </a:pPr>
            <a:r>
              <a:rPr lang="hu-HU" altLang="hu-HU" sz="1600" dirty="0" smtClean="0">
                <a:latin typeface="Comic Sans MS" pitchFamily="66" charset="0"/>
              </a:rPr>
              <a:t>- előmelegíthetők a miáltal ezek melegét részben vissza lehet vezetni a tüzelőrendszerbe, </a:t>
            </a:r>
          </a:p>
          <a:p>
            <a:pPr lvl="1" algn="just" eaLnBrk="1" hangingPunct="1">
              <a:lnSpc>
                <a:spcPct val="90000"/>
              </a:lnSpc>
              <a:spcBef>
                <a:spcPct val="0"/>
              </a:spcBef>
              <a:buFontTx/>
              <a:buNone/>
              <a:defRPr/>
            </a:pPr>
            <a:r>
              <a:rPr lang="hu-HU" altLang="hu-HU" sz="1600" dirty="0" smtClean="0">
                <a:latin typeface="Comic Sans MS" pitchFamily="66" charset="0"/>
              </a:rPr>
              <a:t>- a láng nagysága egyszerű szerkezettel szabályozható, </a:t>
            </a:r>
          </a:p>
          <a:p>
            <a:pPr lvl="1" algn="just" eaLnBrk="1" hangingPunct="1">
              <a:lnSpc>
                <a:spcPct val="90000"/>
              </a:lnSpc>
              <a:spcBef>
                <a:spcPct val="0"/>
              </a:spcBef>
              <a:buFontTx/>
              <a:buNone/>
              <a:defRPr/>
            </a:pPr>
            <a:r>
              <a:rPr lang="hu-HU" altLang="hu-HU" sz="1600" dirty="0" smtClean="0">
                <a:latin typeface="Comic Sans MS" pitchFamily="66" charset="0"/>
              </a:rPr>
              <a:t>- tetszés szerint oxidáló vagy redukáló láng állítható be, </a:t>
            </a:r>
          </a:p>
          <a:p>
            <a:pPr lvl="1" algn="just" eaLnBrk="1" hangingPunct="1">
              <a:lnSpc>
                <a:spcPct val="90000"/>
              </a:lnSpc>
              <a:spcBef>
                <a:spcPct val="0"/>
              </a:spcBef>
              <a:buFontTx/>
              <a:buChar char="-"/>
              <a:defRPr/>
            </a:pPr>
            <a:r>
              <a:rPr lang="hu-HU" altLang="hu-HU" sz="1600" dirty="0" smtClean="0">
                <a:latin typeface="Comic Sans MS" pitchFamily="66" charset="0"/>
              </a:rPr>
              <a:t>a tüzelőszerkezetek kezelése igen egyszerű.</a:t>
            </a:r>
            <a:r>
              <a:rPr lang="hu-HU" altLang="hu-HU" sz="1800" dirty="0" smtClean="0"/>
              <a:t> </a:t>
            </a:r>
          </a:p>
          <a:p>
            <a:pPr lvl="1" algn="just" eaLnBrk="1" hangingPunct="1">
              <a:lnSpc>
                <a:spcPct val="90000"/>
              </a:lnSpc>
              <a:spcBef>
                <a:spcPct val="0"/>
              </a:spcBef>
              <a:buFontTx/>
              <a:buNone/>
              <a:defRPr/>
            </a:pPr>
            <a:endParaRPr lang="hu-HU" altLang="hu-HU" sz="1800" dirty="0" smtClean="0"/>
          </a:p>
          <a:p>
            <a:pPr algn="just" eaLnBrk="1" hangingPunct="1">
              <a:lnSpc>
                <a:spcPct val="90000"/>
              </a:lnSpc>
              <a:spcBef>
                <a:spcPct val="0"/>
              </a:spcBef>
              <a:buFontTx/>
              <a:buNone/>
              <a:defRPr/>
            </a:pPr>
            <a:r>
              <a:rPr lang="hu-HU" altLang="hu-HU" sz="1600" dirty="0" smtClean="0">
                <a:latin typeface="Comic Sans MS" pitchFamily="66" charset="0"/>
              </a:rPr>
              <a:t>Egyéb földgázösszetevők: </a:t>
            </a:r>
          </a:p>
          <a:p>
            <a:pPr marL="628650" lvl="1" indent="-171450" algn="just" eaLnBrk="1" hangingPunct="1">
              <a:lnSpc>
                <a:spcPct val="90000"/>
              </a:lnSpc>
              <a:spcBef>
                <a:spcPct val="0"/>
              </a:spcBef>
              <a:buFontTx/>
              <a:buNone/>
              <a:defRPr/>
            </a:pPr>
            <a:r>
              <a:rPr lang="hu-HU" altLang="hu-HU" sz="1600" dirty="0" smtClean="0">
                <a:latin typeface="Comic Sans MS" pitchFamily="66" charset="0"/>
              </a:rPr>
              <a:t>- Kén-hidrogén, melyet elemi kén előállítására is felhasználnak. </a:t>
            </a:r>
          </a:p>
          <a:p>
            <a:pPr marL="628650" lvl="1" indent="-171450" algn="just" eaLnBrk="1" hangingPunct="1">
              <a:lnSpc>
                <a:spcPct val="90000"/>
              </a:lnSpc>
              <a:spcBef>
                <a:spcPct val="0"/>
              </a:spcBef>
              <a:buFontTx/>
              <a:buNone/>
              <a:defRPr/>
            </a:pPr>
            <a:r>
              <a:rPr lang="hu-HU" altLang="hu-HU" sz="1600" dirty="0" smtClean="0">
                <a:latin typeface="Comic Sans MS" pitchFamily="66" charset="0"/>
              </a:rPr>
              <a:t>- Szén-dioxid: Vannak olyan földgázok, melyek alig tartalmaznak szén-dioxidon kívül egyebet. Ilyen található pl. Szarvason (96,6 </a:t>
            </a:r>
            <a:r>
              <a:rPr lang="hu-HU" altLang="hu-HU" sz="1600" dirty="0" err="1" smtClean="0">
                <a:latin typeface="Comic Sans MS" pitchFamily="66" charset="0"/>
              </a:rPr>
              <a:t>térf.%</a:t>
            </a:r>
            <a:r>
              <a:rPr lang="hu-HU" altLang="hu-HU" sz="1600" dirty="0" smtClean="0">
                <a:latin typeface="Comic Sans MS" pitchFamily="66" charset="0"/>
              </a:rPr>
              <a:t> CO</a:t>
            </a:r>
            <a:r>
              <a:rPr lang="hu-HU" altLang="hu-HU" sz="1600" baseline="-25000" dirty="0" smtClean="0">
                <a:latin typeface="Comic Sans MS" pitchFamily="66" charset="0"/>
              </a:rPr>
              <a:t>2</a:t>
            </a:r>
            <a:r>
              <a:rPr lang="hu-HU" altLang="hu-HU" sz="1600" dirty="0" smtClean="0">
                <a:latin typeface="Comic Sans MS" pitchFamily="66" charset="0"/>
              </a:rPr>
              <a:t>) vagy Sopron megyében Mihályiban (97,4 </a:t>
            </a:r>
            <a:r>
              <a:rPr lang="hu-HU" altLang="hu-HU" sz="1600" dirty="0" err="1" smtClean="0">
                <a:latin typeface="Comic Sans MS" pitchFamily="66" charset="0"/>
              </a:rPr>
              <a:t>térf.%</a:t>
            </a:r>
            <a:r>
              <a:rPr lang="hu-HU" altLang="hu-HU" sz="1600" dirty="0" smtClean="0">
                <a:latin typeface="Comic Sans MS" pitchFamily="66" charset="0"/>
              </a:rPr>
              <a:t> CO</a:t>
            </a:r>
            <a:r>
              <a:rPr lang="hu-HU" altLang="hu-HU" sz="1600" baseline="-25000" dirty="0" smtClean="0">
                <a:latin typeface="Comic Sans MS" pitchFamily="66" charset="0"/>
              </a:rPr>
              <a:t>2</a:t>
            </a:r>
            <a:r>
              <a:rPr lang="hu-HU" altLang="hu-HU" sz="1600" dirty="0" smtClean="0">
                <a:latin typeface="Comic Sans MS" pitchFamily="66" charset="0"/>
              </a:rPr>
              <a:t>). Az utóbbi lelőhely és Répcelak hasonló összetételű gázát tisztítás után szárazjég és szén-dioxid formájában hozzák forgalomba. </a:t>
            </a:r>
          </a:p>
          <a:p>
            <a:pPr marL="628650" lvl="1" indent="-171450" algn="just" eaLnBrk="1" hangingPunct="1">
              <a:lnSpc>
                <a:spcPct val="90000"/>
              </a:lnSpc>
              <a:spcBef>
                <a:spcPct val="0"/>
              </a:spcBef>
              <a:buFontTx/>
              <a:buNone/>
              <a:defRPr/>
            </a:pPr>
            <a:r>
              <a:rPr lang="hu-HU" altLang="hu-HU" sz="1600" dirty="0" smtClean="0">
                <a:latin typeface="Comic Sans MS" pitchFamily="66" charset="0"/>
              </a:rPr>
              <a:t>- Nitrogén: a legtöbb esetben néhány %-nyi arányban van jelen. </a:t>
            </a:r>
          </a:p>
          <a:p>
            <a:pPr marL="628650" lvl="1" indent="-171450" algn="just" eaLnBrk="1" hangingPunct="1">
              <a:lnSpc>
                <a:spcPct val="90000"/>
              </a:lnSpc>
              <a:spcBef>
                <a:spcPct val="0"/>
              </a:spcBef>
              <a:buFontTx/>
              <a:buNone/>
              <a:defRPr/>
            </a:pPr>
            <a:r>
              <a:rPr lang="hu-HU" altLang="hu-HU" sz="1600" dirty="0" smtClean="0">
                <a:latin typeface="Comic Sans MS" pitchFamily="66" charset="0"/>
              </a:rPr>
              <a:t>- Vízgőz: A nagy víztartalom azért hátrányos, mert a gázvezetékekben alacsonyabb hőmérsékleten, víz válhat ki, és arra is megvan a lehetőség, hogy a szénhidrogének szilárd és </a:t>
            </a:r>
            <a:r>
              <a:rPr lang="hu-HU" altLang="hu-HU" sz="1600" dirty="0" err="1" smtClean="0">
                <a:latin typeface="Comic Sans MS" pitchFamily="66" charset="0"/>
              </a:rPr>
              <a:t>voluminózus</a:t>
            </a:r>
            <a:r>
              <a:rPr lang="hu-HU" altLang="hu-HU" sz="1600" dirty="0" smtClean="0">
                <a:latin typeface="Comic Sans MS" pitchFamily="66" charset="0"/>
              </a:rPr>
              <a:t> </a:t>
            </a:r>
            <a:r>
              <a:rPr lang="hu-HU" altLang="hu-HU" sz="1600" dirty="0" err="1" smtClean="0">
                <a:latin typeface="Comic Sans MS" pitchFamily="66" charset="0"/>
              </a:rPr>
              <a:t>hidrátjait</a:t>
            </a:r>
            <a:r>
              <a:rPr lang="hu-HU" altLang="hu-HU" sz="1600" dirty="0" smtClean="0">
                <a:latin typeface="Comic Sans MS" pitchFamily="66" charset="0"/>
              </a:rPr>
              <a:t> (pl. CH</a:t>
            </a:r>
            <a:r>
              <a:rPr lang="hu-HU" altLang="hu-HU" sz="1600" baseline="-25000" dirty="0" smtClean="0">
                <a:latin typeface="Comic Sans MS" pitchFamily="66" charset="0"/>
              </a:rPr>
              <a:t>4</a:t>
            </a:r>
            <a:r>
              <a:rPr lang="hu-HU" altLang="hu-HU" sz="1600" dirty="0" smtClean="0">
                <a:latin typeface="Comic Sans MS" pitchFamily="66" charset="0"/>
              </a:rPr>
              <a:t>.7H</a:t>
            </a:r>
            <a:r>
              <a:rPr lang="hu-HU" altLang="hu-HU" sz="1600" baseline="-25000" dirty="0" smtClean="0">
                <a:latin typeface="Comic Sans MS" pitchFamily="66" charset="0"/>
              </a:rPr>
              <a:t>2</a:t>
            </a:r>
            <a:r>
              <a:rPr lang="hu-HU" altLang="hu-HU" sz="1600" dirty="0" smtClean="0">
                <a:latin typeface="Comic Sans MS" pitchFamily="66" charset="0"/>
              </a:rPr>
              <a:t>O, C</a:t>
            </a:r>
            <a:r>
              <a:rPr lang="hu-HU" altLang="hu-HU" sz="1600" baseline="-25000" dirty="0" smtClean="0">
                <a:latin typeface="Comic Sans MS" pitchFamily="66" charset="0"/>
              </a:rPr>
              <a:t>2</a:t>
            </a:r>
            <a:r>
              <a:rPr lang="hu-HU" altLang="hu-HU" sz="1600" dirty="0" smtClean="0">
                <a:latin typeface="Comic Sans MS" pitchFamily="66" charset="0"/>
              </a:rPr>
              <a:t>H</a:t>
            </a:r>
            <a:r>
              <a:rPr lang="hu-HU" altLang="hu-HU" sz="1600" baseline="-25000" dirty="0" smtClean="0">
                <a:latin typeface="Comic Sans MS" pitchFamily="66" charset="0"/>
              </a:rPr>
              <a:t>6</a:t>
            </a:r>
            <a:r>
              <a:rPr lang="hu-HU" altLang="hu-HU" sz="1600" dirty="0" smtClean="0">
                <a:latin typeface="Comic Sans MS" pitchFamily="66" charset="0"/>
              </a:rPr>
              <a:t>.8H</a:t>
            </a:r>
            <a:r>
              <a:rPr lang="hu-HU" altLang="hu-HU" sz="1600" baseline="-25000" dirty="0" smtClean="0">
                <a:latin typeface="Comic Sans MS" pitchFamily="66" charset="0"/>
              </a:rPr>
              <a:t>2</a:t>
            </a:r>
            <a:r>
              <a:rPr lang="hu-HU" altLang="hu-HU" sz="1600" dirty="0" smtClean="0">
                <a:latin typeface="Comic Sans MS" pitchFamily="66" charset="0"/>
              </a:rPr>
              <a:t>O stb.) képződnek. A kivált víz is, meg a hidrátok is csökkentik cső keresztmetszetét és növelik a csővezeték ellenállását. Az ebből a szempontból megengedett nedvességtartalom 0,08-0,12 g/m</a:t>
            </a:r>
            <a:r>
              <a:rPr lang="hu-HU" altLang="hu-HU" sz="1600" baseline="30000" dirty="0" smtClean="0">
                <a:latin typeface="Comic Sans MS" pitchFamily="66" charset="0"/>
              </a:rPr>
              <a:t>3</a:t>
            </a:r>
            <a:r>
              <a:rPr lang="hu-HU" altLang="hu-HU" sz="1600" dirty="0" smtClean="0">
                <a:latin typeface="Comic Sans MS" pitchFamily="66" charset="0"/>
              </a:rPr>
              <a:t>. </a:t>
            </a:r>
            <a:endParaRPr lang="hu-HU" altLang="hu-HU" sz="1600" b="1" i="1" dirty="0" smtClean="0">
              <a:latin typeface="Comic Sans MS" pitchFamily="66"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átum helye 1"/>
          <p:cNvSpPr>
            <a:spLocks noGrp="1"/>
          </p:cNvSpPr>
          <p:nvPr>
            <p:ph type="dt"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hu-HU" altLang="hu-HU" sz="1200" dirty="0" smtClean="0">
                <a:solidFill>
                  <a:schemeClr val="bg1">
                    <a:lumMod val="50000"/>
                  </a:schemeClr>
                </a:solidFill>
              </a:rPr>
              <a:t>Dr. Pátzay György</a:t>
            </a:r>
          </a:p>
        </p:txBody>
      </p:sp>
      <p:sp>
        <p:nvSpPr>
          <p:cNvPr id="90115" name="Dia számának helye 3"/>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fld id="{2BD5748D-1FC9-4D7B-AF2A-90EFF75ED714}" type="slidenum">
              <a:rPr lang="hu-HU" altLang="hu-HU" sz="1200" smtClean="0">
                <a:solidFill>
                  <a:schemeClr val="bg1">
                    <a:lumMod val="50000"/>
                  </a:schemeClr>
                </a:solidFill>
              </a:rPr>
              <a:pPr eaLnBrk="1" hangingPunct="1">
                <a:spcBef>
                  <a:spcPct val="0"/>
                </a:spcBef>
                <a:buFontTx/>
                <a:buNone/>
                <a:defRPr/>
              </a:pPr>
              <a:t>86</a:t>
            </a:fld>
            <a:endParaRPr lang="hu-HU" altLang="hu-HU" sz="1200" smtClean="0">
              <a:solidFill>
                <a:schemeClr val="bg1">
                  <a:lumMod val="50000"/>
                </a:schemeClr>
              </a:solidFill>
            </a:endParaRPr>
          </a:p>
        </p:txBody>
      </p:sp>
      <p:sp>
        <p:nvSpPr>
          <p:cNvPr id="90116" name="Rectangle 5"/>
          <p:cNvSpPr>
            <a:spLocks noChangeArrowheads="1"/>
          </p:cNvSpPr>
          <p:nvPr/>
        </p:nvSpPr>
        <p:spPr bwMode="auto">
          <a:xfrm>
            <a:off x="107950" y="333375"/>
            <a:ext cx="8856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a:latin typeface="Comic Sans MS" pitchFamily="66" charset="0"/>
              </a:rPr>
              <a:t>Világ készletek (kevesebb a kőolajénál): valószínű: 3,04.10</a:t>
            </a:r>
            <a:r>
              <a:rPr lang="hu-HU" altLang="hu-HU" sz="1600" baseline="30000">
                <a:latin typeface="Comic Sans MS" pitchFamily="66" charset="0"/>
              </a:rPr>
              <a:t>15</a:t>
            </a:r>
            <a:r>
              <a:rPr lang="hu-HU" altLang="hu-HU" sz="1600">
                <a:latin typeface="Comic Sans MS" pitchFamily="66" charset="0"/>
              </a:rPr>
              <a:t> kWh=10,9.10</a:t>
            </a:r>
            <a:r>
              <a:rPr lang="hu-HU" altLang="hu-HU" sz="1600" baseline="30000">
                <a:latin typeface="Comic Sans MS" pitchFamily="66" charset="0"/>
              </a:rPr>
              <a:t>21</a:t>
            </a:r>
            <a:r>
              <a:rPr lang="hu-HU" altLang="hu-HU" sz="1600">
                <a:latin typeface="Comic Sans MS" pitchFamily="66" charset="0"/>
              </a:rPr>
              <a:t> J=0,26.10</a:t>
            </a:r>
            <a:r>
              <a:rPr lang="hu-HU" altLang="hu-HU" sz="1600" baseline="30000">
                <a:latin typeface="Comic Sans MS" pitchFamily="66" charset="0"/>
              </a:rPr>
              <a:t>12</a:t>
            </a:r>
            <a:r>
              <a:rPr lang="hu-HU" altLang="hu-HU" sz="1600">
                <a:latin typeface="Comic Sans MS" pitchFamily="66" charset="0"/>
              </a:rPr>
              <a:t> toe.</a:t>
            </a:r>
          </a:p>
          <a:p>
            <a:pPr eaLnBrk="1" hangingPunct="1">
              <a:spcBef>
                <a:spcPct val="0"/>
              </a:spcBef>
              <a:buFontTx/>
              <a:buNone/>
            </a:pPr>
            <a:endParaRPr lang="hu-HU" altLang="hu-HU" sz="1600">
              <a:latin typeface="Comic Sans MS" pitchFamily="66" charset="0"/>
            </a:endParaRPr>
          </a:p>
          <a:p>
            <a:pPr eaLnBrk="1" hangingPunct="1">
              <a:spcBef>
                <a:spcPct val="0"/>
              </a:spcBef>
              <a:buFontTx/>
              <a:buNone/>
            </a:pPr>
            <a:r>
              <a:rPr lang="hu-HU" altLang="hu-HU" sz="1600">
                <a:latin typeface="Comic Sans MS" pitchFamily="66" charset="0"/>
              </a:rPr>
              <a:t>Biztos készlet: 1,25.10</a:t>
            </a:r>
            <a:r>
              <a:rPr lang="hu-HU" altLang="hu-HU" sz="1600" baseline="30000">
                <a:latin typeface="Comic Sans MS" pitchFamily="66" charset="0"/>
              </a:rPr>
              <a:t>15</a:t>
            </a:r>
            <a:r>
              <a:rPr lang="hu-HU" altLang="hu-HU" sz="1600">
                <a:latin typeface="Comic Sans MS" pitchFamily="66" charset="0"/>
              </a:rPr>
              <a:t> kWh=4,5.10</a:t>
            </a:r>
            <a:r>
              <a:rPr lang="hu-HU" altLang="hu-HU" sz="1600" baseline="30000">
                <a:latin typeface="Comic Sans MS" pitchFamily="66" charset="0"/>
              </a:rPr>
              <a:t>21</a:t>
            </a:r>
            <a:r>
              <a:rPr lang="hu-HU" altLang="hu-HU" sz="1600">
                <a:latin typeface="Comic Sans MS" pitchFamily="66" charset="0"/>
              </a:rPr>
              <a:t> J=0,11.10</a:t>
            </a:r>
            <a:r>
              <a:rPr lang="hu-HU" altLang="hu-HU" sz="1600" baseline="30000">
                <a:latin typeface="Comic Sans MS" pitchFamily="66" charset="0"/>
              </a:rPr>
              <a:t>12</a:t>
            </a:r>
            <a:r>
              <a:rPr lang="hu-HU" altLang="hu-HU" sz="1600">
                <a:latin typeface="Comic Sans MS" pitchFamily="66" charset="0"/>
              </a:rPr>
              <a:t> toe.</a:t>
            </a:r>
          </a:p>
          <a:p>
            <a:pPr eaLnBrk="1" hangingPunct="1">
              <a:spcBef>
                <a:spcPct val="0"/>
              </a:spcBef>
              <a:buFontTx/>
              <a:buNone/>
            </a:pPr>
            <a:endParaRPr lang="hu-HU" altLang="hu-HU" sz="1600">
              <a:latin typeface="Comic Sans MS" pitchFamily="66" charset="0"/>
            </a:endParaRPr>
          </a:p>
          <a:p>
            <a:pPr eaLnBrk="1" hangingPunct="1">
              <a:spcBef>
                <a:spcPct val="0"/>
              </a:spcBef>
              <a:buFontTx/>
              <a:buNone/>
            </a:pPr>
            <a:r>
              <a:rPr lang="hu-HU" altLang="hu-HU" sz="1600">
                <a:latin typeface="Comic Sans MS" pitchFamily="66" charset="0"/>
              </a:rPr>
              <a:t>Változatlan felhasználás mellett a biztosan </a:t>
            </a:r>
            <a:r>
              <a:rPr lang="hu-HU" altLang="hu-HU" sz="1600" i="1">
                <a:latin typeface="Comic Sans MS" pitchFamily="66" charset="0"/>
              </a:rPr>
              <a:t>kitermelhető földgáz-készlet kb. 50 év. </a:t>
            </a:r>
            <a:r>
              <a:rPr lang="hu-HU" altLang="hu-HU" sz="1600">
                <a:latin typeface="Comic Sans MS" pitchFamily="66" charset="0"/>
              </a:rPr>
              <a:t>Az ellátás a jövőben a szénalapú szintetikus CH</a:t>
            </a:r>
            <a:r>
              <a:rPr lang="hu-HU" altLang="hu-HU" sz="1600" baseline="-25000">
                <a:latin typeface="Comic Sans MS" pitchFamily="66" charset="0"/>
              </a:rPr>
              <a:t>4</a:t>
            </a:r>
            <a:r>
              <a:rPr lang="hu-HU" altLang="hu-HU" sz="1600">
                <a:latin typeface="Comic Sans MS" pitchFamily="66" charset="0"/>
              </a:rPr>
              <a:t>-termelés felépítésével változhat</a:t>
            </a:r>
            <a:r>
              <a:rPr lang="hu-HU" altLang="hu-HU" sz="1600"/>
              <a:t>.</a:t>
            </a:r>
          </a:p>
        </p:txBody>
      </p:sp>
      <p:pic>
        <p:nvPicPr>
          <p:cNvPr id="9011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75" y="3141663"/>
            <a:ext cx="69119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7"/>
          <p:cNvSpPr txBox="1">
            <a:spLocks noChangeArrowheads="1"/>
          </p:cNvSpPr>
          <p:nvPr/>
        </p:nvSpPr>
        <p:spPr bwMode="auto">
          <a:xfrm>
            <a:off x="1042988" y="2492375"/>
            <a:ext cx="7058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hu-HU" altLang="hu-HU" sz="1800" dirty="0" smtClean="0">
                <a:effectLst>
                  <a:outerShdw blurRad="38100" dist="38100" dir="2700000" algn="tl">
                    <a:srgbClr val="000000">
                      <a:alpha val="43137"/>
                    </a:srgbClr>
                  </a:outerShdw>
                </a:effectLst>
                <a:latin typeface="Comic Sans MS" pitchFamily="66" charset="0"/>
              </a:rPr>
              <a:t>Földgázfeldolgozás</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1139"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7C38B36-A99B-407C-A729-AA71B5C37543}" type="slidenum">
              <a:rPr lang="hu-HU" altLang="hu-HU" sz="1200" smtClean="0">
                <a:solidFill>
                  <a:schemeClr val="bg1">
                    <a:lumMod val="50000"/>
                  </a:schemeClr>
                </a:solidFill>
              </a:rPr>
              <a:pPr eaLnBrk="1" hangingPunct="1">
                <a:spcBef>
                  <a:spcPct val="0"/>
                </a:spcBef>
                <a:buFontTx/>
                <a:buNone/>
              </a:pPr>
              <a:t>87</a:t>
            </a:fld>
            <a:endParaRPr lang="hu-HU" altLang="hu-HU" sz="1200" smtClean="0">
              <a:solidFill>
                <a:schemeClr val="bg1">
                  <a:lumMod val="50000"/>
                </a:schemeClr>
              </a:solidFill>
            </a:endParaRPr>
          </a:p>
        </p:txBody>
      </p:sp>
      <p:graphicFrame>
        <p:nvGraphicFramePr>
          <p:cNvPr id="91140" name="Object 4"/>
          <p:cNvGraphicFramePr>
            <a:graphicFrameLocks noChangeAspect="1"/>
          </p:cNvGraphicFramePr>
          <p:nvPr>
            <p:extLst>
              <p:ext uri="{D42A27DB-BD31-4B8C-83A1-F6EECF244321}">
                <p14:modId xmlns:p14="http://schemas.microsoft.com/office/powerpoint/2010/main" val="3240724717"/>
              </p:ext>
            </p:extLst>
          </p:nvPr>
        </p:nvGraphicFramePr>
        <p:xfrm>
          <a:off x="2267744" y="404664"/>
          <a:ext cx="4611687" cy="5691187"/>
        </p:xfrm>
        <a:graphic>
          <a:graphicData uri="http://schemas.openxmlformats.org/presentationml/2006/ole">
            <mc:AlternateContent xmlns:mc="http://schemas.openxmlformats.org/markup-compatibility/2006">
              <mc:Choice xmlns:v="urn:schemas-microsoft-com:vml" Requires="v">
                <p:oleObj spid="_x0000_s91149" name="Image" r:id="rId4" imgW="4939683" imgH="6095238" progId="">
                  <p:embed/>
                </p:oleObj>
              </mc:Choice>
              <mc:Fallback>
                <p:oleObj name="Image" r:id="rId4" imgW="4939683" imgH="6095238"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404664"/>
                        <a:ext cx="4611687" cy="569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2163"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93CEDB6-3253-4E00-B713-3B787898C6C9}" type="slidenum">
              <a:rPr lang="hu-HU" altLang="hu-HU" sz="1200" smtClean="0">
                <a:solidFill>
                  <a:schemeClr val="bg1">
                    <a:lumMod val="50000"/>
                  </a:schemeClr>
                </a:solidFill>
              </a:rPr>
              <a:pPr eaLnBrk="1" hangingPunct="1">
                <a:spcBef>
                  <a:spcPct val="0"/>
                </a:spcBef>
                <a:buFontTx/>
                <a:buNone/>
              </a:pPr>
              <a:t>88</a:t>
            </a:fld>
            <a:endParaRPr lang="hu-HU" altLang="hu-HU" sz="1200" smtClean="0">
              <a:solidFill>
                <a:schemeClr val="bg1">
                  <a:lumMod val="50000"/>
                </a:schemeClr>
              </a:solidFill>
            </a:endParaRPr>
          </a:p>
        </p:txBody>
      </p:sp>
      <p:pic>
        <p:nvPicPr>
          <p:cNvPr id="92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49" y="735910"/>
            <a:ext cx="3746918" cy="283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Text Box 5"/>
          <p:cNvSpPr txBox="1">
            <a:spLocks noChangeArrowheads="1"/>
          </p:cNvSpPr>
          <p:nvPr/>
        </p:nvSpPr>
        <p:spPr bwMode="auto">
          <a:xfrm>
            <a:off x="2195736" y="188640"/>
            <a:ext cx="4681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sz="2400" b="1"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GÁZHIDRÁTOK</a:t>
            </a:r>
          </a:p>
        </p:txBody>
      </p:sp>
      <p:pic>
        <p:nvPicPr>
          <p:cNvPr id="9216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1" y="3429000"/>
            <a:ext cx="3746916"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483949"/>
            <a:ext cx="3024336" cy="2257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8" name="Téglalap 8"/>
          <p:cNvSpPr>
            <a:spLocks noChangeArrowheads="1"/>
          </p:cNvSpPr>
          <p:nvPr/>
        </p:nvSpPr>
        <p:spPr bwMode="auto">
          <a:xfrm>
            <a:off x="4211638" y="723468"/>
            <a:ext cx="4681537"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spcBef>
                <a:spcPct val="0"/>
              </a:spcBef>
              <a:buFontTx/>
              <a:buNone/>
            </a:pPr>
            <a:r>
              <a:rPr lang="hu-HU" altLang="hu-HU" sz="1200" dirty="0"/>
              <a:t>A metán-hidrát egy fehér színű, szilárd anyag, de nagyon instabil, könnyen bomlik. A tengerek mélyén nagy nyomás alatt, alacsony hőmérsékleten képződik. A metán gáz ebben a formában kötődik meg kb. 1000-1500 méteres vízmélységben,  5 °C körüli hőmérsékleten.   Több száz méter vastag metán-hidrát mezőket eddig már több tenger mélyén is találtak. A metán-hidrát megtalálható  a sarkköri jégben, a tundra fagyott talajában, ma ugyanúgy, mint sok millió évvel ezelőtt. A metánhidrát-telepek készlete  többszörösen meghaladja az ismert hagyományos földgázkészletek mennyiségét, a </a:t>
            </a:r>
            <a:r>
              <a:rPr lang="hu-HU" altLang="hu-HU" sz="1200" dirty="0" err="1"/>
              <a:t>metán-hidrátból</a:t>
            </a:r>
            <a:r>
              <a:rPr lang="hu-HU" altLang="hu-HU" sz="1200" dirty="0"/>
              <a:t> </a:t>
            </a:r>
            <a:r>
              <a:rPr lang="hu-HU" altLang="hu-HU" sz="1200" dirty="0" err="1" smtClean="0"/>
              <a:t>a</a:t>
            </a:r>
            <a:r>
              <a:rPr lang="hu-HU" altLang="hu-HU" sz="1200" dirty="0" smtClean="0"/>
              <a:t> metán </a:t>
            </a:r>
            <a:r>
              <a:rPr lang="hu-HU" altLang="hu-HU" sz="1200" dirty="0"/>
              <a:t>közvetlenül  szabadulhat </a:t>
            </a:r>
            <a:r>
              <a:rPr lang="hu-HU" altLang="hu-HU" sz="1200" dirty="0" smtClean="0"/>
              <a:t>fel.</a:t>
            </a:r>
          </a:p>
          <a:p>
            <a:pPr algn="just">
              <a:spcBef>
                <a:spcPct val="0"/>
              </a:spcBef>
              <a:buFontTx/>
              <a:buNone/>
            </a:pPr>
            <a:endParaRPr lang="hu-HU" altLang="hu-HU" sz="1200" dirty="0"/>
          </a:p>
          <a:p>
            <a:pPr algn="just">
              <a:spcBef>
                <a:spcPct val="0"/>
              </a:spcBef>
              <a:buFontTx/>
              <a:buNone/>
            </a:pPr>
            <a:r>
              <a:rPr lang="hu-HU" altLang="hu-HU" sz="1200" dirty="0"/>
              <a:t>Amikor a vízben vagy az üledékekben az oxigén koncentrációja nulla, a baktériumok metánt termelnek, amikor a szerves anyagot megeszik. Ha ez az anyag kiszabadul a tengervíz nyomása alól, egyből metángáz képződik és szétoszlik a  levegőben. Épp e tulajdonságai miatt veszélyes a </a:t>
            </a:r>
            <a:r>
              <a:rPr lang="hu-HU" altLang="hu-HU" sz="1200" dirty="0" smtClean="0"/>
              <a:t>környezetre. Egy </a:t>
            </a:r>
            <a:r>
              <a:rPr lang="hu-HU" altLang="hu-HU" sz="1200" dirty="0"/>
              <a:t>jelentősebb globális melegedés esetén a metánhidrát  magától szabadul ki a légkörbe, ami az üvegházhatás beláthatatlan következményekkel járó felfokozódásával járna.</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3187"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10F1BDE7-FEDC-46A6-8734-E68E47FC6416}" type="slidenum">
              <a:rPr lang="hu-HU" altLang="hu-HU" sz="1200" smtClean="0">
                <a:solidFill>
                  <a:schemeClr val="bg1">
                    <a:lumMod val="50000"/>
                  </a:schemeClr>
                </a:solidFill>
              </a:rPr>
              <a:pPr eaLnBrk="1" hangingPunct="1">
                <a:spcBef>
                  <a:spcPct val="0"/>
                </a:spcBef>
                <a:buFontTx/>
                <a:buNone/>
              </a:pPr>
              <a:t>89</a:t>
            </a:fld>
            <a:endParaRPr lang="hu-HU" altLang="hu-HU" sz="1200" smtClean="0">
              <a:solidFill>
                <a:schemeClr val="bg1">
                  <a:lumMod val="50000"/>
                </a:schemeClr>
              </a:solidFill>
            </a:endParaRPr>
          </a:p>
        </p:txBody>
      </p:sp>
      <p:pic>
        <p:nvPicPr>
          <p:cNvPr id="931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44625"/>
            <a:ext cx="5988718"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átum helye 1"/>
          <p:cNvSpPr>
            <a:spLocks noGrp="1"/>
          </p:cNvSpPr>
          <p:nvPr>
            <p:ph type="dt" sz="quarter" idx="10"/>
          </p:nvPr>
        </p:nvSpPr>
        <p:spPr>
          <a:xfrm>
            <a:off x="357188" y="6143625"/>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r>
              <a:rPr lang="hu-HU" altLang="hu-HU" sz="1200" dirty="0" smtClean="0">
                <a:solidFill>
                  <a:schemeClr val="bg1">
                    <a:lumMod val="50000"/>
                  </a:schemeClr>
                </a:solidFill>
              </a:rPr>
              <a:t>Dr. Pátzay György</a:t>
            </a:r>
          </a:p>
        </p:txBody>
      </p:sp>
      <p:sp>
        <p:nvSpPr>
          <p:cNvPr id="24579" name="Dia számának helye 2"/>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800">
                <a:solidFill>
                  <a:schemeClr val="tx1"/>
                </a:solidFill>
                <a:latin typeface="Arial" charset="0"/>
              </a:defRPr>
            </a:lvl1pPr>
            <a:lvl2pPr marL="742950" indent="-285750" eaLnBrk="0" hangingPunct="0">
              <a:defRPr sz="800">
                <a:solidFill>
                  <a:schemeClr val="tx1"/>
                </a:solidFill>
                <a:latin typeface="Arial" charset="0"/>
              </a:defRPr>
            </a:lvl2pPr>
            <a:lvl3pPr marL="1143000" indent="-228600" eaLnBrk="0" hangingPunct="0">
              <a:defRPr sz="800">
                <a:solidFill>
                  <a:schemeClr val="tx1"/>
                </a:solidFill>
                <a:latin typeface="Arial" charset="0"/>
              </a:defRPr>
            </a:lvl3pPr>
            <a:lvl4pPr marL="1600200" indent="-228600" eaLnBrk="0" hangingPunct="0">
              <a:defRPr sz="800">
                <a:solidFill>
                  <a:schemeClr val="tx1"/>
                </a:solidFill>
                <a:latin typeface="Arial" charset="0"/>
              </a:defRPr>
            </a:lvl4pPr>
            <a:lvl5pPr marL="2057400" indent="-228600" eaLnBrk="0" hangingPunct="0">
              <a:defRPr sz="800">
                <a:solidFill>
                  <a:schemeClr val="tx1"/>
                </a:solidFill>
                <a:latin typeface="Arial" charset="0"/>
              </a:defRPr>
            </a:lvl5pPr>
            <a:lvl6pPr marL="2514600" indent="-228600" eaLnBrk="0" fontAlgn="base" hangingPunct="0">
              <a:spcBef>
                <a:spcPct val="0"/>
              </a:spcBef>
              <a:spcAft>
                <a:spcPct val="0"/>
              </a:spcAft>
              <a:defRPr sz="800">
                <a:solidFill>
                  <a:schemeClr val="tx1"/>
                </a:solidFill>
                <a:latin typeface="Arial" charset="0"/>
              </a:defRPr>
            </a:lvl6pPr>
            <a:lvl7pPr marL="2971800" indent="-228600" eaLnBrk="0" fontAlgn="base" hangingPunct="0">
              <a:spcBef>
                <a:spcPct val="0"/>
              </a:spcBef>
              <a:spcAft>
                <a:spcPct val="0"/>
              </a:spcAft>
              <a:defRPr sz="800">
                <a:solidFill>
                  <a:schemeClr val="tx1"/>
                </a:solidFill>
                <a:latin typeface="Arial" charset="0"/>
              </a:defRPr>
            </a:lvl7pPr>
            <a:lvl8pPr marL="3429000" indent="-228600" eaLnBrk="0" fontAlgn="base" hangingPunct="0">
              <a:spcBef>
                <a:spcPct val="0"/>
              </a:spcBef>
              <a:spcAft>
                <a:spcPct val="0"/>
              </a:spcAft>
              <a:defRPr sz="800">
                <a:solidFill>
                  <a:schemeClr val="tx1"/>
                </a:solidFill>
                <a:latin typeface="Arial" charset="0"/>
              </a:defRPr>
            </a:lvl8pPr>
            <a:lvl9pPr marL="3886200" indent="-228600" eaLnBrk="0" fontAlgn="base" hangingPunct="0">
              <a:spcBef>
                <a:spcPct val="0"/>
              </a:spcBef>
              <a:spcAft>
                <a:spcPct val="0"/>
              </a:spcAft>
              <a:defRPr sz="800">
                <a:solidFill>
                  <a:schemeClr val="tx1"/>
                </a:solidFill>
                <a:latin typeface="Arial" charset="0"/>
              </a:defRPr>
            </a:lvl9pPr>
          </a:lstStyle>
          <a:p>
            <a:pPr eaLnBrk="1" hangingPunct="1">
              <a:defRPr/>
            </a:pPr>
            <a:fld id="{EE14F0A3-45DA-46DC-AC87-7003C2AD1D3D}" type="slidenum">
              <a:rPr lang="hu-HU" altLang="hu-HU" sz="1200" smtClean="0">
                <a:solidFill>
                  <a:schemeClr val="bg1">
                    <a:lumMod val="50000"/>
                  </a:schemeClr>
                </a:solidFill>
              </a:rPr>
              <a:pPr eaLnBrk="1" hangingPunct="1">
                <a:defRPr/>
              </a:pPr>
              <a:t>9</a:t>
            </a:fld>
            <a:endParaRPr lang="hu-HU" altLang="hu-HU" sz="1200" smtClean="0">
              <a:solidFill>
                <a:schemeClr val="bg1">
                  <a:lumMod val="50000"/>
                </a:schemeClr>
              </a:solidFill>
            </a:endParaRPr>
          </a:p>
        </p:txBody>
      </p:sp>
      <p:sp>
        <p:nvSpPr>
          <p:cNvPr id="11268" name="Szövegdoboz 3"/>
          <p:cNvSpPr txBox="1">
            <a:spLocks noChangeArrowheads="1"/>
          </p:cNvSpPr>
          <p:nvPr/>
        </p:nvSpPr>
        <p:spPr bwMode="auto">
          <a:xfrm>
            <a:off x="428625" y="285750"/>
            <a:ext cx="31432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a:t>Tipikus külső energiaformák:</a:t>
            </a:r>
          </a:p>
          <a:p>
            <a:pPr algn="just" eaLnBrk="1" hangingPunct="1">
              <a:spcBef>
                <a:spcPct val="0"/>
              </a:spcBef>
              <a:buFontTx/>
              <a:buNone/>
            </a:pPr>
            <a:endParaRPr lang="hu-HU" altLang="hu-HU" sz="1600"/>
          </a:p>
          <a:p>
            <a:pPr algn="just" eaLnBrk="1" hangingPunct="1">
              <a:spcBef>
                <a:spcPct val="0"/>
              </a:spcBef>
            </a:pPr>
            <a:r>
              <a:rPr lang="hu-HU" altLang="hu-HU" sz="1600"/>
              <a:t>Gravitációs energia</a:t>
            </a:r>
          </a:p>
          <a:p>
            <a:pPr algn="just" eaLnBrk="1" hangingPunct="1">
              <a:spcBef>
                <a:spcPct val="0"/>
              </a:spcBef>
            </a:pPr>
            <a:r>
              <a:rPr lang="hu-HU" altLang="hu-HU" sz="1600"/>
              <a:t>Mágneses energia</a:t>
            </a:r>
          </a:p>
          <a:p>
            <a:pPr algn="just" eaLnBrk="1" hangingPunct="1">
              <a:spcBef>
                <a:spcPct val="0"/>
              </a:spcBef>
            </a:pPr>
            <a:r>
              <a:rPr lang="hu-HU" altLang="hu-HU" sz="1600"/>
              <a:t>Elektromos energia</a:t>
            </a:r>
          </a:p>
          <a:p>
            <a:pPr algn="just" eaLnBrk="1" hangingPunct="1">
              <a:spcBef>
                <a:spcPct val="0"/>
              </a:spcBef>
            </a:pPr>
            <a:r>
              <a:rPr lang="hu-HU" altLang="hu-HU" sz="1600"/>
              <a:t>Mechanikai energia</a:t>
            </a:r>
          </a:p>
          <a:p>
            <a:pPr algn="just" eaLnBrk="1" hangingPunct="1">
              <a:spcBef>
                <a:spcPct val="0"/>
              </a:spcBef>
            </a:pPr>
            <a:r>
              <a:rPr lang="hu-HU" altLang="hu-HU" sz="1600"/>
              <a:t>Expanziós energia</a:t>
            </a:r>
          </a:p>
        </p:txBody>
      </p:sp>
      <p:sp>
        <p:nvSpPr>
          <p:cNvPr id="11269" name="Szövegdoboz 4"/>
          <p:cNvSpPr txBox="1">
            <a:spLocks noChangeArrowheads="1"/>
          </p:cNvSpPr>
          <p:nvPr/>
        </p:nvSpPr>
        <p:spPr bwMode="auto">
          <a:xfrm>
            <a:off x="4000500" y="285750"/>
            <a:ext cx="4357688"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600" b="1"/>
              <a:t>Tipikus belső energiaformák:</a:t>
            </a:r>
          </a:p>
          <a:p>
            <a:pPr eaLnBrk="1" hangingPunct="1">
              <a:spcBef>
                <a:spcPct val="0"/>
              </a:spcBef>
            </a:pPr>
            <a:r>
              <a:rPr lang="hu-HU" altLang="hu-HU" sz="1600"/>
              <a:t>Látens energia (van der Waals)</a:t>
            </a:r>
          </a:p>
          <a:p>
            <a:pPr eaLnBrk="1" hangingPunct="1">
              <a:spcBef>
                <a:spcPct val="0"/>
              </a:spcBef>
            </a:pPr>
            <a:r>
              <a:rPr lang="hu-HU" altLang="hu-HU" sz="1600"/>
              <a:t>Termikus energia (hőenergia)</a:t>
            </a:r>
          </a:p>
          <a:p>
            <a:pPr eaLnBrk="1" hangingPunct="1">
              <a:spcBef>
                <a:spcPct val="0"/>
              </a:spcBef>
            </a:pPr>
            <a:r>
              <a:rPr lang="hu-HU" altLang="hu-HU" sz="1600"/>
              <a:t>Oldat energia (oldási energia)</a:t>
            </a:r>
          </a:p>
          <a:p>
            <a:pPr eaLnBrk="1" hangingPunct="1">
              <a:spcBef>
                <a:spcPct val="0"/>
              </a:spcBef>
            </a:pPr>
            <a:r>
              <a:rPr lang="hu-HU" altLang="hu-HU" sz="1600"/>
              <a:t>Kémiai energia </a:t>
            </a:r>
          </a:p>
          <a:p>
            <a:pPr eaLnBrk="1" hangingPunct="1">
              <a:spcBef>
                <a:spcPct val="0"/>
              </a:spcBef>
            </a:pPr>
            <a:r>
              <a:rPr lang="hu-HU" altLang="hu-HU" sz="1600"/>
              <a:t>Elektron energia </a:t>
            </a:r>
          </a:p>
          <a:p>
            <a:pPr eaLnBrk="1" hangingPunct="1">
              <a:spcBef>
                <a:spcPct val="0"/>
              </a:spcBef>
            </a:pPr>
            <a:r>
              <a:rPr lang="hu-HU" altLang="hu-HU" sz="1600"/>
              <a:t>Sugárzási energia </a:t>
            </a:r>
          </a:p>
          <a:p>
            <a:pPr eaLnBrk="1" hangingPunct="1">
              <a:spcBef>
                <a:spcPct val="0"/>
              </a:spcBef>
            </a:pPr>
            <a:r>
              <a:rPr lang="hu-HU" altLang="hu-HU" sz="1600"/>
              <a:t>Nukleáris energia stb.stb</a:t>
            </a:r>
          </a:p>
        </p:txBody>
      </p:sp>
      <p:sp>
        <p:nvSpPr>
          <p:cNvPr id="11270" name="Téglalap 9"/>
          <p:cNvSpPr>
            <a:spLocks noChangeArrowheads="1"/>
          </p:cNvSpPr>
          <p:nvPr/>
        </p:nvSpPr>
        <p:spPr bwMode="auto">
          <a:xfrm>
            <a:off x="357188" y="2767013"/>
            <a:ext cx="8001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a:t>Mivel az energia minősége (exergia) minősíti az egyes energiaformákat az öt legfontosabb energiaforma rangsorolható. Ha egy A energiaforma B energiaformába könnyebben átalakítható, mint fordítva, akkor A forma magasabb rangú mint B forma. A konverzió szerinti rangsor</a:t>
            </a:r>
            <a:r>
              <a:rPr lang="en-US" altLang="hu-HU" sz="1600"/>
              <a:t>:</a:t>
            </a:r>
          </a:p>
          <a:p>
            <a:pPr eaLnBrk="1" hangingPunct="1">
              <a:spcBef>
                <a:spcPct val="0"/>
              </a:spcBef>
              <a:buFontTx/>
              <a:buNone/>
            </a:pPr>
            <a:r>
              <a:rPr lang="hu-HU" altLang="hu-HU" sz="1600"/>
              <a:t>1. Elektromos energia</a:t>
            </a:r>
          </a:p>
          <a:p>
            <a:pPr eaLnBrk="1" hangingPunct="1">
              <a:spcBef>
                <a:spcPct val="0"/>
              </a:spcBef>
              <a:buFontTx/>
              <a:buNone/>
            </a:pPr>
            <a:r>
              <a:rPr lang="hu-HU" altLang="hu-HU" sz="1600"/>
              <a:t>2. Mechanikai energia</a:t>
            </a:r>
          </a:p>
          <a:p>
            <a:pPr eaLnBrk="1" hangingPunct="1">
              <a:spcBef>
                <a:spcPct val="0"/>
              </a:spcBef>
              <a:buFontTx/>
              <a:buNone/>
            </a:pPr>
            <a:r>
              <a:rPr lang="hu-HU" altLang="hu-HU" sz="1600"/>
              <a:t>3. Foton- vagy sugárzási energia</a:t>
            </a:r>
          </a:p>
          <a:p>
            <a:pPr eaLnBrk="1" hangingPunct="1">
              <a:spcBef>
                <a:spcPct val="0"/>
              </a:spcBef>
              <a:buFontTx/>
              <a:buNone/>
            </a:pPr>
            <a:r>
              <a:rPr lang="hu-HU" altLang="hu-HU" sz="1600"/>
              <a:t>4. Kémiai energia</a:t>
            </a:r>
          </a:p>
          <a:p>
            <a:pPr eaLnBrk="1" hangingPunct="1">
              <a:spcBef>
                <a:spcPct val="0"/>
              </a:spcBef>
              <a:buFontTx/>
              <a:buNone/>
            </a:pPr>
            <a:r>
              <a:rPr lang="hu-HU" altLang="hu-HU" sz="1600"/>
              <a:t>5. Hőenergia</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4211"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46117378-BE86-4FE7-88F7-2E69F4C6C9E8}" type="slidenum">
              <a:rPr lang="hu-HU" altLang="hu-HU" sz="1200" smtClean="0">
                <a:solidFill>
                  <a:schemeClr val="bg1">
                    <a:lumMod val="50000"/>
                  </a:schemeClr>
                </a:solidFill>
              </a:rPr>
              <a:pPr eaLnBrk="1" hangingPunct="1">
                <a:spcBef>
                  <a:spcPct val="0"/>
                </a:spcBef>
                <a:buFontTx/>
                <a:buNone/>
              </a:pPr>
              <a:t>90</a:t>
            </a:fld>
            <a:endParaRPr lang="hu-HU" altLang="hu-HU" sz="1200" smtClean="0">
              <a:solidFill>
                <a:schemeClr val="bg1">
                  <a:lumMod val="50000"/>
                </a:schemeClr>
              </a:solidFill>
            </a:endParaRPr>
          </a:p>
        </p:txBody>
      </p:sp>
      <p:pic>
        <p:nvPicPr>
          <p:cNvPr id="942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771525"/>
            <a:ext cx="901065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5235" name="Dia számának hely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85D748B-17EA-4FED-9556-CECEA6A5825B}" type="slidenum">
              <a:rPr lang="hu-HU" altLang="hu-HU" sz="1200" smtClean="0">
                <a:solidFill>
                  <a:schemeClr val="bg1">
                    <a:lumMod val="50000"/>
                  </a:schemeClr>
                </a:solidFill>
              </a:rPr>
              <a:pPr eaLnBrk="1" hangingPunct="1">
                <a:spcBef>
                  <a:spcPct val="0"/>
                </a:spcBef>
                <a:buFontTx/>
                <a:buNone/>
              </a:pPr>
              <a:t>91</a:t>
            </a:fld>
            <a:endParaRPr lang="hu-HU" altLang="hu-HU" sz="1200" smtClean="0">
              <a:solidFill>
                <a:schemeClr val="bg1">
                  <a:lumMod val="50000"/>
                </a:schemeClr>
              </a:solidFill>
            </a:endParaRPr>
          </a:p>
        </p:txBody>
      </p:sp>
      <p:pic>
        <p:nvPicPr>
          <p:cNvPr id="952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712"/>
            <a:ext cx="91630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08" y="3789040"/>
            <a:ext cx="61214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6259"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972BE1A-9889-47B9-8FFF-77FE0248027F}" type="slidenum">
              <a:rPr lang="hu-HU" altLang="hu-HU" sz="1200" smtClean="0">
                <a:solidFill>
                  <a:schemeClr val="bg1">
                    <a:lumMod val="50000"/>
                  </a:schemeClr>
                </a:solidFill>
              </a:rPr>
              <a:pPr eaLnBrk="1" hangingPunct="1">
                <a:spcBef>
                  <a:spcPct val="0"/>
                </a:spcBef>
                <a:buFontTx/>
                <a:buNone/>
              </a:pPr>
              <a:t>92</a:t>
            </a:fld>
            <a:endParaRPr lang="hu-HU" altLang="hu-HU" sz="1200" smtClean="0">
              <a:solidFill>
                <a:schemeClr val="bg1">
                  <a:lumMod val="50000"/>
                </a:schemeClr>
              </a:solidFill>
            </a:endParaRPr>
          </a:p>
        </p:txBody>
      </p:sp>
      <p:pic>
        <p:nvPicPr>
          <p:cNvPr id="9626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2642" y="260350"/>
            <a:ext cx="3779838"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6605" y="2389113"/>
            <a:ext cx="25558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260350"/>
            <a:ext cx="4357687"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89155" y="4290913"/>
            <a:ext cx="12033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7283"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208F3AA-766F-4F6B-9EBB-0E65AD7D0CAE}" type="slidenum">
              <a:rPr lang="hu-HU" altLang="hu-HU" sz="1200" smtClean="0">
                <a:solidFill>
                  <a:schemeClr val="bg1">
                    <a:lumMod val="50000"/>
                  </a:schemeClr>
                </a:solidFill>
              </a:rPr>
              <a:pPr eaLnBrk="1" hangingPunct="1">
                <a:spcBef>
                  <a:spcPct val="0"/>
                </a:spcBef>
                <a:buFontTx/>
                <a:buNone/>
              </a:pPr>
              <a:t>93</a:t>
            </a:fld>
            <a:endParaRPr lang="hu-HU" altLang="hu-HU" sz="1200" smtClean="0">
              <a:solidFill>
                <a:schemeClr val="bg1">
                  <a:lumMod val="50000"/>
                </a:schemeClr>
              </a:solidFill>
            </a:endParaRPr>
          </a:p>
        </p:txBody>
      </p:sp>
      <p:sp>
        <p:nvSpPr>
          <p:cNvPr id="97284" name="Line 4"/>
          <p:cNvSpPr>
            <a:spLocks noChangeShapeType="1"/>
          </p:cNvSpPr>
          <p:nvPr/>
        </p:nvSpPr>
        <p:spPr bwMode="auto">
          <a:xfrm>
            <a:off x="4625975" y="6292850"/>
            <a:ext cx="968375" cy="0"/>
          </a:xfrm>
          <a:prstGeom prst="line">
            <a:avLst/>
          </a:prstGeom>
          <a:noFill/>
          <a:ln w="19050">
            <a:solidFill>
              <a:srgbClr val="FFFFCC"/>
            </a:solidFill>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endParaRPr lang="hu-HU"/>
          </a:p>
        </p:txBody>
      </p:sp>
      <p:sp>
        <p:nvSpPr>
          <p:cNvPr id="97285" name="Line 5"/>
          <p:cNvSpPr>
            <a:spLocks noChangeShapeType="1"/>
          </p:cNvSpPr>
          <p:nvPr/>
        </p:nvSpPr>
        <p:spPr bwMode="auto">
          <a:xfrm>
            <a:off x="5270500" y="6051550"/>
            <a:ext cx="968375" cy="0"/>
          </a:xfrm>
          <a:prstGeom prst="line">
            <a:avLst/>
          </a:prstGeom>
          <a:noFill/>
          <a:ln w="19050">
            <a:solidFill>
              <a:srgbClr val="FFFFCC"/>
            </a:solidFill>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endParaRPr lang="hu-HU"/>
          </a:p>
        </p:txBody>
      </p:sp>
      <p:sp>
        <p:nvSpPr>
          <p:cNvPr id="97286" name="Line 6"/>
          <p:cNvSpPr>
            <a:spLocks noChangeShapeType="1"/>
          </p:cNvSpPr>
          <p:nvPr/>
        </p:nvSpPr>
        <p:spPr bwMode="auto">
          <a:xfrm>
            <a:off x="6024563" y="5486400"/>
            <a:ext cx="752475" cy="0"/>
          </a:xfrm>
          <a:prstGeom prst="line">
            <a:avLst/>
          </a:prstGeom>
          <a:noFill/>
          <a:ln w="19050">
            <a:solidFill>
              <a:srgbClr val="FFFFCC"/>
            </a:solidFill>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endParaRPr lang="hu-HU"/>
          </a:p>
        </p:txBody>
      </p:sp>
      <p:sp>
        <p:nvSpPr>
          <p:cNvPr id="97287" name="Line 7"/>
          <p:cNvSpPr>
            <a:spLocks noChangeShapeType="1"/>
          </p:cNvSpPr>
          <p:nvPr/>
        </p:nvSpPr>
        <p:spPr bwMode="auto">
          <a:xfrm>
            <a:off x="6669088" y="4598988"/>
            <a:ext cx="754062" cy="0"/>
          </a:xfrm>
          <a:prstGeom prst="line">
            <a:avLst/>
          </a:prstGeom>
          <a:noFill/>
          <a:ln w="19050">
            <a:solidFill>
              <a:srgbClr val="FFFFCC"/>
            </a:solidFill>
            <a:round/>
            <a:headEnd/>
            <a:tailEnd/>
          </a:ln>
          <a:extLst>
            <a:ext uri="{909E8E84-426E-40DD-AFC4-6F175D3DCCD1}">
              <a14:hiddenFill xmlns:a14="http://schemas.microsoft.com/office/drawing/2010/main">
                <a:noFill/>
              </a14:hiddenFill>
            </a:ext>
          </a:extLst>
        </p:spPr>
        <p:txBody>
          <a:bodyPr lIns="90000" tIns="46800" rIns="90000" bIns="46800" anchor="ctr">
            <a:spAutoFit/>
          </a:bodyPr>
          <a:lstStyle/>
          <a:p>
            <a:endParaRPr lang="hu-HU"/>
          </a:p>
        </p:txBody>
      </p:sp>
      <p:sp>
        <p:nvSpPr>
          <p:cNvPr id="97288" name="Text Box 8"/>
          <p:cNvSpPr txBox="1">
            <a:spLocks noChangeArrowheads="1"/>
          </p:cNvSpPr>
          <p:nvPr/>
        </p:nvSpPr>
        <p:spPr bwMode="auto">
          <a:xfrm>
            <a:off x="6444208" y="1366838"/>
            <a:ext cx="2293937"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de-DE" altLang="hu-HU" sz="1700" dirty="0"/>
              <a:t>10</a:t>
            </a:r>
            <a:r>
              <a:rPr lang="hu-HU" altLang="hu-HU" sz="1700" baseline="30000" dirty="0"/>
              <a:t>9</a:t>
            </a:r>
            <a:r>
              <a:rPr lang="hu-HU" altLang="hu-HU" sz="1700" dirty="0"/>
              <a:t> tonnában=</a:t>
            </a:r>
            <a:r>
              <a:rPr lang="hu-HU" altLang="hu-HU" sz="1700" dirty="0" err="1"/>
              <a:t>Gt-ban</a:t>
            </a:r>
            <a:endParaRPr lang="de-DE" altLang="hu-HU" sz="1700" dirty="0">
              <a:solidFill>
                <a:schemeClr val="bg1"/>
              </a:solidFill>
            </a:endParaRPr>
          </a:p>
        </p:txBody>
      </p:sp>
      <p:sp>
        <p:nvSpPr>
          <p:cNvPr id="97289" name="Arc 9"/>
          <p:cNvSpPr>
            <a:spLocks/>
          </p:cNvSpPr>
          <p:nvPr/>
        </p:nvSpPr>
        <p:spPr bwMode="auto">
          <a:xfrm>
            <a:off x="3779912" y="1476375"/>
            <a:ext cx="3000375" cy="2478088"/>
          </a:xfrm>
          <a:custGeom>
            <a:avLst/>
            <a:gdLst>
              <a:gd name="T0" fmla="*/ 0 w 21600"/>
              <a:gd name="T1" fmla="*/ 0 h 23793"/>
              <a:gd name="T2" fmla="*/ 2147483647 w 21600"/>
              <a:gd name="T3" fmla="*/ 2147483647 h 23793"/>
              <a:gd name="T4" fmla="*/ 0 w 21600"/>
              <a:gd name="T5" fmla="*/ 2147483647 h 23793"/>
              <a:gd name="T6" fmla="*/ 0 60000 65536"/>
              <a:gd name="T7" fmla="*/ 0 60000 65536"/>
              <a:gd name="T8" fmla="*/ 0 60000 65536"/>
              <a:gd name="T9" fmla="*/ 0 w 21600"/>
              <a:gd name="T10" fmla="*/ 0 h 23793"/>
              <a:gd name="T11" fmla="*/ 21600 w 21600"/>
              <a:gd name="T12" fmla="*/ 23793 h 23793"/>
            </a:gdLst>
            <a:ahLst/>
            <a:cxnLst>
              <a:cxn ang="T6">
                <a:pos x="T0" y="T1"/>
              </a:cxn>
              <a:cxn ang="T7">
                <a:pos x="T2" y="T3"/>
              </a:cxn>
              <a:cxn ang="T8">
                <a:pos x="T4" y="T5"/>
              </a:cxn>
            </a:cxnLst>
            <a:rect l="T9" t="T10" r="T11" b="T12"/>
            <a:pathLst>
              <a:path w="21600" h="23793" fill="none" extrusionOk="0">
                <a:moveTo>
                  <a:pt x="-1" y="0"/>
                </a:moveTo>
                <a:cubicBezTo>
                  <a:pt x="11929" y="0"/>
                  <a:pt x="21600" y="9670"/>
                  <a:pt x="21600" y="21600"/>
                </a:cubicBezTo>
                <a:cubicBezTo>
                  <a:pt x="21600" y="22332"/>
                  <a:pt x="21562" y="23064"/>
                  <a:pt x="21488" y="23793"/>
                </a:cubicBezTo>
              </a:path>
              <a:path w="21600" h="23793" stroke="0" extrusionOk="0">
                <a:moveTo>
                  <a:pt x="-1" y="0"/>
                </a:moveTo>
                <a:cubicBezTo>
                  <a:pt x="11929" y="0"/>
                  <a:pt x="21600" y="9670"/>
                  <a:pt x="21600" y="21600"/>
                </a:cubicBezTo>
                <a:cubicBezTo>
                  <a:pt x="21600" y="22332"/>
                  <a:pt x="21562" y="23064"/>
                  <a:pt x="21488" y="23793"/>
                </a:cubicBezTo>
                <a:lnTo>
                  <a:pt x="0" y="21600"/>
                </a:lnTo>
                <a:lnTo>
                  <a:pt x="-1" y="0"/>
                </a:lnTo>
                <a:close/>
              </a:path>
            </a:pathLst>
          </a:custGeom>
          <a:solidFill>
            <a:srgbClr val="C0C0C0"/>
          </a:solidFill>
          <a:ln w="11113">
            <a:solidFill>
              <a:srgbClr val="000000"/>
            </a:solidFill>
            <a:round/>
            <a:headEnd/>
            <a:tailEnd/>
          </a:ln>
        </p:spPr>
        <p:txBody>
          <a:bodyPr/>
          <a:lstStyle/>
          <a:p>
            <a:endParaRPr lang="hu-HU"/>
          </a:p>
        </p:txBody>
      </p:sp>
      <p:sp>
        <p:nvSpPr>
          <p:cNvPr id="97290" name="Arc 10"/>
          <p:cNvSpPr>
            <a:spLocks/>
          </p:cNvSpPr>
          <p:nvPr/>
        </p:nvSpPr>
        <p:spPr bwMode="auto">
          <a:xfrm>
            <a:off x="4097338" y="3994150"/>
            <a:ext cx="2984500" cy="1223963"/>
          </a:xfrm>
          <a:custGeom>
            <a:avLst/>
            <a:gdLst>
              <a:gd name="T0" fmla="*/ 2147483647 w 21487"/>
              <a:gd name="T1" fmla="*/ 2147483647 h 11735"/>
              <a:gd name="T2" fmla="*/ 2147483647 w 21487"/>
              <a:gd name="T3" fmla="*/ 2147483647 h 11735"/>
              <a:gd name="T4" fmla="*/ 0 w 21487"/>
              <a:gd name="T5" fmla="*/ 0 h 11735"/>
              <a:gd name="T6" fmla="*/ 0 60000 65536"/>
              <a:gd name="T7" fmla="*/ 0 60000 65536"/>
              <a:gd name="T8" fmla="*/ 0 60000 65536"/>
              <a:gd name="T9" fmla="*/ 0 w 21487"/>
              <a:gd name="T10" fmla="*/ 0 h 11735"/>
              <a:gd name="T11" fmla="*/ 21487 w 21487"/>
              <a:gd name="T12" fmla="*/ 11735 h 11735"/>
            </a:gdLst>
            <a:ahLst/>
            <a:cxnLst>
              <a:cxn ang="T6">
                <a:pos x="T0" y="T1"/>
              </a:cxn>
              <a:cxn ang="T7">
                <a:pos x="T2" y="T3"/>
              </a:cxn>
              <a:cxn ang="T8">
                <a:pos x="T4" y="T5"/>
              </a:cxn>
            </a:cxnLst>
            <a:rect l="T9" t="T10" r="T11" b="T12"/>
            <a:pathLst>
              <a:path w="21487" h="11735" fill="none" extrusionOk="0">
                <a:moveTo>
                  <a:pt x="21486" y="2208"/>
                </a:moveTo>
                <a:cubicBezTo>
                  <a:pt x="21137" y="5604"/>
                  <a:pt x="19988" y="8869"/>
                  <a:pt x="18134" y="11735"/>
                </a:cubicBezTo>
              </a:path>
              <a:path w="21487" h="11735" stroke="0" extrusionOk="0">
                <a:moveTo>
                  <a:pt x="21486" y="2208"/>
                </a:moveTo>
                <a:cubicBezTo>
                  <a:pt x="21137" y="5604"/>
                  <a:pt x="19988" y="8869"/>
                  <a:pt x="18134" y="11735"/>
                </a:cubicBezTo>
                <a:lnTo>
                  <a:pt x="0" y="0"/>
                </a:lnTo>
                <a:lnTo>
                  <a:pt x="21486" y="2208"/>
                </a:lnTo>
                <a:close/>
              </a:path>
            </a:pathLst>
          </a:custGeom>
          <a:solidFill>
            <a:schemeClr val="accent1">
              <a:lumMod val="90000"/>
            </a:schemeClr>
          </a:solidFill>
          <a:ln w="11113">
            <a:solidFill>
              <a:srgbClr val="000000"/>
            </a:solidFill>
            <a:round/>
            <a:headEnd/>
            <a:tailEnd/>
          </a:ln>
        </p:spPr>
        <p:txBody>
          <a:bodyPr/>
          <a:lstStyle/>
          <a:p>
            <a:endParaRPr lang="hu-HU"/>
          </a:p>
        </p:txBody>
      </p:sp>
      <p:sp>
        <p:nvSpPr>
          <p:cNvPr id="97291" name="Arc 11"/>
          <p:cNvSpPr>
            <a:spLocks/>
          </p:cNvSpPr>
          <p:nvPr/>
        </p:nvSpPr>
        <p:spPr bwMode="auto">
          <a:xfrm>
            <a:off x="4016375" y="4090988"/>
            <a:ext cx="2519363" cy="1751012"/>
          </a:xfrm>
          <a:custGeom>
            <a:avLst/>
            <a:gdLst>
              <a:gd name="T0" fmla="*/ 2147483647 w 18134"/>
              <a:gd name="T1" fmla="*/ 2147483647 h 16803"/>
              <a:gd name="T2" fmla="*/ 2147483647 w 18134"/>
              <a:gd name="T3" fmla="*/ 2147483647 h 16803"/>
              <a:gd name="T4" fmla="*/ 0 w 18134"/>
              <a:gd name="T5" fmla="*/ 0 h 16803"/>
              <a:gd name="T6" fmla="*/ 0 60000 65536"/>
              <a:gd name="T7" fmla="*/ 0 60000 65536"/>
              <a:gd name="T8" fmla="*/ 0 60000 65536"/>
              <a:gd name="T9" fmla="*/ 0 w 18134"/>
              <a:gd name="T10" fmla="*/ 0 h 16803"/>
              <a:gd name="T11" fmla="*/ 18134 w 18134"/>
              <a:gd name="T12" fmla="*/ 16803 h 16803"/>
            </a:gdLst>
            <a:ahLst/>
            <a:cxnLst>
              <a:cxn ang="T6">
                <a:pos x="T0" y="T1"/>
              </a:cxn>
              <a:cxn ang="T7">
                <a:pos x="T2" y="T3"/>
              </a:cxn>
              <a:cxn ang="T8">
                <a:pos x="T4" y="T5"/>
              </a:cxn>
            </a:cxnLst>
            <a:rect l="T9" t="T10" r="T11" b="T12"/>
            <a:pathLst>
              <a:path w="18134" h="16803" fill="none" extrusionOk="0">
                <a:moveTo>
                  <a:pt x="18134" y="11735"/>
                </a:moveTo>
                <a:cubicBezTo>
                  <a:pt x="16891" y="13655"/>
                  <a:pt x="15352" y="15365"/>
                  <a:pt x="13572" y="16802"/>
                </a:cubicBezTo>
              </a:path>
              <a:path w="18134" h="16803" stroke="0" extrusionOk="0">
                <a:moveTo>
                  <a:pt x="18134" y="11735"/>
                </a:moveTo>
                <a:cubicBezTo>
                  <a:pt x="16891" y="13655"/>
                  <a:pt x="15352" y="15365"/>
                  <a:pt x="13572" y="16802"/>
                </a:cubicBezTo>
                <a:lnTo>
                  <a:pt x="0" y="0"/>
                </a:lnTo>
                <a:lnTo>
                  <a:pt x="18134" y="11735"/>
                </a:lnTo>
                <a:close/>
              </a:path>
            </a:pathLst>
          </a:custGeom>
          <a:solidFill>
            <a:schemeClr val="accent2">
              <a:lumMod val="20000"/>
              <a:lumOff val="80000"/>
            </a:schemeClr>
          </a:solidFill>
          <a:ln w="11113">
            <a:solidFill>
              <a:srgbClr val="000000"/>
            </a:solidFill>
            <a:round/>
            <a:headEnd/>
            <a:tailEnd/>
          </a:ln>
        </p:spPr>
        <p:txBody>
          <a:bodyPr/>
          <a:lstStyle/>
          <a:p>
            <a:endParaRPr lang="hu-HU"/>
          </a:p>
        </p:txBody>
      </p:sp>
      <p:sp>
        <p:nvSpPr>
          <p:cNvPr id="97292" name="Arc 12"/>
          <p:cNvSpPr>
            <a:spLocks/>
          </p:cNvSpPr>
          <p:nvPr/>
        </p:nvSpPr>
        <p:spPr bwMode="auto">
          <a:xfrm>
            <a:off x="3935413" y="4140200"/>
            <a:ext cx="1887537" cy="2070100"/>
          </a:xfrm>
          <a:custGeom>
            <a:avLst/>
            <a:gdLst>
              <a:gd name="T0" fmla="*/ 2147483647 w 13578"/>
              <a:gd name="T1" fmla="*/ 2147483647 h 19863"/>
              <a:gd name="T2" fmla="*/ 2147483647 w 13578"/>
              <a:gd name="T3" fmla="*/ 2147483647 h 19863"/>
              <a:gd name="T4" fmla="*/ 0 w 13578"/>
              <a:gd name="T5" fmla="*/ 0 h 19863"/>
              <a:gd name="T6" fmla="*/ 0 60000 65536"/>
              <a:gd name="T7" fmla="*/ 0 60000 65536"/>
              <a:gd name="T8" fmla="*/ 0 60000 65536"/>
              <a:gd name="T9" fmla="*/ 0 w 13578"/>
              <a:gd name="T10" fmla="*/ 0 h 19863"/>
              <a:gd name="T11" fmla="*/ 13578 w 13578"/>
              <a:gd name="T12" fmla="*/ 19863 h 19863"/>
            </a:gdLst>
            <a:ahLst/>
            <a:cxnLst>
              <a:cxn ang="T6">
                <a:pos x="T0" y="T1"/>
              </a:cxn>
              <a:cxn ang="T7">
                <a:pos x="T2" y="T3"/>
              </a:cxn>
              <a:cxn ang="T8">
                <a:pos x="T4" y="T5"/>
              </a:cxn>
            </a:cxnLst>
            <a:rect l="T9" t="T10" r="T11" b="T12"/>
            <a:pathLst>
              <a:path w="13578" h="19863" fill="none" extrusionOk="0">
                <a:moveTo>
                  <a:pt x="13577" y="16798"/>
                </a:moveTo>
                <a:cubicBezTo>
                  <a:pt x="12030" y="18049"/>
                  <a:pt x="10316" y="19080"/>
                  <a:pt x="8486" y="19862"/>
                </a:cubicBezTo>
              </a:path>
              <a:path w="13578" h="19863" stroke="0" extrusionOk="0">
                <a:moveTo>
                  <a:pt x="13577" y="16798"/>
                </a:moveTo>
                <a:cubicBezTo>
                  <a:pt x="12030" y="18049"/>
                  <a:pt x="10316" y="19080"/>
                  <a:pt x="8486" y="19862"/>
                </a:cubicBezTo>
                <a:lnTo>
                  <a:pt x="0" y="0"/>
                </a:lnTo>
                <a:lnTo>
                  <a:pt x="13577" y="16798"/>
                </a:lnTo>
                <a:close/>
              </a:path>
            </a:pathLst>
          </a:custGeom>
          <a:solidFill>
            <a:schemeClr val="accent1"/>
          </a:solidFill>
          <a:ln w="11113">
            <a:solidFill>
              <a:srgbClr val="000000"/>
            </a:solidFill>
            <a:round/>
            <a:headEnd/>
            <a:tailEnd/>
          </a:ln>
        </p:spPr>
        <p:txBody>
          <a:bodyPr/>
          <a:lstStyle/>
          <a:p>
            <a:endParaRPr lang="hu-HU"/>
          </a:p>
        </p:txBody>
      </p:sp>
      <p:sp>
        <p:nvSpPr>
          <p:cNvPr id="97293" name="Arc 13"/>
          <p:cNvSpPr>
            <a:spLocks/>
          </p:cNvSpPr>
          <p:nvPr/>
        </p:nvSpPr>
        <p:spPr bwMode="auto">
          <a:xfrm>
            <a:off x="3873500" y="4164013"/>
            <a:ext cx="1177925" cy="2192337"/>
          </a:xfrm>
          <a:custGeom>
            <a:avLst/>
            <a:gdLst>
              <a:gd name="T0" fmla="*/ 2147483647 w 8474"/>
              <a:gd name="T1" fmla="*/ 2147483647 h 21042"/>
              <a:gd name="T2" fmla="*/ 2147483647 w 8474"/>
              <a:gd name="T3" fmla="*/ 2147483647 h 21042"/>
              <a:gd name="T4" fmla="*/ 0 w 8474"/>
              <a:gd name="T5" fmla="*/ 0 h 21042"/>
              <a:gd name="T6" fmla="*/ 0 60000 65536"/>
              <a:gd name="T7" fmla="*/ 0 60000 65536"/>
              <a:gd name="T8" fmla="*/ 0 60000 65536"/>
              <a:gd name="T9" fmla="*/ 0 w 8474"/>
              <a:gd name="T10" fmla="*/ 0 h 21042"/>
              <a:gd name="T11" fmla="*/ 8474 w 8474"/>
              <a:gd name="T12" fmla="*/ 21042 h 21042"/>
            </a:gdLst>
            <a:ahLst/>
            <a:cxnLst>
              <a:cxn ang="T6">
                <a:pos x="T0" y="T1"/>
              </a:cxn>
              <a:cxn ang="T7">
                <a:pos x="T2" y="T3"/>
              </a:cxn>
              <a:cxn ang="T8">
                <a:pos x="T4" y="T5"/>
              </a:cxn>
            </a:cxnLst>
            <a:rect l="T9" t="T10" r="T11" b="T12"/>
            <a:pathLst>
              <a:path w="8474" h="21042" fill="none" extrusionOk="0">
                <a:moveTo>
                  <a:pt x="8473" y="19868"/>
                </a:moveTo>
                <a:cubicBezTo>
                  <a:pt x="7311" y="20364"/>
                  <a:pt x="6107" y="20756"/>
                  <a:pt x="4877" y="21042"/>
                </a:cubicBezTo>
              </a:path>
              <a:path w="8474" h="21042" stroke="0" extrusionOk="0">
                <a:moveTo>
                  <a:pt x="8473" y="19868"/>
                </a:moveTo>
                <a:cubicBezTo>
                  <a:pt x="7311" y="20364"/>
                  <a:pt x="6107" y="20756"/>
                  <a:pt x="4877" y="21042"/>
                </a:cubicBezTo>
                <a:lnTo>
                  <a:pt x="0" y="0"/>
                </a:lnTo>
                <a:lnTo>
                  <a:pt x="8473" y="19868"/>
                </a:lnTo>
                <a:close/>
              </a:path>
            </a:pathLst>
          </a:custGeom>
          <a:solidFill>
            <a:srgbClr val="FF99CC"/>
          </a:solidFill>
          <a:ln w="11113">
            <a:solidFill>
              <a:srgbClr val="000000"/>
            </a:solidFill>
            <a:round/>
            <a:headEnd/>
            <a:tailEnd/>
          </a:ln>
        </p:spPr>
        <p:txBody>
          <a:bodyPr/>
          <a:lstStyle/>
          <a:p>
            <a:endParaRPr lang="hu-HU"/>
          </a:p>
        </p:txBody>
      </p:sp>
      <p:sp>
        <p:nvSpPr>
          <p:cNvPr id="97294" name="Arc 14"/>
          <p:cNvSpPr>
            <a:spLocks/>
          </p:cNvSpPr>
          <p:nvPr/>
        </p:nvSpPr>
        <p:spPr bwMode="auto">
          <a:xfrm>
            <a:off x="3838575" y="4164013"/>
            <a:ext cx="677863" cy="2201862"/>
          </a:xfrm>
          <a:custGeom>
            <a:avLst/>
            <a:gdLst>
              <a:gd name="T0" fmla="*/ 2147483647 w 4877"/>
              <a:gd name="T1" fmla="*/ 2147483647 h 21120"/>
              <a:gd name="T2" fmla="*/ 2147483647 w 4877"/>
              <a:gd name="T3" fmla="*/ 2147483647 h 21120"/>
              <a:gd name="T4" fmla="*/ 0 w 4877"/>
              <a:gd name="T5" fmla="*/ 0 h 21120"/>
              <a:gd name="T6" fmla="*/ 0 60000 65536"/>
              <a:gd name="T7" fmla="*/ 0 60000 65536"/>
              <a:gd name="T8" fmla="*/ 0 60000 65536"/>
              <a:gd name="T9" fmla="*/ 0 w 4877"/>
              <a:gd name="T10" fmla="*/ 0 h 21120"/>
              <a:gd name="T11" fmla="*/ 4877 w 4877"/>
              <a:gd name="T12" fmla="*/ 21120 h 21120"/>
            </a:gdLst>
            <a:ahLst/>
            <a:cxnLst>
              <a:cxn ang="T6">
                <a:pos x="T0" y="T1"/>
              </a:cxn>
              <a:cxn ang="T7">
                <a:pos x="T2" y="T3"/>
              </a:cxn>
              <a:cxn ang="T8">
                <a:pos x="T4" y="T5"/>
              </a:cxn>
            </a:cxnLst>
            <a:rect l="T9" t="T10" r="T11" b="T12"/>
            <a:pathLst>
              <a:path w="4877" h="21120" fill="none" extrusionOk="0">
                <a:moveTo>
                  <a:pt x="4877" y="21042"/>
                </a:moveTo>
                <a:cubicBezTo>
                  <a:pt x="4761" y="21068"/>
                  <a:pt x="4645" y="21094"/>
                  <a:pt x="4529" y="21119"/>
                </a:cubicBezTo>
              </a:path>
              <a:path w="4877" h="21120" stroke="0" extrusionOk="0">
                <a:moveTo>
                  <a:pt x="4877" y="21042"/>
                </a:moveTo>
                <a:cubicBezTo>
                  <a:pt x="4761" y="21068"/>
                  <a:pt x="4645" y="21094"/>
                  <a:pt x="4529" y="21119"/>
                </a:cubicBezTo>
                <a:lnTo>
                  <a:pt x="0" y="0"/>
                </a:lnTo>
                <a:lnTo>
                  <a:pt x="4877" y="21042"/>
                </a:lnTo>
                <a:close/>
              </a:path>
            </a:pathLst>
          </a:custGeom>
          <a:solidFill>
            <a:srgbClr val="FF8080"/>
          </a:solidFill>
          <a:ln w="11113">
            <a:solidFill>
              <a:srgbClr val="000000"/>
            </a:solidFill>
            <a:round/>
            <a:headEnd/>
            <a:tailEnd/>
          </a:ln>
        </p:spPr>
        <p:txBody>
          <a:bodyPr/>
          <a:lstStyle/>
          <a:p>
            <a:endParaRPr lang="hu-HU"/>
          </a:p>
        </p:txBody>
      </p:sp>
      <p:sp>
        <p:nvSpPr>
          <p:cNvPr id="97296" name="Arc 16"/>
          <p:cNvSpPr>
            <a:spLocks/>
          </p:cNvSpPr>
          <p:nvPr/>
        </p:nvSpPr>
        <p:spPr bwMode="auto">
          <a:xfrm>
            <a:off x="401638" y="1484784"/>
            <a:ext cx="3627437" cy="4502150"/>
          </a:xfrm>
          <a:custGeom>
            <a:avLst/>
            <a:gdLst>
              <a:gd name="T0" fmla="*/ 2147483647 w 26115"/>
              <a:gd name="T1" fmla="*/ 2147483647 h 43200"/>
              <a:gd name="T2" fmla="*/ 2147483647 w 26115"/>
              <a:gd name="T3" fmla="*/ 0 h 43200"/>
              <a:gd name="T4" fmla="*/ 2147483647 w 26115"/>
              <a:gd name="T5" fmla="*/ 2147483647 h 43200"/>
              <a:gd name="T6" fmla="*/ 0 60000 65536"/>
              <a:gd name="T7" fmla="*/ 0 60000 65536"/>
              <a:gd name="T8" fmla="*/ 0 60000 65536"/>
              <a:gd name="T9" fmla="*/ 0 w 26115"/>
              <a:gd name="T10" fmla="*/ 0 h 43200"/>
              <a:gd name="T11" fmla="*/ 26115 w 26115"/>
              <a:gd name="T12" fmla="*/ 43200 h 43200"/>
            </a:gdLst>
            <a:ahLst/>
            <a:cxnLst>
              <a:cxn ang="T6">
                <a:pos x="T0" y="T1"/>
              </a:cxn>
              <a:cxn ang="T7">
                <a:pos x="T2" y="T3"/>
              </a:cxn>
              <a:cxn ang="T8">
                <a:pos x="T4" y="T5"/>
              </a:cxn>
            </a:cxnLst>
            <a:rect l="T9" t="T10" r="T11" b="T12"/>
            <a:pathLst>
              <a:path w="26115" h="43200" fill="none" extrusionOk="0">
                <a:moveTo>
                  <a:pt x="26114" y="42722"/>
                </a:moveTo>
                <a:cubicBezTo>
                  <a:pt x="24630" y="43040"/>
                  <a:pt x="23117" y="43199"/>
                  <a:pt x="21600" y="43200"/>
                </a:cubicBezTo>
                <a:cubicBezTo>
                  <a:pt x="9670" y="43200"/>
                  <a:pt x="0" y="33529"/>
                  <a:pt x="0" y="21600"/>
                </a:cubicBezTo>
                <a:cubicBezTo>
                  <a:pt x="-1" y="9676"/>
                  <a:pt x="9660" y="8"/>
                  <a:pt x="21584" y="0"/>
                </a:cubicBezTo>
              </a:path>
              <a:path w="26115" h="43200" stroke="0" extrusionOk="0">
                <a:moveTo>
                  <a:pt x="26114" y="42722"/>
                </a:moveTo>
                <a:cubicBezTo>
                  <a:pt x="24630" y="43040"/>
                  <a:pt x="23117" y="43199"/>
                  <a:pt x="21600" y="43200"/>
                </a:cubicBezTo>
                <a:cubicBezTo>
                  <a:pt x="9670" y="43200"/>
                  <a:pt x="0" y="33529"/>
                  <a:pt x="0" y="21600"/>
                </a:cubicBezTo>
                <a:cubicBezTo>
                  <a:pt x="-1" y="9676"/>
                  <a:pt x="9660" y="8"/>
                  <a:pt x="21584" y="0"/>
                </a:cubicBezTo>
                <a:lnTo>
                  <a:pt x="21600" y="21600"/>
                </a:lnTo>
                <a:lnTo>
                  <a:pt x="26114" y="42722"/>
                </a:lnTo>
                <a:close/>
              </a:path>
            </a:pathLst>
          </a:custGeom>
          <a:solidFill>
            <a:srgbClr val="FFCC99"/>
          </a:solidFill>
          <a:ln w="11113">
            <a:solidFill>
              <a:srgbClr val="000000"/>
            </a:solidFill>
            <a:round/>
            <a:headEnd/>
            <a:tailEnd/>
          </a:ln>
        </p:spPr>
        <p:txBody>
          <a:bodyPr/>
          <a:lstStyle/>
          <a:p>
            <a:endParaRPr lang="hu-HU"/>
          </a:p>
        </p:txBody>
      </p:sp>
      <p:sp>
        <p:nvSpPr>
          <p:cNvPr id="97297" name="Text Box 17"/>
          <p:cNvSpPr txBox="1">
            <a:spLocks noChangeArrowheads="1"/>
          </p:cNvSpPr>
          <p:nvPr/>
        </p:nvSpPr>
        <p:spPr bwMode="auto">
          <a:xfrm>
            <a:off x="1141545" y="3630613"/>
            <a:ext cx="1606286" cy="732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de-DE" altLang="hu-HU" sz="2000" dirty="0">
                <a:ln>
                  <a:solidFill>
                    <a:schemeClr val="accent1">
                      <a:lumMod val="50000"/>
                    </a:schemeClr>
                  </a:solidFill>
                </a:ln>
              </a:rPr>
              <a:t>G</a:t>
            </a:r>
            <a:r>
              <a:rPr lang="hu-HU" altLang="hu-HU" sz="2000" dirty="0" err="1">
                <a:ln>
                  <a:solidFill>
                    <a:schemeClr val="accent1">
                      <a:lumMod val="50000"/>
                    </a:schemeClr>
                  </a:solidFill>
                </a:ln>
              </a:rPr>
              <a:t>ázhidrátok</a:t>
            </a:r>
            <a:endParaRPr lang="de-DE" altLang="hu-HU" sz="2000" dirty="0">
              <a:ln>
                <a:solidFill>
                  <a:schemeClr val="accent1">
                    <a:lumMod val="50000"/>
                  </a:schemeClr>
                </a:solidFill>
              </a:ln>
            </a:endParaRPr>
          </a:p>
          <a:p>
            <a:pPr algn="ctr">
              <a:spcBef>
                <a:spcPct val="0"/>
              </a:spcBef>
              <a:buFontTx/>
              <a:buNone/>
            </a:pPr>
            <a:r>
              <a:rPr lang="de-DE" altLang="hu-HU" sz="2000" dirty="0">
                <a:ln>
                  <a:solidFill>
                    <a:schemeClr val="accent1">
                      <a:lumMod val="50000"/>
                    </a:schemeClr>
                  </a:solidFill>
                </a:ln>
              </a:rPr>
              <a:t>10.000</a:t>
            </a:r>
          </a:p>
        </p:txBody>
      </p:sp>
      <p:sp>
        <p:nvSpPr>
          <p:cNvPr id="97298" name="Text Box 18"/>
          <p:cNvSpPr txBox="1">
            <a:spLocks noChangeArrowheads="1"/>
          </p:cNvSpPr>
          <p:nvPr/>
        </p:nvSpPr>
        <p:spPr bwMode="auto">
          <a:xfrm>
            <a:off x="4067944" y="2420888"/>
            <a:ext cx="186055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de-DE" altLang="hu-HU" sz="2000" dirty="0" err="1"/>
              <a:t>foss</a:t>
            </a:r>
            <a:r>
              <a:rPr lang="hu-HU" altLang="hu-HU" sz="2000" dirty="0" err="1"/>
              <a:t>zilis</a:t>
            </a:r>
            <a:endParaRPr lang="de-DE" altLang="hu-HU" sz="2000" dirty="0"/>
          </a:p>
          <a:p>
            <a:pPr algn="ctr">
              <a:spcBef>
                <a:spcPct val="0"/>
              </a:spcBef>
              <a:buFontTx/>
              <a:buNone/>
            </a:pPr>
            <a:r>
              <a:rPr lang="hu-HU" altLang="hu-HU" sz="2000" dirty="0"/>
              <a:t>tüzelőanyagok</a:t>
            </a:r>
            <a:endParaRPr lang="de-DE" altLang="hu-HU" sz="2000" dirty="0"/>
          </a:p>
          <a:p>
            <a:pPr algn="ctr">
              <a:spcBef>
                <a:spcPct val="0"/>
              </a:spcBef>
              <a:buFontTx/>
              <a:buNone/>
            </a:pPr>
            <a:r>
              <a:rPr lang="de-DE" altLang="hu-HU" sz="2000" dirty="0"/>
              <a:t>5.000</a:t>
            </a:r>
          </a:p>
        </p:txBody>
      </p:sp>
      <p:sp>
        <p:nvSpPr>
          <p:cNvPr id="97299" name="Text Box 19"/>
          <p:cNvSpPr txBox="1">
            <a:spLocks noChangeArrowheads="1"/>
          </p:cNvSpPr>
          <p:nvPr/>
        </p:nvSpPr>
        <p:spPr bwMode="auto">
          <a:xfrm>
            <a:off x="6948264" y="4509120"/>
            <a:ext cx="20843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1700" dirty="0"/>
              <a:t>Talajban szerves-</a:t>
            </a:r>
            <a:r>
              <a:rPr lang="de-DE" altLang="hu-HU" sz="1700" dirty="0"/>
              <a:t>C</a:t>
            </a:r>
            <a:endParaRPr lang="hu-HU" altLang="hu-HU" sz="1700" dirty="0"/>
          </a:p>
          <a:p>
            <a:pPr algn="ctr">
              <a:spcBef>
                <a:spcPct val="0"/>
              </a:spcBef>
              <a:buFontTx/>
              <a:buNone/>
            </a:pPr>
            <a:r>
              <a:rPr lang="de-DE" altLang="hu-HU" sz="1700" dirty="0"/>
              <a:t>1.400</a:t>
            </a:r>
          </a:p>
        </p:txBody>
      </p:sp>
      <p:sp>
        <p:nvSpPr>
          <p:cNvPr id="97300" name="Text Box 20"/>
          <p:cNvSpPr txBox="1">
            <a:spLocks noChangeArrowheads="1"/>
          </p:cNvSpPr>
          <p:nvPr/>
        </p:nvSpPr>
        <p:spPr bwMode="auto">
          <a:xfrm>
            <a:off x="6300788" y="5389463"/>
            <a:ext cx="2579687"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1700" dirty="0"/>
              <a:t>Vízben oldott szerves</a:t>
            </a:r>
            <a:r>
              <a:rPr lang="de-DE" altLang="hu-HU" sz="1700" dirty="0"/>
              <a:t>-</a:t>
            </a:r>
            <a:r>
              <a:rPr lang="hu-HU" altLang="hu-HU" sz="1700" dirty="0"/>
              <a:t>C</a:t>
            </a:r>
            <a:r>
              <a:rPr lang="de-DE" altLang="hu-HU" sz="1700" dirty="0"/>
              <a:t> </a:t>
            </a:r>
          </a:p>
          <a:p>
            <a:pPr algn="ctr">
              <a:spcBef>
                <a:spcPct val="0"/>
              </a:spcBef>
              <a:buFontTx/>
              <a:buNone/>
            </a:pPr>
            <a:r>
              <a:rPr lang="de-DE" altLang="hu-HU" sz="1700" dirty="0"/>
              <a:t> 980</a:t>
            </a:r>
          </a:p>
        </p:txBody>
      </p:sp>
      <p:sp>
        <p:nvSpPr>
          <p:cNvPr id="97301" name="Text Box 21"/>
          <p:cNvSpPr txBox="1">
            <a:spLocks noChangeArrowheads="1"/>
          </p:cNvSpPr>
          <p:nvPr/>
        </p:nvSpPr>
        <p:spPr bwMode="auto">
          <a:xfrm>
            <a:off x="5436096" y="5949280"/>
            <a:ext cx="117475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de-DE" altLang="hu-HU" sz="1700" dirty="0" err="1"/>
              <a:t>biota</a:t>
            </a:r>
            <a:r>
              <a:rPr lang="de-DE" altLang="hu-HU" sz="1700" dirty="0"/>
              <a:t>: 830</a:t>
            </a:r>
          </a:p>
        </p:txBody>
      </p:sp>
      <p:sp>
        <p:nvSpPr>
          <p:cNvPr id="97302" name="Text Box 22"/>
          <p:cNvSpPr txBox="1">
            <a:spLocks noChangeArrowheads="1"/>
          </p:cNvSpPr>
          <p:nvPr/>
        </p:nvSpPr>
        <p:spPr bwMode="auto">
          <a:xfrm>
            <a:off x="4633069" y="6237312"/>
            <a:ext cx="12350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1700" dirty="0"/>
              <a:t>tőzeg</a:t>
            </a:r>
            <a:r>
              <a:rPr lang="de-DE" altLang="hu-HU" sz="1700" dirty="0"/>
              <a:t>: 500</a:t>
            </a:r>
          </a:p>
        </p:txBody>
      </p:sp>
      <p:sp>
        <p:nvSpPr>
          <p:cNvPr id="97303" name="Text Box 23"/>
          <p:cNvSpPr txBox="1">
            <a:spLocks noChangeArrowheads="1"/>
          </p:cNvSpPr>
          <p:nvPr/>
        </p:nvSpPr>
        <p:spPr bwMode="auto">
          <a:xfrm>
            <a:off x="3975224" y="6332538"/>
            <a:ext cx="812800"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111163" tIns="57805" rIns="111163" bIns="57805">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0"/>
              </a:spcBef>
              <a:buFontTx/>
              <a:buNone/>
            </a:pPr>
            <a:r>
              <a:rPr lang="hu-HU" altLang="hu-HU" sz="1700" dirty="0"/>
              <a:t>egyéb</a:t>
            </a:r>
            <a:endParaRPr lang="de-DE" altLang="hu-HU" sz="1700" dirty="0"/>
          </a:p>
        </p:txBody>
      </p:sp>
      <p:sp>
        <p:nvSpPr>
          <p:cNvPr id="97304" name="Text Box 24"/>
          <p:cNvSpPr txBox="1">
            <a:spLocks noChangeArrowheads="1"/>
          </p:cNvSpPr>
          <p:nvPr/>
        </p:nvSpPr>
        <p:spPr bwMode="auto">
          <a:xfrm>
            <a:off x="263525" y="404664"/>
            <a:ext cx="8556947" cy="4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lIns="111168" tIns="57807" rIns="111168" bIns="57807">
            <a:spAutoFit/>
          </a:bodyPr>
          <a:lstStyle>
            <a:lvl1pPr defTabSz="941388" eaLnBrk="0" hangingPunct="0">
              <a:spcBef>
                <a:spcPct val="20000"/>
              </a:spcBef>
              <a:buChar char="•"/>
              <a:defRPr sz="3200">
                <a:solidFill>
                  <a:schemeClr val="tx1"/>
                </a:solidFill>
                <a:latin typeface="Arial" charset="0"/>
              </a:defRPr>
            </a:lvl1pPr>
            <a:lvl2pPr marL="742950" indent="-285750" defTabSz="941388" eaLnBrk="0" hangingPunct="0">
              <a:spcBef>
                <a:spcPct val="20000"/>
              </a:spcBef>
              <a:buChar char="–"/>
              <a:defRPr sz="2800">
                <a:solidFill>
                  <a:schemeClr val="tx1"/>
                </a:solidFill>
                <a:latin typeface="Arial" charset="0"/>
              </a:defRPr>
            </a:lvl2pPr>
            <a:lvl3pPr marL="1143000" indent="-228600" defTabSz="941388" eaLnBrk="0" hangingPunct="0">
              <a:spcBef>
                <a:spcPct val="20000"/>
              </a:spcBef>
              <a:buChar char="•"/>
              <a:defRPr sz="2400">
                <a:solidFill>
                  <a:schemeClr val="tx1"/>
                </a:solidFill>
                <a:latin typeface="Arial" charset="0"/>
              </a:defRPr>
            </a:lvl3pPr>
            <a:lvl4pPr marL="1600200" indent="-228600" defTabSz="941388" eaLnBrk="0" hangingPunct="0">
              <a:spcBef>
                <a:spcPct val="20000"/>
              </a:spcBef>
              <a:buChar char="–"/>
              <a:defRPr sz="2000">
                <a:solidFill>
                  <a:schemeClr val="tx1"/>
                </a:solidFill>
                <a:latin typeface="Arial" charset="0"/>
              </a:defRPr>
            </a:lvl4pPr>
            <a:lvl5pPr marL="2057400" indent="-228600" defTabSz="941388" eaLnBrk="0" hangingPunct="0">
              <a:spcBef>
                <a:spcPct val="20000"/>
              </a:spcBef>
              <a:buChar char="»"/>
              <a:defRPr sz="2000">
                <a:solidFill>
                  <a:schemeClr val="tx1"/>
                </a:solidFill>
                <a:latin typeface="Arial" charset="0"/>
              </a:defRPr>
            </a:lvl5pPr>
            <a:lvl6pPr marL="2514600" indent="-228600" defTabSz="941388" eaLnBrk="0" fontAlgn="base" hangingPunct="0">
              <a:spcBef>
                <a:spcPct val="20000"/>
              </a:spcBef>
              <a:spcAft>
                <a:spcPct val="0"/>
              </a:spcAft>
              <a:buChar char="»"/>
              <a:defRPr sz="2000">
                <a:solidFill>
                  <a:schemeClr val="tx1"/>
                </a:solidFill>
                <a:latin typeface="Arial" charset="0"/>
              </a:defRPr>
            </a:lvl6pPr>
            <a:lvl7pPr marL="2971800" indent="-228600" defTabSz="941388" eaLnBrk="0" fontAlgn="base" hangingPunct="0">
              <a:spcBef>
                <a:spcPct val="20000"/>
              </a:spcBef>
              <a:spcAft>
                <a:spcPct val="0"/>
              </a:spcAft>
              <a:buChar char="»"/>
              <a:defRPr sz="2000">
                <a:solidFill>
                  <a:schemeClr val="tx1"/>
                </a:solidFill>
                <a:latin typeface="Arial" charset="0"/>
              </a:defRPr>
            </a:lvl7pPr>
            <a:lvl8pPr marL="3429000" indent="-228600" defTabSz="941388" eaLnBrk="0" fontAlgn="base" hangingPunct="0">
              <a:spcBef>
                <a:spcPct val="20000"/>
              </a:spcBef>
              <a:spcAft>
                <a:spcPct val="0"/>
              </a:spcAft>
              <a:buChar char="»"/>
              <a:defRPr sz="2000">
                <a:solidFill>
                  <a:schemeClr val="tx1"/>
                </a:solidFill>
                <a:latin typeface="Arial" charset="0"/>
              </a:defRPr>
            </a:lvl8pPr>
            <a:lvl9pPr marL="3886200" indent="-228600" defTabSz="941388" eaLnBrk="0" fontAlgn="base" hangingPunct="0">
              <a:spcBef>
                <a:spcPct val="20000"/>
              </a:spcBef>
              <a:spcAft>
                <a:spcPct val="0"/>
              </a:spcAft>
              <a:buChar char="»"/>
              <a:defRPr sz="2000">
                <a:solidFill>
                  <a:schemeClr val="tx1"/>
                </a:solidFill>
                <a:latin typeface="Arial" charset="0"/>
              </a:defRPr>
            </a:lvl9pPr>
          </a:lstStyle>
          <a:p>
            <a:pPr algn="ctr">
              <a:spcBef>
                <a:spcPct val="50000"/>
              </a:spcBef>
              <a:buFontTx/>
              <a:buNone/>
            </a:pPr>
            <a:r>
              <a:rPr lang="hu-HU" altLang="hu-H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Természetes szerves szénhidrogénkészletek</a:t>
            </a:r>
            <a:endParaRPr lang="de-DE" altLang="hu-H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8307" name="Dia számának hely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FD02614-DDAE-452C-9789-1C308D1EC615}" type="slidenum">
              <a:rPr lang="hu-HU" altLang="hu-HU" sz="1200" smtClean="0">
                <a:solidFill>
                  <a:schemeClr val="bg1">
                    <a:lumMod val="50000"/>
                  </a:schemeClr>
                </a:solidFill>
              </a:rPr>
              <a:pPr eaLnBrk="1" hangingPunct="1">
                <a:spcBef>
                  <a:spcPct val="0"/>
                </a:spcBef>
                <a:buFontTx/>
                <a:buNone/>
              </a:pPr>
              <a:t>94</a:t>
            </a:fld>
            <a:endParaRPr lang="hu-HU" altLang="hu-HU" sz="1200" smtClean="0">
              <a:solidFill>
                <a:schemeClr val="bg1">
                  <a:lumMod val="50000"/>
                </a:schemeClr>
              </a:solidFill>
            </a:endParaRPr>
          </a:p>
        </p:txBody>
      </p:sp>
      <p:pic>
        <p:nvPicPr>
          <p:cNvPr id="983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391" y="1414463"/>
            <a:ext cx="7439025"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99331" name="Dia számának hely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F1655BC-AEBE-4088-A0A4-FE7E0A2E290E}" type="slidenum">
              <a:rPr lang="hu-HU" altLang="hu-HU" sz="1200" smtClean="0">
                <a:solidFill>
                  <a:schemeClr val="bg1">
                    <a:lumMod val="50000"/>
                  </a:schemeClr>
                </a:solidFill>
              </a:rPr>
              <a:pPr eaLnBrk="1" hangingPunct="1">
                <a:spcBef>
                  <a:spcPct val="0"/>
                </a:spcBef>
                <a:buFontTx/>
                <a:buNone/>
              </a:pPr>
              <a:t>95</a:t>
            </a:fld>
            <a:endParaRPr lang="hu-HU" altLang="hu-HU" sz="1200" smtClean="0">
              <a:solidFill>
                <a:schemeClr val="bg1">
                  <a:lumMod val="50000"/>
                </a:schemeClr>
              </a:solidFill>
            </a:endParaRPr>
          </a:p>
        </p:txBody>
      </p:sp>
      <p:pic>
        <p:nvPicPr>
          <p:cNvPr id="993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724400"/>
            <a:ext cx="3983037"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Szövegdoboz 4"/>
          <p:cNvSpPr txBox="1">
            <a:spLocks noChangeArrowheads="1"/>
          </p:cNvSpPr>
          <p:nvPr/>
        </p:nvSpPr>
        <p:spPr bwMode="auto">
          <a:xfrm>
            <a:off x="468313" y="549275"/>
            <a:ext cx="80645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171450" indent="-171450" algn="just" eaLnBrk="1" hangingPunct="1">
              <a:spcBef>
                <a:spcPct val="0"/>
              </a:spcBef>
            </a:pPr>
            <a:r>
              <a:rPr lang="hu-HU" altLang="hu-HU" sz="1600" dirty="0" smtClean="0"/>
              <a:t>1 </a:t>
            </a:r>
            <a:r>
              <a:rPr lang="hu-HU" altLang="hu-HU" sz="1600" dirty="0"/>
              <a:t>térfogat </a:t>
            </a:r>
            <a:r>
              <a:rPr lang="hu-HU" altLang="hu-HU" sz="1600" dirty="0" err="1"/>
              <a:t>metán-gázhidrátból</a:t>
            </a:r>
            <a:r>
              <a:rPr lang="hu-HU" altLang="hu-HU" sz="1600" dirty="0"/>
              <a:t> </a:t>
            </a:r>
            <a:r>
              <a:rPr lang="en-US" altLang="hu-HU" sz="1600" dirty="0"/>
              <a:t>164 </a:t>
            </a:r>
            <a:r>
              <a:rPr lang="hu-HU" altLang="hu-HU" sz="1600" dirty="0"/>
              <a:t>térfogat metángáz és </a:t>
            </a:r>
            <a:r>
              <a:rPr lang="en-US" altLang="hu-HU" sz="1600" dirty="0"/>
              <a:t>0,8 </a:t>
            </a:r>
            <a:r>
              <a:rPr lang="hu-HU" altLang="hu-HU" sz="1600" dirty="0"/>
              <a:t>térfogat víz nyerhető</a:t>
            </a:r>
            <a:r>
              <a:rPr lang="en-US" altLang="hu-HU" sz="1600" dirty="0"/>
              <a:t>.</a:t>
            </a:r>
          </a:p>
          <a:p>
            <a:pPr algn="just" eaLnBrk="1" hangingPunct="1">
              <a:spcBef>
                <a:spcPct val="0"/>
              </a:spcBef>
            </a:pPr>
            <a:r>
              <a:rPr lang="hu-HU" altLang="hu-HU" sz="1600" dirty="0" smtClean="0"/>
              <a:t> Tárolható </a:t>
            </a:r>
            <a:r>
              <a:rPr lang="hu-HU" altLang="hu-HU" sz="1600" dirty="0"/>
              <a:t>atmoszférikus nyomáson -5 -10 </a:t>
            </a:r>
            <a:r>
              <a:rPr lang="hu-HU" altLang="hu-HU" sz="1600" dirty="0" smtClean="0"/>
              <a:t>°C hőmérsékleten.</a:t>
            </a:r>
            <a:endParaRPr lang="hu-HU" altLang="hu-HU" sz="1600" dirty="0"/>
          </a:p>
          <a:p>
            <a:pPr marL="171450" indent="-171450" algn="just" eaLnBrk="1" hangingPunct="1">
              <a:spcBef>
                <a:spcPct val="0"/>
              </a:spcBef>
            </a:pPr>
            <a:r>
              <a:rPr lang="hu-HU" altLang="hu-HU" sz="1600" dirty="0" smtClean="0"/>
              <a:t>A </a:t>
            </a:r>
            <a:r>
              <a:rPr lang="hu-HU" altLang="hu-HU" sz="1600" dirty="0"/>
              <a:t>metán-gázhidrát </a:t>
            </a:r>
            <a:r>
              <a:rPr lang="hu-HU" altLang="hu-HU" sz="1600" dirty="0" smtClean="0"/>
              <a:t>sűrűsége </a:t>
            </a:r>
            <a:r>
              <a:rPr lang="hu-HU" altLang="hu-HU" sz="1600" dirty="0"/>
              <a:t>kisebb, a széndioxid-gázhidrát sűrűsége nagyobb, mint a tengervíz sűrűsége.</a:t>
            </a:r>
          </a:p>
          <a:p>
            <a:pPr algn="just" eaLnBrk="1" hangingPunct="1">
              <a:spcBef>
                <a:spcPct val="0"/>
              </a:spcBef>
            </a:pPr>
            <a:r>
              <a:rPr lang="hu-HU" altLang="hu-HU" sz="1600" dirty="0" smtClean="0"/>
              <a:t> A </a:t>
            </a:r>
            <a:r>
              <a:rPr lang="hu-HU" altLang="hu-HU" sz="1600" dirty="0"/>
              <a:t>tengeralatti gázhidrátok fotoszintézis-mentes környezetet hoznak létre</a:t>
            </a:r>
            <a:r>
              <a:rPr lang="en-US" altLang="hu-HU" sz="1600" dirty="0"/>
              <a:t>.</a:t>
            </a:r>
          </a:p>
          <a:p>
            <a:pPr algn="just" eaLnBrk="1" hangingPunct="1">
              <a:spcBef>
                <a:spcPct val="0"/>
              </a:spcBef>
            </a:pPr>
            <a:endParaRPr lang="hu-HU" altLang="hu-HU" sz="1600" dirty="0"/>
          </a:p>
        </p:txBody>
      </p:sp>
      <p:pic>
        <p:nvPicPr>
          <p:cNvPr id="993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5886" y="2276475"/>
            <a:ext cx="467836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0355" name="Dia számának helye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AB78C1D-0D14-48E1-8C3D-8ED815F558A0}" type="slidenum">
              <a:rPr lang="hu-HU" altLang="hu-HU" sz="1200" smtClean="0">
                <a:solidFill>
                  <a:schemeClr val="bg1">
                    <a:lumMod val="50000"/>
                  </a:schemeClr>
                </a:solidFill>
              </a:rPr>
              <a:pPr eaLnBrk="1" hangingPunct="1">
                <a:spcBef>
                  <a:spcPct val="0"/>
                </a:spcBef>
                <a:buFontTx/>
                <a:buNone/>
              </a:pPr>
              <a:t>96</a:t>
            </a:fld>
            <a:endParaRPr lang="hu-HU" altLang="hu-HU" sz="1200" smtClean="0">
              <a:solidFill>
                <a:schemeClr val="bg1">
                  <a:lumMod val="50000"/>
                </a:schemeClr>
              </a:solidFill>
            </a:endParaRPr>
          </a:p>
        </p:txBody>
      </p:sp>
      <p:pic>
        <p:nvPicPr>
          <p:cNvPr id="1003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450" y="1200150"/>
            <a:ext cx="72771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Rectangle 3"/>
          <p:cNvSpPr>
            <a:spLocks noGrp="1" noChangeArrowheads="1"/>
          </p:cNvSpPr>
          <p:nvPr>
            <p:ph type="body" idx="1"/>
          </p:nvPr>
        </p:nvSpPr>
        <p:spPr>
          <a:xfrm>
            <a:off x="228600" y="1752600"/>
            <a:ext cx="8663880" cy="2468488"/>
          </a:xfrm>
        </p:spPr>
        <p:txBody>
          <a:bodyPr/>
          <a:lstStyle/>
          <a:p>
            <a:pPr algn="just" eaLnBrk="1" hangingPunct="1">
              <a:lnSpc>
                <a:spcPct val="90000"/>
              </a:lnSpc>
              <a:buClr>
                <a:schemeClr val="accent1">
                  <a:lumMod val="50000"/>
                </a:schemeClr>
              </a:buClr>
              <a:buFont typeface="Wingdings" panose="05000000000000000000" pitchFamily="2" charset="2"/>
              <a:buChar char="v"/>
            </a:pPr>
            <a:r>
              <a:rPr lang="hu-HU" altLang="hu-HU" sz="1600" dirty="0" smtClean="0"/>
              <a:t>Nyomáscsökkentés megfelelő lehet</a:t>
            </a:r>
            <a:r>
              <a:rPr lang="en-CA" altLang="hu-HU" sz="1600" dirty="0" smtClean="0"/>
              <a:t>.</a:t>
            </a:r>
          </a:p>
          <a:p>
            <a:pPr algn="just" eaLnBrk="1" hangingPunct="1">
              <a:lnSpc>
                <a:spcPct val="90000"/>
              </a:lnSpc>
              <a:buClr>
                <a:schemeClr val="accent1">
                  <a:lumMod val="50000"/>
                </a:schemeClr>
              </a:buClr>
              <a:buFont typeface="Wingdings" panose="05000000000000000000" pitchFamily="2" charset="2"/>
              <a:buChar char="v"/>
            </a:pPr>
            <a:endParaRPr lang="en-CA" altLang="hu-HU" sz="1600" dirty="0" smtClean="0"/>
          </a:p>
          <a:p>
            <a:pPr algn="just" eaLnBrk="1" hangingPunct="1">
              <a:lnSpc>
                <a:spcPct val="90000"/>
              </a:lnSpc>
              <a:buClr>
                <a:schemeClr val="accent1">
                  <a:lumMod val="50000"/>
                </a:schemeClr>
              </a:buClr>
              <a:buFont typeface="Wingdings" panose="05000000000000000000" pitchFamily="2" charset="2"/>
              <a:buChar char="v"/>
            </a:pPr>
            <a:r>
              <a:rPr lang="hu-HU" altLang="hu-HU" sz="1600" dirty="0" smtClean="0"/>
              <a:t>Konvencionális  kitermelő technológia részben alkalmazható</a:t>
            </a:r>
            <a:r>
              <a:rPr lang="en-CA" altLang="hu-HU" sz="1600" dirty="0" smtClean="0"/>
              <a:t>.</a:t>
            </a:r>
          </a:p>
          <a:p>
            <a:pPr algn="just" eaLnBrk="1" hangingPunct="1">
              <a:lnSpc>
                <a:spcPct val="90000"/>
              </a:lnSpc>
              <a:buClr>
                <a:schemeClr val="accent1">
                  <a:lumMod val="50000"/>
                </a:schemeClr>
              </a:buClr>
              <a:buFont typeface="Wingdings" panose="05000000000000000000" pitchFamily="2" charset="2"/>
              <a:buChar char="v"/>
            </a:pPr>
            <a:endParaRPr lang="en-CA" altLang="hu-HU" sz="1600" dirty="0" smtClean="0"/>
          </a:p>
          <a:p>
            <a:pPr algn="just" eaLnBrk="1" hangingPunct="1">
              <a:lnSpc>
                <a:spcPct val="90000"/>
              </a:lnSpc>
              <a:buClr>
                <a:schemeClr val="accent1">
                  <a:lumMod val="50000"/>
                </a:schemeClr>
              </a:buClr>
              <a:buFont typeface="Wingdings" panose="05000000000000000000" pitchFamily="2" charset="2"/>
              <a:buChar char="v"/>
            </a:pPr>
            <a:r>
              <a:rPr lang="hu-HU" altLang="hu-HU" sz="1600" dirty="0" smtClean="0"/>
              <a:t>Költségesebb, mint a konvencionális földgáztermelés</a:t>
            </a:r>
            <a:r>
              <a:rPr lang="en-CA" altLang="hu-HU" sz="1600" dirty="0" smtClean="0"/>
              <a:t>.</a:t>
            </a:r>
          </a:p>
          <a:p>
            <a:pPr algn="just" eaLnBrk="1" hangingPunct="1">
              <a:lnSpc>
                <a:spcPct val="90000"/>
              </a:lnSpc>
              <a:buClr>
                <a:schemeClr val="accent1">
                  <a:lumMod val="50000"/>
                </a:schemeClr>
              </a:buClr>
              <a:buFont typeface="Wingdings" panose="05000000000000000000" pitchFamily="2" charset="2"/>
              <a:buChar char="v"/>
            </a:pPr>
            <a:endParaRPr lang="en-US" altLang="hu-HU" sz="1600" dirty="0" smtClean="0"/>
          </a:p>
          <a:p>
            <a:pPr algn="just" eaLnBrk="1" hangingPunct="1">
              <a:lnSpc>
                <a:spcPct val="90000"/>
              </a:lnSpc>
              <a:buClr>
                <a:schemeClr val="accent1">
                  <a:lumMod val="50000"/>
                </a:schemeClr>
              </a:buClr>
              <a:buFont typeface="Wingdings" panose="05000000000000000000" pitchFamily="2" charset="2"/>
              <a:buChar char="v"/>
            </a:pPr>
            <a:r>
              <a:rPr lang="hu-HU" altLang="hu-HU" sz="1600" dirty="0" smtClean="0"/>
              <a:t>Tengerfenéken és az állandóan fagyott talajokban fordul elő és bányászható.</a:t>
            </a:r>
            <a:r>
              <a:rPr lang="en-CA" altLang="hu-HU" sz="1600" dirty="0" smtClean="0"/>
              <a:t> </a:t>
            </a:r>
          </a:p>
        </p:txBody>
      </p:sp>
      <p:sp>
        <p:nvSpPr>
          <p:cNvPr id="4" name="Dátum helye 1"/>
          <p:cNvSpPr>
            <a:spLocks noGrp="1"/>
          </p:cNvSpPr>
          <p:nvPr>
            <p:ph type="dt" sz="quarter" idx="10"/>
          </p:nvPr>
        </p:nvSpPr>
        <p:spPr>
          <a:xfrm>
            <a:off x="457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5" name="Dia számának helye 2"/>
          <p:cNvSpPr>
            <a:spLocks noGrp="1"/>
          </p:cNvSpPr>
          <p:nvPr>
            <p:ph type="sldNum" sz="quarter" idx="12"/>
          </p:nvPr>
        </p:nvSpPr>
        <p:spPr>
          <a:xfrm>
            <a:off x="6553200" y="62452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5AB78C1D-0D14-48E1-8C3D-8ED815F558A0}" type="slidenum">
              <a:rPr lang="hu-HU" altLang="hu-HU" sz="1200" smtClean="0">
                <a:solidFill>
                  <a:schemeClr val="bg1">
                    <a:lumMod val="50000"/>
                  </a:schemeClr>
                </a:solidFill>
              </a:rPr>
              <a:pPr eaLnBrk="1" hangingPunct="1">
                <a:spcBef>
                  <a:spcPct val="0"/>
                </a:spcBef>
                <a:buFontTx/>
                <a:buNone/>
              </a:pPr>
              <a:t>97</a:t>
            </a:fld>
            <a:endParaRPr lang="hu-HU" altLang="hu-HU" sz="1200" smtClean="0">
              <a:solidFill>
                <a:schemeClr val="bg1">
                  <a:lumMod val="50000"/>
                </a:schemeClr>
              </a:solidFill>
            </a:endParaRPr>
          </a:p>
        </p:txBody>
      </p:sp>
      <p:sp>
        <p:nvSpPr>
          <p:cNvPr id="6" name="Text Box 5"/>
          <p:cNvSpPr txBox="1">
            <a:spLocks noChangeArrowheads="1"/>
          </p:cNvSpPr>
          <p:nvPr/>
        </p:nvSpPr>
        <p:spPr bwMode="auto">
          <a:xfrm>
            <a:off x="1186607" y="395953"/>
            <a:ext cx="6769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b="1"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Földgáztermelés gázhidrátokból</a:t>
            </a:r>
            <a:endParaRPr lang="hu-HU" altLang="hu-HU" b="1"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endParaRPr>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Dátum helye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2404" name="Dia számának helye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4707648-1D5A-488C-A68C-C4BEE2546A76}" type="slidenum">
              <a:rPr lang="hu-HU" altLang="hu-HU" sz="1200" smtClean="0">
                <a:solidFill>
                  <a:schemeClr val="bg1">
                    <a:lumMod val="50000"/>
                  </a:schemeClr>
                </a:solidFill>
              </a:rPr>
              <a:pPr eaLnBrk="1" hangingPunct="1">
                <a:spcBef>
                  <a:spcPct val="0"/>
                </a:spcBef>
                <a:buFontTx/>
                <a:buNone/>
              </a:pPr>
              <a:t>98</a:t>
            </a:fld>
            <a:endParaRPr lang="hu-HU" altLang="hu-HU" sz="1200" smtClean="0">
              <a:solidFill>
                <a:schemeClr val="bg1">
                  <a:lumMod val="50000"/>
                </a:schemeClr>
              </a:solidFill>
            </a:endParaRPr>
          </a:p>
        </p:txBody>
      </p:sp>
      <p:pic>
        <p:nvPicPr>
          <p:cNvPr id="1024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519238"/>
            <a:ext cx="759142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4887" y="5516563"/>
            <a:ext cx="3843337"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1186607" y="395953"/>
            <a:ext cx="67697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hu-HU" altLang="hu-HU" b="1" dirty="0" smtClean="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rPr>
              <a:t>Gázhidrát termelési módok</a:t>
            </a:r>
            <a:endParaRPr lang="hu-HU" altLang="hu-HU" b="1" dirty="0">
              <a:ln w="10541" cmpd="sng">
                <a:solidFill>
                  <a:schemeClr val="accent1">
                    <a:lumMod val="5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omic Sans MS" pitchFamily="66"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átum helye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hu-HU" altLang="hu-HU" sz="1200" dirty="0" smtClean="0">
                <a:solidFill>
                  <a:schemeClr val="bg1">
                    <a:lumMod val="50000"/>
                  </a:schemeClr>
                </a:solidFill>
              </a:rPr>
              <a:t>Dr. Pátzay György</a:t>
            </a:r>
          </a:p>
        </p:txBody>
      </p:sp>
      <p:sp>
        <p:nvSpPr>
          <p:cNvPr id="103427" name="Dia számának helye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9EBC0C9A-FDAD-4C37-AE0D-27285EFB58E0}" type="slidenum">
              <a:rPr lang="hu-HU" altLang="hu-HU" sz="1200" smtClean="0">
                <a:solidFill>
                  <a:schemeClr val="bg1">
                    <a:lumMod val="50000"/>
                  </a:schemeClr>
                </a:solidFill>
              </a:rPr>
              <a:pPr eaLnBrk="1" hangingPunct="1">
                <a:spcBef>
                  <a:spcPct val="0"/>
                </a:spcBef>
                <a:buFontTx/>
                <a:buNone/>
              </a:pPr>
              <a:t>99</a:t>
            </a:fld>
            <a:endParaRPr lang="hu-HU" altLang="hu-HU" sz="1200" smtClean="0">
              <a:solidFill>
                <a:schemeClr val="bg1">
                  <a:lumMod val="50000"/>
                </a:schemeClr>
              </a:solidFill>
            </a:endParaRPr>
          </a:p>
        </p:txBody>
      </p:sp>
      <p:sp>
        <p:nvSpPr>
          <p:cNvPr id="103428" name="Rectangle 4"/>
          <p:cNvSpPr>
            <a:spLocks noChangeArrowheads="1"/>
          </p:cNvSpPr>
          <p:nvPr/>
        </p:nvSpPr>
        <p:spPr bwMode="auto">
          <a:xfrm>
            <a:off x="395536" y="1352957"/>
            <a:ext cx="835183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0"/>
              </a:spcBef>
              <a:buFontTx/>
              <a:buNone/>
            </a:pPr>
            <a:r>
              <a:rPr lang="hu-HU" altLang="hu-HU" sz="1600" b="1" i="1" dirty="0" smtClean="0">
                <a:solidFill>
                  <a:schemeClr val="accent2"/>
                </a:solidFill>
                <a:latin typeface="Comic Sans MS" pitchFamily="66" charset="0"/>
              </a:rPr>
              <a:t>HASADÓANYAGOK</a:t>
            </a:r>
          </a:p>
          <a:p>
            <a:pPr algn="just" eaLnBrk="1" hangingPunct="1">
              <a:spcBef>
                <a:spcPct val="0"/>
              </a:spcBef>
              <a:buFontTx/>
              <a:buNone/>
            </a:pPr>
            <a:endParaRPr lang="hu-HU" altLang="hu-HU" sz="1600" b="1" i="1" dirty="0" smtClean="0">
              <a:solidFill>
                <a:schemeClr val="accent2"/>
              </a:solidFill>
              <a:latin typeface="Comic Sans MS" pitchFamily="66" charset="0"/>
            </a:endParaRPr>
          </a:p>
          <a:p>
            <a:pPr algn="just" eaLnBrk="1" hangingPunct="1">
              <a:spcBef>
                <a:spcPct val="0"/>
              </a:spcBef>
              <a:buFontTx/>
              <a:buNone/>
            </a:pPr>
            <a:r>
              <a:rPr lang="hu-HU" altLang="hu-HU" sz="1600" dirty="0" smtClean="0">
                <a:latin typeface="Comic Sans MS" pitchFamily="66" charset="0"/>
              </a:rPr>
              <a:t>Az </a:t>
            </a:r>
            <a:r>
              <a:rPr lang="hu-HU" altLang="hu-HU" sz="1600" dirty="0">
                <a:latin typeface="Comic Sans MS" pitchFamily="66" charset="0"/>
              </a:rPr>
              <a:t>előzőekben tárgyalt fosszilis energiahordozók, a szén, a kőolaj és a földgáz a földtörténet őskorából ránk maradt </a:t>
            </a:r>
            <a:r>
              <a:rPr lang="hu-HU" altLang="hu-HU" sz="1600" dirty="0" err="1">
                <a:latin typeface="Comic Sans MS" pitchFamily="66" charset="0"/>
              </a:rPr>
              <a:t>napenergiatárolóknak</a:t>
            </a:r>
            <a:r>
              <a:rPr lang="hu-HU" altLang="hu-HU" sz="1600" dirty="0">
                <a:latin typeface="Comic Sans MS" pitchFamily="66" charset="0"/>
              </a:rPr>
              <a:t> tekinthetők, míg a hasadóanyagok a szupernóva robbanások során létrejött magfúziók eredményét őrzik.</a:t>
            </a:r>
          </a:p>
          <a:p>
            <a:pPr eaLnBrk="1" hangingPunct="1">
              <a:spcBef>
                <a:spcPct val="0"/>
              </a:spcBef>
              <a:buFontTx/>
              <a:buNone/>
            </a:pPr>
            <a:r>
              <a:rPr lang="hu-HU" altLang="hu-HU" sz="1600" dirty="0">
                <a:latin typeface="Comic Sans MS" pitchFamily="66" charset="0"/>
              </a:rPr>
              <a:t>Az urán hasznosítható energiatartalmát 83 10</a:t>
            </a:r>
            <a:r>
              <a:rPr lang="hu-HU" altLang="hu-HU" sz="1600" baseline="30000" dirty="0">
                <a:latin typeface="Comic Sans MS" pitchFamily="66" charset="0"/>
              </a:rPr>
              <a:t>12</a:t>
            </a:r>
            <a:r>
              <a:rPr lang="hu-HU" altLang="hu-HU" sz="1600" dirty="0">
                <a:latin typeface="Comic Sans MS" pitchFamily="66" charset="0"/>
              </a:rPr>
              <a:t> × J/kg-nak tekinthetjük.</a:t>
            </a:r>
          </a:p>
          <a:p>
            <a:pPr eaLnBrk="1" hangingPunct="1">
              <a:spcBef>
                <a:spcPct val="0"/>
              </a:spcBef>
              <a:buFontTx/>
              <a:buNone/>
            </a:pPr>
            <a:endParaRPr lang="hu-HU" altLang="hu-HU" sz="1600" dirty="0">
              <a:latin typeface="Comic Sans MS" pitchFamily="66" charset="0"/>
            </a:endParaRPr>
          </a:p>
          <a:p>
            <a:pPr eaLnBrk="1" hangingPunct="1">
              <a:spcBef>
                <a:spcPct val="0"/>
              </a:spcBef>
              <a:buFontTx/>
              <a:buNone/>
            </a:pPr>
            <a:r>
              <a:rPr lang="hu-HU" altLang="hu-HU" sz="1600" b="1" i="1" dirty="0">
                <a:solidFill>
                  <a:schemeClr val="accent2"/>
                </a:solidFill>
                <a:latin typeface="Comic Sans MS" pitchFamily="66" charset="0"/>
              </a:rPr>
              <a:t>ALTERNATIV </a:t>
            </a:r>
            <a:r>
              <a:rPr lang="hu-HU" altLang="hu-HU" sz="1600" b="1" i="1" dirty="0" smtClean="0">
                <a:solidFill>
                  <a:schemeClr val="accent2"/>
                </a:solidFill>
                <a:latin typeface="Comic Sans MS" pitchFamily="66" charset="0"/>
              </a:rPr>
              <a:t>ENERGIAFORRÁSOK</a:t>
            </a:r>
          </a:p>
          <a:p>
            <a:pPr eaLnBrk="1" hangingPunct="1">
              <a:spcBef>
                <a:spcPct val="0"/>
              </a:spcBef>
              <a:buFontTx/>
              <a:buNone/>
            </a:pPr>
            <a:endParaRPr lang="hu-HU" altLang="hu-HU" sz="1600" b="1" i="1" dirty="0">
              <a:solidFill>
                <a:schemeClr val="accent2"/>
              </a:solidFill>
              <a:latin typeface="Comic Sans MS" pitchFamily="66" charset="0"/>
            </a:endParaRPr>
          </a:p>
          <a:p>
            <a:pPr algn="just" eaLnBrk="1" hangingPunct="1">
              <a:spcBef>
                <a:spcPct val="0"/>
              </a:spcBef>
              <a:buFontTx/>
              <a:buNone/>
            </a:pPr>
            <a:r>
              <a:rPr lang="hu-HU" altLang="hu-HU" sz="1600" dirty="0" smtClean="0">
                <a:latin typeface="Comic Sans MS" pitchFamily="66" charset="0"/>
              </a:rPr>
              <a:t>A </a:t>
            </a:r>
            <a:r>
              <a:rPr lang="hu-HU" altLang="hu-HU" sz="1600" dirty="0">
                <a:latin typeface="Comic Sans MS" pitchFamily="66" charset="0"/>
              </a:rPr>
              <a:t>városok romló levegője, a savas esők, a vizeket szennyező olajfoltok, az atomerőművek üzemeltetésében lévő veszélyek —még ha ez utóbbiakat gyakran politikai-gazdasági érdekekből eltúlzottan publikálják is— mind sürgetőbbé teszik, a szén, kőolaj, az atomenergia helyettesíthetőségének kérdését az energiatermelésben.</a:t>
            </a:r>
          </a:p>
          <a:p>
            <a:pPr eaLnBrk="1" hangingPunct="1">
              <a:spcBef>
                <a:spcPct val="0"/>
              </a:spcBef>
              <a:buFontTx/>
              <a:buNone/>
            </a:pPr>
            <a:r>
              <a:rPr lang="hu-HU" altLang="hu-HU" sz="1600" dirty="0">
                <a:latin typeface="Comic Sans MS" pitchFamily="66" charset="0"/>
              </a:rPr>
              <a:t>A megoldás egyik útja az ún. </a:t>
            </a:r>
            <a:r>
              <a:rPr lang="hu-HU" altLang="hu-HU" sz="1600" i="1" dirty="0">
                <a:latin typeface="Comic Sans MS" pitchFamily="66" charset="0"/>
              </a:rPr>
              <a:t>alternatív energiaforrások</a:t>
            </a:r>
            <a:r>
              <a:rPr lang="hu-HU" altLang="hu-HU" sz="1600" dirty="0">
                <a:latin typeface="Comic Sans MS" pitchFamily="66" charset="0"/>
              </a:rPr>
              <a:t>ban rejlik: a napenergiában, a szélenergiában, de ide sorolják a vízenergiát és a mezőgazdaságilag </a:t>
            </a:r>
            <a:r>
              <a:rPr lang="hu-HU" altLang="hu-HU" sz="1600" dirty="0" smtClean="0">
                <a:latin typeface="Comic Sans MS" pitchFamily="66" charset="0"/>
              </a:rPr>
              <a:t>termelt energia-hordozókat </a:t>
            </a:r>
            <a:r>
              <a:rPr lang="hu-HU" altLang="hu-HU" sz="1600" dirty="0">
                <a:latin typeface="Comic Sans MS" pitchFamily="66" charset="0"/>
              </a:rPr>
              <a:t>(pl. biomassza) is. Ezek közül e fejezetben csak a három legfontosabbat </a:t>
            </a:r>
            <a:r>
              <a:rPr lang="hu-HU" altLang="hu-HU" sz="1600" dirty="0" smtClean="0">
                <a:latin typeface="Comic Sans MS" pitchFamily="66" charset="0"/>
              </a:rPr>
              <a:t>említjük: Nap, szél, víz.</a:t>
            </a:r>
            <a:endParaRPr lang="hu-HU" altLang="hu-HU" sz="1600" dirty="0">
              <a:latin typeface="Comic Sans MS" pitchFamily="66" charset="0"/>
            </a:endParaRPr>
          </a:p>
          <a:p>
            <a:pPr eaLnBrk="1" hangingPunct="1">
              <a:spcBef>
                <a:spcPct val="0"/>
              </a:spcBef>
              <a:buFontTx/>
              <a:buNone/>
            </a:pPr>
            <a:endParaRPr lang="hu-HU" altLang="hu-HU" sz="1600" b="1" dirty="0">
              <a:latin typeface="Comic Sans MS" pitchFamily="66" charset="0"/>
            </a:endParaRPr>
          </a:p>
        </p:txBody>
      </p:sp>
      <p:sp>
        <p:nvSpPr>
          <p:cNvPr id="2" name="Szövegdoboz 1"/>
          <p:cNvSpPr txBox="1"/>
          <p:nvPr/>
        </p:nvSpPr>
        <p:spPr>
          <a:xfrm>
            <a:off x="827584" y="476672"/>
            <a:ext cx="7488832" cy="523220"/>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hu-HU"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NEM-FOSSZILIS ENERGIAHORDOZÓK</a:t>
            </a:r>
            <a:endParaRPr lang="hu-HU" sz="2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Alapértelmezett terv">
  <a:themeElements>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lapértelmezett ter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lapértelmezett terv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lapértelmezett terv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lapértelmezett terv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lapértelmezett terv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lapértelmezett terv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lapértelmezett terv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lapértelmezett terv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lapértelmezett terv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lapértelmezett terv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lapértelmezett terv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lapértelmezett terv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lapértelmezett terv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5694</TotalTime>
  <Words>10636</Words>
  <Application>Microsoft Office PowerPoint</Application>
  <PresentationFormat>Diavetítés a képernyőre (4:3 oldalarány)</PresentationFormat>
  <Paragraphs>1277</Paragraphs>
  <Slides>116</Slides>
  <Notes>114</Notes>
  <HiddenSlides>0</HiddenSlides>
  <MMClips>0</MMClips>
  <ScaleCrop>false</ScaleCrop>
  <HeadingPairs>
    <vt:vector size="8" baseType="variant">
      <vt:variant>
        <vt:lpstr>Használt betűtípusok</vt:lpstr>
      </vt:variant>
      <vt:variant>
        <vt:i4>7</vt:i4>
      </vt:variant>
      <vt:variant>
        <vt:lpstr>Téma</vt:lpstr>
      </vt:variant>
      <vt:variant>
        <vt:i4>1</vt:i4>
      </vt:variant>
      <vt:variant>
        <vt:lpstr>Beágyazott OLE kiszolgálók</vt:lpstr>
      </vt:variant>
      <vt:variant>
        <vt:i4>6</vt:i4>
      </vt:variant>
      <vt:variant>
        <vt:lpstr>Diacímek</vt:lpstr>
      </vt:variant>
      <vt:variant>
        <vt:i4>116</vt:i4>
      </vt:variant>
    </vt:vector>
  </HeadingPairs>
  <TitlesOfParts>
    <vt:vector size="130" baseType="lpstr">
      <vt:lpstr>ＭＳ Ｐゴシック</vt:lpstr>
      <vt:lpstr>Arial</vt:lpstr>
      <vt:lpstr>Comic Sans MS</vt:lpstr>
      <vt:lpstr>Symbol</vt:lpstr>
      <vt:lpstr>Times</vt:lpstr>
      <vt:lpstr>Times New Roman</vt:lpstr>
      <vt:lpstr>Wingdings</vt:lpstr>
      <vt:lpstr>Alapértelmezett terv</vt:lpstr>
      <vt:lpstr>Egyenlet</vt:lpstr>
      <vt:lpstr>Munkalap</vt:lpstr>
      <vt:lpstr>Bitkép</vt:lpstr>
      <vt:lpstr>Clip</vt:lpstr>
      <vt:lpstr>QuickTime Picture</vt:lpstr>
      <vt:lpstr>Image</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Szénelgázosítás</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Elsődleges kitermelés-Primary Recovery</vt:lpstr>
      <vt:lpstr>Másodlagos kitermelés-Secondary Recovery</vt:lpstr>
      <vt:lpstr>Harmadlagos kitermelés-Tertiary Recovery</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A folyékony energiahordozók felosztása </vt:lpstr>
      <vt:lpstr>Olajhomok és olajpala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Company>mszh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Rendszergazda</dc:creator>
  <cp:lastModifiedBy>patzay györgy</cp:lastModifiedBy>
  <cp:revision>233</cp:revision>
  <dcterms:created xsi:type="dcterms:W3CDTF">2003-01-16T19:54:04Z</dcterms:created>
  <dcterms:modified xsi:type="dcterms:W3CDTF">2017-01-31T18:28:31Z</dcterms:modified>
</cp:coreProperties>
</file>